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67" r:id="rId3"/>
    <p:sldId id="257" r:id="rId4"/>
    <p:sldId id="423" r:id="rId5"/>
    <p:sldId id="258" r:id="rId6"/>
    <p:sldId id="265" r:id="rId7"/>
    <p:sldId id="269" r:id="rId8"/>
    <p:sldId id="42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EC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>
      <p:cViewPr varScale="1">
        <p:scale>
          <a:sx n="67" d="100"/>
          <a:sy n="67" d="100"/>
        </p:scale>
        <p:origin x="12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C9028-8FA3-4671-922B-2E1A6D8061F7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8356B-3DF9-4019-980E-8CC8D590910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848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8356B-3DF9-4019-980E-8CC8D590910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106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548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37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3208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658270"/>
            <a:ext cx="7772400" cy="1470025"/>
          </a:xfrm>
          <a:prstGeom prst="rect">
            <a:avLst/>
          </a:prstGeom>
        </p:spPr>
        <p:txBody>
          <a:bodyPr lIns="86420" tIns="43210" rIns="86420" bIns="43210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009900"/>
            <a:ext cx="6400800" cy="1752600"/>
          </a:xfrm>
          <a:prstGeom prst="rect">
            <a:avLst/>
          </a:prstGeom>
        </p:spPr>
        <p:txBody>
          <a:bodyPr lIns="86420" tIns="43210" rIns="86420" bIns="4321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7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81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50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71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61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6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04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6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16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A13C6-BB34-4A70-890B-A3E31947A424}" type="datetimeFigureOut">
              <a:rPr lang="en-GB" smtClean="0"/>
              <a:t>15/12/2023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5EA27-1BF8-4255-A05F-0BBCD562BF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20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" y="25422"/>
            <a:ext cx="9139322" cy="6843506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685801" y="2130426"/>
            <a:ext cx="7772400" cy="2855060"/>
          </a:xfrm>
          <a:prstGeom prst="rect">
            <a:avLst/>
          </a:prstGeom>
        </p:spPr>
        <p:txBody>
          <a:bodyPr lIns="91414" tIns="45707" rIns="91414" bIns="45707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654" dirty="0">
                <a:solidFill>
                  <a:schemeClr val="bg1"/>
                </a:solidFill>
              </a:rPr>
              <a:t>Click to edit Master title style</a:t>
            </a:r>
            <a:endParaRPr lang="en-US" sz="4654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02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075" rtl="0" eaLnBrk="1" latinLnBrk="0" hangingPunct="1">
        <a:spcBef>
          <a:spcPct val="0"/>
        </a:spcBef>
        <a:buNone/>
        <a:defRPr sz="44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07" indent="-342807" algn="l" defTabSz="457075" rtl="0" eaLnBrk="1" latinLnBrk="0" hangingPunct="1">
        <a:spcBef>
          <a:spcPct val="20000"/>
        </a:spcBef>
        <a:buFont typeface="Arial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42747" indent="-285672" algn="l" defTabSz="457075" rtl="0" eaLnBrk="1" latinLnBrk="0" hangingPunct="1">
        <a:spcBef>
          <a:spcPct val="20000"/>
        </a:spcBef>
        <a:buFont typeface="Arial"/>
        <a:buChar char="–"/>
        <a:defRPr sz="275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87" indent="-228538" algn="l" defTabSz="457075" rtl="0" eaLnBrk="1" latinLnBrk="0" hangingPunct="1">
        <a:spcBef>
          <a:spcPct val="20000"/>
        </a:spcBef>
        <a:buFont typeface="Arial"/>
        <a:buChar char="•"/>
        <a:defRPr sz="2433" kern="1200">
          <a:solidFill>
            <a:schemeClr val="tx1"/>
          </a:solidFill>
          <a:latin typeface="+mn-lt"/>
          <a:ea typeface="+mn-ea"/>
          <a:cs typeface="+mn-cs"/>
        </a:defRPr>
      </a:lvl3pPr>
      <a:lvl4pPr marL="1599763" indent="-228538" algn="l" defTabSz="457075" rtl="0" eaLnBrk="1" latinLnBrk="0" hangingPunct="1">
        <a:spcBef>
          <a:spcPct val="20000"/>
        </a:spcBef>
        <a:buFont typeface="Arial"/>
        <a:buChar char="–"/>
        <a:defRPr sz="201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38" indent="-228538" algn="l" defTabSz="457075" rtl="0" eaLnBrk="1" latinLnBrk="0" hangingPunct="1">
        <a:spcBef>
          <a:spcPct val="20000"/>
        </a:spcBef>
        <a:buFont typeface="Arial"/>
        <a:buChar char="»"/>
        <a:defRPr sz="201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12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88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63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39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7075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415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5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830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5376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245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9526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6601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pril.Frearson@kirklees.gov.uk" TargetMode="External"/><Relationship Id="rId2" Type="http://schemas.openxmlformats.org/officeDocument/2006/relationships/hyperlink" Target="mailto:jayne.whitton@kirklees.gov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louise.Meehan@kirklees.gov.uk" TargetMode="External"/><Relationship Id="rId4" Type="http://schemas.openxmlformats.org/officeDocument/2006/relationships/hyperlink" Target="mailto:samana.saxton@kirklees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5596" y="836712"/>
            <a:ext cx="7272808" cy="518457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l"/>
            <a:endParaRPr lang="en-GB" b="1" dirty="0">
              <a:solidFill>
                <a:schemeClr val="tx2"/>
              </a:solidFill>
            </a:endParaRPr>
          </a:p>
          <a:p>
            <a:pPr algn="l"/>
            <a:endParaRPr lang="en-GB" b="1" dirty="0">
              <a:solidFill>
                <a:schemeClr val="tx2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Educational Psychology Service offer </a:t>
            </a:r>
          </a:p>
          <a:p>
            <a:endParaRPr lang="en-GB" b="1" dirty="0">
              <a:solidFill>
                <a:schemeClr val="tx1"/>
              </a:solidFill>
            </a:endParaRPr>
          </a:p>
          <a:p>
            <a:endParaRPr lang="en-GB" b="1" dirty="0">
              <a:solidFill>
                <a:schemeClr val="tx2"/>
              </a:solidFill>
            </a:endParaRPr>
          </a:p>
          <a:p>
            <a:endParaRPr lang="en-GB" b="1" dirty="0">
              <a:solidFill>
                <a:schemeClr val="tx2"/>
              </a:solidFill>
            </a:endParaRPr>
          </a:p>
          <a:p>
            <a:endParaRPr lang="en-GB" sz="1900" b="1" i="1" dirty="0">
              <a:solidFill>
                <a:schemeClr val="tx1">
                  <a:lumMod val="50000"/>
                  <a:lumOff val="50000"/>
                </a:schemeClr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endParaRPr lang="en-GB" sz="1900" b="1" i="1" dirty="0">
              <a:solidFill>
                <a:schemeClr val="tx1">
                  <a:lumMod val="50000"/>
                  <a:lumOff val="50000"/>
                </a:schemeClr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endParaRPr lang="en-GB" sz="1900" b="1" i="1" dirty="0">
              <a:solidFill>
                <a:schemeClr val="tx1">
                  <a:lumMod val="50000"/>
                  <a:lumOff val="50000"/>
                </a:schemeClr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endParaRPr lang="en-GB" sz="1900" b="1" i="1" dirty="0">
              <a:solidFill>
                <a:schemeClr val="tx1">
                  <a:lumMod val="50000"/>
                  <a:lumOff val="50000"/>
                </a:schemeClr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  <a:p>
            <a:r>
              <a:rPr lang="en-GB" sz="17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Applying psychology thoughtfully – Acting with integrity – Making a difference</a:t>
            </a:r>
            <a:br>
              <a:rPr lang="en-GB" sz="17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parajita" panose="020B0604020202020204" pitchFamily="34" charset="0"/>
                <a:cs typeface="Aparajita" panose="020B0604020202020204" pitchFamily="34" charset="0"/>
              </a:rPr>
            </a:br>
            <a:r>
              <a:rPr lang="en-GB" sz="17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Placing children and families at the heart of what we do</a:t>
            </a:r>
            <a:br>
              <a:rPr lang="en-GB" sz="17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parajita" panose="020B0604020202020204" pitchFamily="34" charset="0"/>
                <a:cs typeface="Aparajita" panose="020B0604020202020204" pitchFamily="34" charset="0"/>
              </a:rPr>
            </a:br>
            <a:endParaRPr lang="en-GB" sz="1700" b="1" dirty="0">
              <a:solidFill>
                <a:schemeClr val="tx2"/>
              </a:solidFill>
            </a:endParaRPr>
          </a:p>
        </p:txBody>
      </p:sp>
      <p:pic>
        <p:nvPicPr>
          <p:cNvPr id="1029" name="Picture 5" descr="C:\Users\JayneWhitton\AppData\Local\Microsoft\Windows\Temporary Internet Files\Content.IE5\XM6DMQT3\logo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284984"/>
            <a:ext cx="1728192" cy="136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570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920880" cy="576064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/>
            <a:endParaRPr lang="en-GB" sz="1600" b="1" dirty="0">
              <a:solidFill>
                <a:schemeClr val="tx1"/>
              </a:solidFill>
            </a:endParaRPr>
          </a:p>
          <a:p>
            <a:r>
              <a:rPr lang="en-GB" sz="1600" b="1" dirty="0">
                <a:solidFill>
                  <a:schemeClr val="tx1"/>
                </a:solidFill>
              </a:rPr>
              <a:t>Core offer for </a:t>
            </a:r>
            <a:r>
              <a:rPr lang="en-GB" sz="1600" b="1" u="sng" dirty="0">
                <a:solidFill>
                  <a:schemeClr val="tx1"/>
                </a:solidFill>
              </a:rPr>
              <a:t>ALL</a:t>
            </a:r>
            <a:r>
              <a:rPr lang="en-GB" sz="1600" b="1" dirty="0">
                <a:solidFill>
                  <a:schemeClr val="tx1"/>
                </a:solidFill>
              </a:rPr>
              <a:t> schools:</a:t>
            </a:r>
          </a:p>
          <a:p>
            <a:pPr algn="l"/>
            <a:r>
              <a:rPr lang="en-GB" sz="1600" b="1" dirty="0">
                <a:solidFill>
                  <a:schemeClr val="tx1"/>
                </a:solidFill>
              </a:rPr>
              <a:t>Allocated school contact EP  </a:t>
            </a:r>
          </a:p>
          <a:p>
            <a:pPr algn="l"/>
            <a:endParaRPr lang="en-GB" sz="1600" u="sng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Priorities: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</a:rPr>
              <a:t>Statutory assessment (EHC needs assessment)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</a:rPr>
              <a:t>EHCP reviews for CYP where a significant change in need/type of provision indicated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</a:rPr>
              <a:t>Children in care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</a:rPr>
              <a:t>Critical incident support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</a:rPr>
              <a:t>Additional Needs Partnership meeting support and facilitation</a:t>
            </a: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" name="Picture 2" descr="C:\Users\JayneWhitton\AppData\Local\Microsoft\Windows\Temporary Internet Files\Content.IE5\2BF1G3IQ\talk[1].jpg">
            <a:extLst>
              <a:ext uri="{FF2B5EF4-FFF2-40B4-BE49-F238E27FC236}">
                <a16:creationId xmlns:a16="http://schemas.microsoft.com/office/drawing/2014/main" id="{EF4189E0-93F7-B1CF-DEA2-4F664A058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861048"/>
            <a:ext cx="1993421" cy="204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9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04856" cy="576064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1600" b="1" u="sng" dirty="0">
                <a:solidFill>
                  <a:schemeClr val="tx1"/>
                </a:solidFill>
              </a:rPr>
              <a:t>Half termly planning meetings</a:t>
            </a:r>
            <a:r>
              <a:rPr lang="en-GB" sz="1600" dirty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en-GB" sz="16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Termly planning meetings -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Conducted with the school EP.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Priority work is agreed collaboratively under the core areas.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School must gain parental consent and complete the appropriate consent form and return to </a:t>
            </a:r>
            <a:r>
              <a:rPr lang="en-GB" sz="1600" dirty="0" err="1">
                <a:solidFill>
                  <a:schemeClr val="tx1"/>
                </a:solidFill>
              </a:rPr>
              <a:t>dewsbury</a:t>
            </a:r>
            <a:r>
              <a:rPr lang="en-GB" sz="1600" dirty="0">
                <a:solidFill>
                  <a:schemeClr val="tx1"/>
                </a:solidFill>
              </a:rPr>
              <a:t> psychology </a:t>
            </a:r>
            <a:r>
              <a:rPr lang="en-GB" sz="1600" dirty="0" err="1">
                <a:solidFill>
                  <a:schemeClr val="tx1"/>
                </a:solidFill>
              </a:rPr>
              <a:t>anycomms</a:t>
            </a:r>
            <a:r>
              <a:rPr lang="en-GB" sz="160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2" name="Picture 3" descr="C:\Users\JayneWhitton\AppData\Local\Microsoft\Windows\Temporary Internet Files\Content.IE5\2BF1G3IQ\Light-Bulb_People-joining-hands[1].jpg">
            <a:extLst>
              <a:ext uri="{FF2B5EF4-FFF2-40B4-BE49-F238E27FC236}">
                <a16:creationId xmlns:a16="http://schemas.microsoft.com/office/drawing/2014/main" id="{1D77BD32-3CBA-035C-17D6-E062D9294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56992"/>
            <a:ext cx="3145739" cy="252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41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704856" cy="554461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1600" b="1" u="sng" dirty="0">
                <a:solidFill>
                  <a:schemeClr val="tx1"/>
                </a:solidFill>
              </a:rPr>
              <a:t>Additional Needs Partnerships</a:t>
            </a:r>
            <a:r>
              <a:rPr lang="en-GB" sz="1600" dirty="0">
                <a:solidFill>
                  <a:schemeClr val="tx1"/>
                </a:solidFill>
              </a:rPr>
              <a:t>:</a:t>
            </a:r>
          </a:p>
          <a:p>
            <a:endParaRPr lang="en-GB" sz="16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chemeClr val="tx1"/>
                </a:solidFill>
              </a:rPr>
              <a:t>Groups of SENCOs  working together alongside EPs to share skills and expertise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chemeClr val="tx1"/>
                </a:solidFill>
              </a:rPr>
              <a:t>Structured solution focussed meeting facilitated by EP designed to develop solutions for concerns around individual children, groups of children or whole class issues.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chemeClr val="tx1"/>
                </a:solidFill>
              </a:rPr>
              <a:t>Sharing of skills and expertise across the group 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chemeClr val="tx1"/>
                </a:solidFill>
              </a:rPr>
              <a:t>Sharing of resources and practice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en-GB" sz="1600" dirty="0">
                <a:solidFill>
                  <a:schemeClr val="tx1"/>
                </a:solidFill>
              </a:rPr>
              <a:t>Efficient and effective way of developing capacity to meet school-based needs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en-GB" sz="16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Half termly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Majority of issues/concerns are met through the group consultation</a:t>
            </a:r>
          </a:p>
        </p:txBody>
      </p:sp>
      <p:pic>
        <p:nvPicPr>
          <p:cNvPr id="4" name="Picture 4" descr="C:\Users\JayneWhitton\AppData\Local\Microsoft\Windows\Temporary Internet Files\Content.IE5\2BF1G3IQ\37b9b-psicologiacomumitaria[1].jpg">
            <a:extLst>
              <a:ext uri="{FF2B5EF4-FFF2-40B4-BE49-F238E27FC236}">
                <a16:creationId xmlns:a16="http://schemas.microsoft.com/office/drawing/2014/main" id="{C92DFDB5-F5E6-B29B-7EFA-1F4095D83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861048"/>
            <a:ext cx="2592288" cy="2113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323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572" y="476672"/>
            <a:ext cx="7704856" cy="619268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1600" b="1" u="sng" dirty="0">
                <a:solidFill>
                  <a:schemeClr val="tx1"/>
                </a:solidFill>
              </a:rPr>
              <a:t>Consultation</a:t>
            </a:r>
          </a:p>
          <a:p>
            <a:pPr algn="l"/>
            <a:endParaRPr lang="en-GB" sz="1600" b="1" u="sng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All casework will begin with a form of consultation.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Consultation enables: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Establishing trusting relationships</a:t>
            </a:r>
          </a:p>
          <a:p>
            <a:pPr marL="342900" indent="-342900" algn="l"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Involving adults most important to the pupil</a:t>
            </a:r>
          </a:p>
          <a:p>
            <a:pPr marL="342900" indent="-342900" algn="l"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Combines expert knowledge from those who know the pupil</a:t>
            </a:r>
          </a:p>
          <a:p>
            <a:pPr marL="342900" indent="-342900" algn="l"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Supports tailoring assessment and intervention</a:t>
            </a:r>
          </a:p>
          <a:p>
            <a:pPr marL="342900" indent="-342900" algn="l"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Informs moving to action – solution focused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/>
          </a:p>
          <a:p>
            <a:pPr algn="l"/>
            <a:endParaRPr lang="en-GB" sz="1600" dirty="0"/>
          </a:p>
        </p:txBody>
      </p:sp>
      <p:pic>
        <p:nvPicPr>
          <p:cNvPr id="4" name="Picture 10" descr="C:\Users\JayneWhitton\AppData\Local\Microsoft\Windows\Temporary Internet Files\Content.IE5\XM6DMQT3\screen-shot-2015-07-05-at-17-26-29[1].png">
            <a:extLst>
              <a:ext uri="{FF2B5EF4-FFF2-40B4-BE49-F238E27FC236}">
                <a16:creationId xmlns:a16="http://schemas.microsoft.com/office/drawing/2014/main" id="{9A5655B5-7A5D-9533-6BD7-E035B4EE5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93096"/>
            <a:ext cx="2430772" cy="159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566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96652"/>
            <a:ext cx="7632848" cy="62646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GB" sz="1600" b="1" u="sng" dirty="0">
              <a:solidFill>
                <a:schemeClr val="tx2">
                  <a:lumMod val="75000"/>
                </a:schemeClr>
              </a:solidFill>
            </a:endParaRPr>
          </a:p>
          <a:p>
            <a:endParaRPr lang="en-GB" sz="1600" b="1" u="sng" dirty="0">
              <a:solidFill>
                <a:schemeClr val="tx2">
                  <a:lumMod val="75000"/>
                </a:schemeClr>
              </a:solidFill>
            </a:endParaRPr>
          </a:p>
          <a:p>
            <a:endParaRPr lang="en-GB" sz="1600" b="1" u="sng" dirty="0">
              <a:solidFill>
                <a:schemeClr val="tx2">
                  <a:lumMod val="75000"/>
                </a:schemeClr>
              </a:solidFill>
            </a:endParaRPr>
          </a:p>
          <a:p>
            <a:endParaRPr lang="en-GB" sz="1600" b="1" u="sng" dirty="0">
              <a:solidFill>
                <a:schemeClr val="tx2">
                  <a:lumMod val="75000"/>
                </a:schemeClr>
              </a:solidFill>
            </a:endParaRPr>
          </a:p>
          <a:p>
            <a:endParaRPr lang="en-GB" sz="1600" b="1" u="sng" dirty="0">
              <a:solidFill>
                <a:schemeClr val="tx1"/>
              </a:solidFill>
            </a:endParaRPr>
          </a:p>
          <a:p>
            <a:endParaRPr lang="en-GB" sz="1600" b="1" u="sng" dirty="0">
              <a:solidFill>
                <a:schemeClr val="tx1"/>
              </a:solidFill>
            </a:endParaRPr>
          </a:p>
          <a:p>
            <a:r>
              <a:rPr lang="en-GB" sz="1600" b="1" u="sng" dirty="0" err="1">
                <a:solidFill>
                  <a:schemeClr val="tx1"/>
                </a:solidFill>
              </a:rPr>
              <a:t>Kikrlees</a:t>
            </a:r>
            <a:r>
              <a:rPr lang="en-GB" sz="1600" b="1" u="sng" dirty="0">
                <a:solidFill>
                  <a:schemeClr val="tx1"/>
                </a:solidFill>
              </a:rPr>
              <a:t> Keep in Mind (</a:t>
            </a:r>
            <a:r>
              <a:rPr lang="en-GB" sz="1600" b="1" u="sng" dirty="0" err="1">
                <a:solidFill>
                  <a:schemeClr val="tx1"/>
                </a:solidFill>
              </a:rPr>
              <a:t>KKiM</a:t>
            </a:r>
            <a:r>
              <a:rPr lang="en-GB" sz="1600" b="1" u="sng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Partnership between  Educational Psychology and South West Yorkshire Foundation Trust (SWYFT)</a:t>
            </a: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An extensive centralised training offer for schools on different aspects of SEMH 	</a:t>
            </a:r>
            <a:r>
              <a:rPr lang="en-GB" sz="1600" i="1" dirty="0">
                <a:solidFill>
                  <a:schemeClr val="tx1"/>
                </a:solidFill>
              </a:rPr>
              <a:t>(Educational Psychologists).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Individual whole school support to senior management in school.  The school EP will support school SLT in developing a whole school approach to SEMH which includes EP delivery of training in school around SEMH as well as further support around embedding and implementing the training accessed throughout school.  </a:t>
            </a:r>
          </a:p>
          <a:p>
            <a:pPr algn="l"/>
            <a:r>
              <a:rPr lang="en-GB" sz="1600" i="1" dirty="0">
                <a:solidFill>
                  <a:schemeClr val="tx1"/>
                </a:solidFill>
              </a:rPr>
              <a:t>              (Educational Psychologists)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Timely support for CP with mild to moderate MH needs</a:t>
            </a:r>
          </a:p>
          <a:p>
            <a:pPr algn="l"/>
            <a:r>
              <a:rPr lang="en-GB" sz="1600" i="1" dirty="0">
                <a:solidFill>
                  <a:schemeClr val="tx1"/>
                </a:solidFill>
              </a:rPr>
              <a:t>             (SWYFT)</a:t>
            </a:r>
          </a:p>
          <a:p>
            <a:endParaRPr lang="en-GB" sz="1600" b="1" u="sng" dirty="0">
              <a:solidFill>
                <a:schemeClr val="tx2"/>
              </a:solidFill>
            </a:endParaRPr>
          </a:p>
          <a:p>
            <a:endParaRPr lang="en-GB" sz="1600" dirty="0">
              <a:solidFill>
                <a:schemeClr val="tx2"/>
              </a:solidFill>
            </a:endParaRPr>
          </a:p>
          <a:p>
            <a:pPr algn="l"/>
            <a:endParaRPr lang="en-GB" sz="1600" b="1" u="sng" dirty="0">
              <a:solidFill>
                <a:schemeClr val="tx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F37A23-98AC-A737-6879-9AAB63FED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196" y="356692"/>
            <a:ext cx="3247631" cy="150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321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776864" cy="59046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GB" sz="1700" dirty="0">
                <a:solidFill>
                  <a:schemeClr val="tx1"/>
                </a:solidFill>
                <a:cs typeface="Calibri" panose="020F0502020204030204" pitchFamily="34" charset="0"/>
                <a:sym typeface="Wingdings"/>
              </a:rPr>
              <a:t>    </a:t>
            </a:r>
            <a:endParaRPr lang="en-GB" sz="1700" dirty="0">
              <a:solidFill>
                <a:schemeClr val="tx1"/>
              </a:solidFill>
            </a:endParaRPr>
          </a:p>
          <a:p>
            <a:r>
              <a:rPr lang="en-GB" sz="1700" dirty="0">
                <a:solidFill>
                  <a:schemeClr val="tx1"/>
                </a:solidFill>
              </a:rPr>
              <a:t>Contacts:</a:t>
            </a:r>
          </a:p>
          <a:p>
            <a:pPr algn="l"/>
            <a:endParaRPr lang="en-GB" sz="1700" dirty="0">
              <a:solidFill>
                <a:schemeClr val="tx1"/>
              </a:solidFill>
            </a:endParaRPr>
          </a:p>
          <a:p>
            <a:pPr algn="l"/>
            <a:r>
              <a:rPr lang="en-GB" sz="1700" b="1" dirty="0">
                <a:solidFill>
                  <a:schemeClr val="tx1"/>
                </a:solidFill>
              </a:rPr>
              <a:t>Principal Educational Psychologist:    Jayne Whitton </a:t>
            </a:r>
            <a:r>
              <a:rPr lang="en-GB" sz="1700" b="1" dirty="0">
                <a:solidFill>
                  <a:schemeClr val="tx1"/>
                </a:solidFill>
                <a:hlinkClick r:id="rId2"/>
              </a:rPr>
              <a:t>jayne.whitton@kirklees.gov.uk</a:t>
            </a:r>
            <a:r>
              <a:rPr lang="en-GB" sz="1700" b="1" dirty="0">
                <a:solidFill>
                  <a:schemeClr val="tx1"/>
                </a:solidFill>
              </a:rPr>
              <a:t> </a:t>
            </a:r>
            <a:endParaRPr lang="en-GB" sz="1700" dirty="0">
              <a:solidFill>
                <a:schemeClr val="tx1"/>
              </a:solidFill>
            </a:endParaRPr>
          </a:p>
          <a:p>
            <a:pPr algn="l"/>
            <a:endParaRPr lang="en-GB" sz="1700" dirty="0">
              <a:solidFill>
                <a:schemeClr val="tx1"/>
              </a:solidFill>
            </a:endParaRPr>
          </a:p>
          <a:p>
            <a:pPr algn="l"/>
            <a:r>
              <a:rPr lang="en-GB" sz="1700" b="1" dirty="0">
                <a:solidFill>
                  <a:schemeClr val="tx1"/>
                </a:solidFill>
              </a:rPr>
              <a:t>Senior Educational Psychologists:</a:t>
            </a:r>
          </a:p>
          <a:p>
            <a:pPr algn="l"/>
            <a:endParaRPr lang="en-GB" sz="1700" b="1" dirty="0">
              <a:solidFill>
                <a:schemeClr val="tx1"/>
              </a:solidFill>
            </a:endParaRPr>
          </a:p>
          <a:p>
            <a:pPr algn="l"/>
            <a:r>
              <a:rPr lang="en-GB" sz="1700" b="1" dirty="0">
                <a:solidFill>
                  <a:schemeClr val="tx1"/>
                </a:solidFill>
              </a:rPr>
              <a:t>Dr April Frearson – </a:t>
            </a:r>
            <a:r>
              <a:rPr lang="en-GB" sz="1700" b="1" dirty="0">
                <a:solidFill>
                  <a:schemeClr val="tx1"/>
                </a:solidFill>
                <a:hlinkClick r:id="rId3"/>
              </a:rPr>
              <a:t>april.Frearson@kirklees.gov.uk</a:t>
            </a:r>
            <a:r>
              <a:rPr lang="en-GB" sz="1700" b="1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GB" sz="1700" b="1" dirty="0">
              <a:solidFill>
                <a:schemeClr val="tx1"/>
              </a:solidFill>
            </a:endParaRPr>
          </a:p>
          <a:p>
            <a:pPr algn="l"/>
            <a:r>
              <a:rPr lang="en-GB" sz="1700" b="1" dirty="0">
                <a:solidFill>
                  <a:schemeClr val="tx1"/>
                </a:solidFill>
              </a:rPr>
              <a:t>Dr </a:t>
            </a:r>
            <a:r>
              <a:rPr lang="en-GB" sz="1700" b="1" dirty="0" err="1">
                <a:solidFill>
                  <a:schemeClr val="tx1"/>
                </a:solidFill>
              </a:rPr>
              <a:t>Samana</a:t>
            </a:r>
            <a:r>
              <a:rPr lang="en-GB" sz="1700" b="1" dirty="0">
                <a:solidFill>
                  <a:schemeClr val="tx1"/>
                </a:solidFill>
              </a:rPr>
              <a:t> Saxton – </a:t>
            </a:r>
            <a:r>
              <a:rPr lang="en-GB" sz="1700" b="1" dirty="0">
                <a:solidFill>
                  <a:schemeClr val="tx1"/>
                </a:solidFill>
                <a:hlinkClick r:id="rId4"/>
              </a:rPr>
              <a:t>samana.saxton@kirklees.gov.uk</a:t>
            </a:r>
            <a:endParaRPr lang="en-GB" sz="1700" b="1" dirty="0">
              <a:solidFill>
                <a:schemeClr val="tx1"/>
              </a:solidFill>
            </a:endParaRPr>
          </a:p>
          <a:p>
            <a:pPr algn="l"/>
            <a:endParaRPr lang="en-GB" sz="1700" b="1" dirty="0">
              <a:solidFill>
                <a:schemeClr val="tx1"/>
              </a:solidFill>
            </a:endParaRPr>
          </a:p>
          <a:p>
            <a:pPr algn="l"/>
            <a:r>
              <a:rPr lang="en-GB" sz="1700" b="1" dirty="0">
                <a:solidFill>
                  <a:schemeClr val="tx1"/>
                </a:solidFill>
              </a:rPr>
              <a:t>Dr Louise Meehan – </a:t>
            </a:r>
            <a:r>
              <a:rPr lang="en-GB" sz="1700" b="1" dirty="0">
                <a:solidFill>
                  <a:schemeClr val="tx1"/>
                </a:solidFill>
                <a:hlinkClick r:id="rId5"/>
              </a:rPr>
              <a:t>louise.Meehan@kirklees.gov.uk</a:t>
            </a:r>
            <a:endParaRPr lang="en-GB" sz="1700" b="1" dirty="0">
              <a:solidFill>
                <a:schemeClr val="tx1"/>
              </a:solidFill>
            </a:endParaRPr>
          </a:p>
          <a:p>
            <a:pPr algn="l"/>
            <a:endParaRPr lang="en-GB" sz="1700" b="1" dirty="0">
              <a:solidFill>
                <a:schemeClr val="tx1"/>
              </a:solidFill>
            </a:endParaRPr>
          </a:p>
          <a:p>
            <a:pPr algn="l"/>
            <a:endParaRPr lang="en-GB" sz="1700" b="1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Contact number: 01924 483744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7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7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2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sz="1600" dirty="0">
              <a:solidFill>
                <a:schemeClr val="tx2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sz="1600" dirty="0">
              <a:solidFill>
                <a:schemeClr val="tx2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sz="1600" dirty="0">
              <a:solidFill>
                <a:schemeClr val="tx2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sz="1600" dirty="0">
              <a:solidFill>
                <a:schemeClr val="tx2"/>
              </a:solidFill>
            </a:endParaRPr>
          </a:p>
          <a:p>
            <a:pPr algn="l"/>
            <a:endParaRPr lang="en-GB" sz="1600" b="1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005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831</TotalTime>
  <Words>414</Words>
  <Application>Microsoft Office PowerPoint</Application>
  <PresentationFormat>On-screen Show (4:3)</PresentationFormat>
  <Paragraphs>92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Aparajita</vt:lpstr>
      <vt:lpstr>Arial</vt:lpstr>
      <vt:lpstr>Calibri</vt:lpstr>
      <vt:lpstr>Wingdings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Kirklees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</dc:creator>
  <cp:lastModifiedBy>April Frearson</cp:lastModifiedBy>
  <cp:revision>33</cp:revision>
  <dcterms:created xsi:type="dcterms:W3CDTF">2015-01-26T16:05:23Z</dcterms:created>
  <dcterms:modified xsi:type="dcterms:W3CDTF">2023-12-15T17:29:44Z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2127eb8-1c2a-4c17-86cc-a5ba0926d1f9_Enabled">
    <vt:lpwstr>true</vt:lpwstr>
  </property>
  <property fmtid="{D5CDD505-2E9C-101B-9397-08002B2CF9AE}" pid="3" name="MSIP_Label_22127eb8-1c2a-4c17-86cc-a5ba0926d1f9_SetDate">
    <vt:lpwstr>2022-10-06T17:06:28Z</vt:lpwstr>
  </property>
  <property fmtid="{D5CDD505-2E9C-101B-9397-08002B2CF9AE}" pid="4" name="MSIP_Label_22127eb8-1c2a-4c17-86cc-a5ba0926d1f9_Method">
    <vt:lpwstr>Standard</vt:lpwstr>
  </property>
  <property fmtid="{D5CDD505-2E9C-101B-9397-08002B2CF9AE}" pid="5" name="MSIP_Label_22127eb8-1c2a-4c17-86cc-a5ba0926d1f9_Name">
    <vt:lpwstr>22127eb8-1c2a-4c17-86cc-a5ba0926d1f9</vt:lpwstr>
  </property>
  <property fmtid="{D5CDD505-2E9C-101B-9397-08002B2CF9AE}" pid="6" name="MSIP_Label_22127eb8-1c2a-4c17-86cc-a5ba0926d1f9_SiteId">
    <vt:lpwstr>61d0734f-7fce-4063-b638-09ac5ad5a43f</vt:lpwstr>
  </property>
  <property fmtid="{D5CDD505-2E9C-101B-9397-08002B2CF9AE}" pid="7" name="MSIP_Label_22127eb8-1c2a-4c17-86cc-a5ba0926d1f9_ActionId">
    <vt:lpwstr>f98cd64e-0f73-4b92-a569-74a43b102c31</vt:lpwstr>
  </property>
  <property fmtid="{D5CDD505-2E9C-101B-9397-08002B2CF9AE}" pid="8" name="MSIP_Label_22127eb8-1c2a-4c17-86cc-a5ba0926d1f9_ContentBits">
    <vt:lpwstr>0</vt:lpwstr>
  </property>
</Properties>
</file>