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54" r:id="rId3"/>
    <p:sldMasterId id="2147483656" r:id="rId4"/>
    <p:sldMasterId id="2147483658" r:id="rId5"/>
    <p:sldMasterId id="2147483664" r:id="rId6"/>
    <p:sldMasterId id="2147483667" r:id="rId7"/>
    <p:sldMasterId id="2147483669" r:id="rId8"/>
  </p:sldMasterIdLst>
  <p:notesMasterIdLst>
    <p:notesMasterId r:id="rId77"/>
  </p:notesMasterIdLst>
  <p:handoutMasterIdLst>
    <p:handoutMasterId r:id="rId78"/>
  </p:handoutMasterIdLst>
  <p:sldIdLst>
    <p:sldId id="262" r:id="rId9"/>
    <p:sldId id="290" r:id="rId10"/>
    <p:sldId id="305" r:id="rId11"/>
    <p:sldId id="276" r:id="rId12"/>
    <p:sldId id="277" r:id="rId13"/>
    <p:sldId id="278" r:id="rId14"/>
    <p:sldId id="279" r:id="rId15"/>
    <p:sldId id="280" r:id="rId16"/>
    <p:sldId id="281" r:id="rId17"/>
    <p:sldId id="282" r:id="rId18"/>
    <p:sldId id="283" r:id="rId19"/>
    <p:sldId id="284" r:id="rId20"/>
    <p:sldId id="260" r:id="rId21"/>
    <p:sldId id="286" r:id="rId22"/>
    <p:sldId id="307" r:id="rId23"/>
    <p:sldId id="308" r:id="rId24"/>
    <p:sldId id="309" r:id="rId25"/>
    <p:sldId id="310" r:id="rId26"/>
    <p:sldId id="311" r:id="rId27"/>
    <p:sldId id="287" r:id="rId28"/>
    <p:sldId id="288" r:id="rId29"/>
    <p:sldId id="285" r:id="rId30"/>
    <p:sldId id="289" r:id="rId31"/>
    <p:sldId id="291" r:id="rId32"/>
    <p:sldId id="292" r:id="rId33"/>
    <p:sldId id="293" r:id="rId34"/>
    <p:sldId id="294" r:id="rId35"/>
    <p:sldId id="295" r:id="rId36"/>
    <p:sldId id="296" r:id="rId37"/>
    <p:sldId id="298" r:id="rId38"/>
    <p:sldId id="299" r:id="rId39"/>
    <p:sldId id="300" r:id="rId40"/>
    <p:sldId id="301" r:id="rId41"/>
    <p:sldId id="302" r:id="rId42"/>
    <p:sldId id="303" r:id="rId43"/>
    <p:sldId id="304" r:id="rId44"/>
    <p:sldId id="312" r:id="rId45"/>
    <p:sldId id="313" r:id="rId46"/>
    <p:sldId id="314" r:id="rId47"/>
    <p:sldId id="315" r:id="rId48"/>
    <p:sldId id="316" r:id="rId49"/>
    <p:sldId id="261" r:id="rId50"/>
    <p:sldId id="317" r:id="rId51"/>
    <p:sldId id="256" r:id="rId52"/>
    <p:sldId id="257" r:id="rId53"/>
    <p:sldId id="259" r:id="rId54"/>
    <p:sldId id="258" r:id="rId55"/>
    <p:sldId id="318" r:id="rId56"/>
    <p:sldId id="265" r:id="rId57"/>
    <p:sldId id="306" r:id="rId58"/>
    <p:sldId id="263"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Lst>
  <p:sldSz cx="8640763" cy="6483350"/>
  <p:notesSz cx="6808788" cy="9940925"/>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94660"/>
  </p:normalViewPr>
  <p:slideViewPr>
    <p:cSldViewPr snapToGrid="0" snapToObjects="1">
      <p:cViewPr varScale="1">
        <p:scale>
          <a:sx n="82" d="100"/>
          <a:sy n="82" d="100"/>
        </p:scale>
        <p:origin x="184" y="44"/>
      </p:cViewPr>
      <p:guideLst>
        <p:guide orient="horz" pos="2042"/>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E5873-6784-43FC-9109-B1C4535E0C9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434C8000-281D-48F1-8ECE-434BED535FBC}">
      <dgm:prSet phldrT="[Text]" custT="1"/>
      <dgm:spPr>
        <a:ln>
          <a:solidFill>
            <a:schemeClr val="bg1"/>
          </a:solidFill>
        </a:ln>
      </dgm:spPr>
      <dgm:t>
        <a:bodyPr/>
        <a:lstStyle/>
        <a:p>
          <a:r>
            <a:rPr lang="en-GB" sz="2000" b="1" dirty="0">
              <a:latin typeface="+mj-lt"/>
            </a:rPr>
            <a:t>MODERATE</a:t>
          </a:r>
        </a:p>
        <a:p>
          <a:r>
            <a:rPr lang="en-GB" sz="1600" b="0" dirty="0">
              <a:latin typeface="Berlin Sans FB"/>
            </a:rPr>
            <a:t>•</a:t>
          </a:r>
          <a:r>
            <a:rPr lang="en-GB" sz="1600" b="1" dirty="0">
              <a:latin typeface="Berlin Sans FB"/>
            </a:rPr>
            <a:t> </a:t>
          </a:r>
          <a:r>
            <a:rPr lang="en-GB" sz="1600" b="0" dirty="0">
              <a:latin typeface="+mj-lt"/>
            </a:rPr>
            <a:t>Ring fenced intervention</a:t>
          </a:r>
        </a:p>
      </dgm:t>
    </dgm:pt>
    <dgm:pt modelId="{C7F00008-64AA-461A-B726-353666E25F9E}" type="parTrans" cxnId="{D269A5BC-FD70-4453-8C52-BB56AFC94A89}">
      <dgm:prSet/>
      <dgm:spPr/>
      <dgm:t>
        <a:bodyPr/>
        <a:lstStyle/>
        <a:p>
          <a:endParaRPr lang="en-GB"/>
        </a:p>
      </dgm:t>
    </dgm:pt>
    <dgm:pt modelId="{5E7F21B9-0DE0-4D3B-BB76-97821A8D0CCC}" type="sibTrans" cxnId="{D269A5BC-FD70-4453-8C52-BB56AFC94A89}">
      <dgm:prSet/>
      <dgm:spPr/>
      <dgm:t>
        <a:bodyPr/>
        <a:lstStyle/>
        <a:p>
          <a:endParaRPr lang="en-GB"/>
        </a:p>
      </dgm:t>
    </dgm:pt>
    <dgm:pt modelId="{2A5195A6-1888-4B8F-BF23-6E1D6A3D3DE4}">
      <dgm:prSet phldrT="[Text]"/>
      <dgm:spPr>
        <a:ln>
          <a:solidFill>
            <a:schemeClr val="bg1"/>
          </a:solidFill>
        </a:ln>
      </dgm:spPr>
      <dgm:t>
        <a:bodyPr/>
        <a:lstStyle/>
        <a:p>
          <a:r>
            <a:rPr lang="en-GB" b="1" dirty="0">
              <a:latin typeface="+mj-lt"/>
            </a:rPr>
            <a:t>Assessment</a:t>
          </a:r>
        </a:p>
      </dgm:t>
    </dgm:pt>
    <dgm:pt modelId="{34F676B5-C8EE-4270-BAC4-E9E1F72D2467}" type="parTrans" cxnId="{A3DD379B-C364-42B8-9762-4EA4E01D080D}">
      <dgm:prSet/>
      <dgm:spPr>
        <a:ln>
          <a:solidFill>
            <a:schemeClr val="bg1"/>
          </a:solidFill>
        </a:ln>
      </dgm:spPr>
      <dgm:t>
        <a:bodyPr/>
        <a:lstStyle/>
        <a:p>
          <a:endParaRPr lang="en-GB"/>
        </a:p>
      </dgm:t>
    </dgm:pt>
    <dgm:pt modelId="{C8EC7140-5DB6-4DFB-A913-AC101C8AABAE}" type="sibTrans" cxnId="{A3DD379B-C364-42B8-9762-4EA4E01D080D}">
      <dgm:prSet/>
      <dgm:spPr/>
      <dgm:t>
        <a:bodyPr/>
        <a:lstStyle/>
        <a:p>
          <a:endParaRPr lang="en-GB"/>
        </a:p>
      </dgm:t>
    </dgm:pt>
    <dgm:pt modelId="{F776B0C8-1745-4B0C-A5CF-7C168414EBB5}">
      <dgm:prSet phldrT="[Text]" custT="1"/>
      <dgm:spPr>
        <a:ln>
          <a:solidFill>
            <a:schemeClr val="bg1"/>
          </a:solidFill>
        </a:ln>
      </dgm:spPr>
      <dgm:t>
        <a:bodyPr/>
        <a:lstStyle/>
        <a:p>
          <a:r>
            <a:rPr lang="en-GB" sz="2000" b="1" dirty="0">
              <a:latin typeface="+mj-lt"/>
            </a:rPr>
            <a:t>SEVERLEY COMPLEX</a:t>
          </a:r>
          <a:endParaRPr lang="en-GB" sz="1600" b="1" dirty="0">
            <a:latin typeface="+mj-lt"/>
          </a:endParaRPr>
        </a:p>
        <a:p>
          <a:r>
            <a:rPr lang="en-GB" sz="1600" b="0" dirty="0">
              <a:latin typeface="Berlin Sans FB"/>
            </a:rPr>
            <a:t>• </a:t>
          </a:r>
          <a:r>
            <a:rPr lang="en-GB" sz="1300" dirty="0">
              <a:latin typeface="+mj-lt"/>
            </a:rPr>
            <a:t>Contribute to MSP/EHCP</a:t>
          </a:r>
        </a:p>
        <a:p>
          <a:r>
            <a:rPr lang="en-GB" sz="1300" b="0" dirty="0">
              <a:latin typeface="Berlin Sans FB"/>
            </a:rPr>
            <a:t>• </a:t>
          </a:r>
          <a:r>
            <a:rPr lang="en-GB" sz="1300" dirty="0">
              <a:latin typeface="+mj-lt"/>
            </a:rPr>
            <a:t>Annual reviews</a:t>
          </a:r>
        </a:p>
        <a:p>
          <a:r>
            <a:rPr lang="en-GB" sz="1300" b="0" dirty="0">
              <a:latin typeface="Berlin Sans FB"/>
            </a:rPr>
            <a:t>• </a:t>
          </a:r>
          <a:r>
            <a:rPr lang="en-GB" sz="1300" dirty="0">
              <a:latin typeface="+mj-lt"/>
            </a:rPr>
            <a:t>Therapy programme</a:t>
          </a:r>
        </a:p>
        <a:p>
          <a:r>
            <a:rPr lang="en-GB" sz="1300" b="0" dirty="0">
              <a:latin typeface="Berlin Sans FB"/>
            </a:rPr>
            <a:t>• </a:t>
          </a:r>
          <a:r>
            <a:rPr lang="en-GB" sz="1300" dirty="0">
              <a:latin typeface="+mj-lt"/>
            </a:rPr>
            <a:t>Equipment</a:t>
          </a:r>
        </a:p>
        <a:p>
          <a:r>
            <a:rPr lang="en-GB" sz="1300" b="0" dirty="0">
              <a:latin typeface="Berlin Sans FB"/>
            </a:rPr>
            <a:t>• </a:t>
          </a:r>
          <a:r>
            <a:rPr lang="en-GB" sz="1300" dirty="0">
              <a:latin typeface="+mj-lt"/>
            </a:rPr>
            <a:t>Block of intervent</a:t>
          </a:r>
          <a:r>
            <a:rPr lang="en-GB" sz="1600" dirty="0">
              <a:latin typeface="+mj-lt"/>
            </a:rPr>
            <a:t>ion</a:t>
          </a:r>
        </a:p>
      </dgm:t>
    </dgm:pt>
    <dgm:pt modelId="{408AAF82-72AF-47E3-98CE-DC950F016AA2}" type="parTrans" cxnId="{52AFD6A4-078C-44D1-B7CB-8A4ECE63B33A}">
      <dgm:prSet/>
      <dgm:spPr>
        <a:ln>
          <a:solidFill>
            <a:schemeClr val="bg1"/>
          </a:solidFill>
        </a:ln>
      </dgm:spPr>
      <dgm:t>
        <a:bodyPr/>
        <a:lstStyle/>
        <a:p>
          <a:endParaRPr lang="en-GB"/>
        </a:p>
      </dgm:t>
    </dgm:pt>
    <dgm:pt modelId="{6C390FFB-5D00-4F6B-BB9B-4083EC636D30}" type="sibTrans" cxnId="{52AFD6A4-078C-44D1-B7CB-8A4ECE63B33A}">
      <dgm:prSet/>
      <dgm:spPr/>
      <dgm:t>
        <a:bodyPr/>
        <a:lstStyle/>
        <a:p>
          <a:endParaRPr lang="en-GB"/>
        </a:p>
      </dgm:t>
    </dgm:pt>
    <dgm:pt modelId="{87B164B0-8F87-4DF2-ACFE-1016BE016218}">
      <dgm:prSet phldrT="[Text]" custT="1"/>
      <dgm:spPr>
        <a:ln>
          <a:solidFill>
            <a:schemeClr val="bg1"/>
          </a:solidFill>
        </a:ln>
      </dgm:spPr>
      <dgm:t>
        <a:bodyPr/>
        <a:lstStyle/>
        <a:p>
          <a:r>
            <a:rPr lang="en-GB" sz="2400" b="1" dirty="0">
              <a:latin typeface="+mj-lt"/>
            </a:rPr>
            <a:t>End episode of care</a:t>
          </a:r>
        </a:p>
      </dgm:t>
    </dgm:pt>
    <dgm:pt modelId="{E8AA75B9-3EB4-445E-937A-1F1AD979A746}" type="parTrans" cxnId="{E31B9242-DE08-4AD9-9DAC-77EECB7A695D}">
      <dgm:prSet/>
      <dgm:spPr>
        <a:ln>
          <a:solidFill>
            <a:schemeClr val="bg1"/>
          </a:solidFill>
        </a:ln>
      </dgm:spPr>
      <dgm:t>
        <a:bodyPr/>
        <a:lstStyle/>
        <a:p>
          <a:endParaRPr lang="en-GB"/>
        </a:p>
      </dgm:t>
    </dgm:pt>
    <dgm:pt modelId="{F2620A97-AAAB-4AA7-AF0D-FD7CB4315A98}" type="sibTrans" cxnId="{E31B9242-DE08-4AD9-9DAC-77EECB7A695D}">
      <dgm:prSet/>
      <dgm:spPr/>
      <dgm:t>
        <a:bodyPr/>
        <a:lstStyle/>
        <a:p>
          <a:endParaRPr lang="en-GB"/>
        </a:p>
      </dgm:t>
    </dgm:pt>
    <dgm:pt modelId="{776E1AF0-99E1-462A-9EBD-01FE91CD8704}">
      <dgm:prSet phldrT="[Text]" custT="1"/>
      <dgm:spPr>
        <a:ln>
          <a:solidFill>
            <a:schemeClr val="bg1"/>
          </a:solidFill>
        </a:ln>
      </dgm:spPr>
      <dgm:t>
        <a:bodyPr/>
        <a:lstStyle/>
        <a:p>
          <a:pPr algn="ctr"/>
          <a:r>
            <a:rPr lang="en-GB" sz="2200" b="1" dirty="0">
              <a:latin typeface="+mj-lt"/>
            </a:rPr>
            <a:t>MILD</a:t>
          </a:r>
        </a:p>
        <a:p>
          <a:pPr algn="ctr"/>
          <a:r>
            <a:rPr lang="en-GB" sz="1600" b="0" dirty="0">
              <a:latin typeface="Berlin Sans FB"/>
            </a:rPr>
            <a:t>•</a:t>
          </a:r>
          <a:r>
            <a:rPr lang="en-GB" sz="2200" b="1" dirty="0">
              <a:latin typeface="Berlin Sans FB"/>
            </a:rPr>
            <a:t> </a:t>
          </a:r>
          <a:r>
            <a:rPr lang="en-GB" sz="1600" dirty="0">
              <a:latin typeface="+mj-lt"/>
            </a:rPr>
            <a:t>Advice and discharge</a:t>
          </a:r>
        </a:p>
        <a:p>
          <a:pPr algn="l"/>
          <a:r>
            <a:rPr lang="en-GB" sz="1600" b="0" dirty="0">
              <a:latin typeface="+mj-lt"/>
            </a:rPr>
            <a:t>      </a:t>
          </a:r>
          <a:r>
            <a:rPr lang="en-GB" sz="1600" b="0" dirty="0">
              <a:latin typeface="Berlin Sans FB"/>
            </a:rPr>
            <a:t>• </a:t>
          </a:r>
          <a:r>
            <a:rPr lang="en-GB" sz="1600" dirty="0">
              <a:latin typeface="+mj-lt"/>
            </a:rPr>
            <a:t>Onward referral/signpost</a:t>
          </a:r>
        </a:p>
      </dgm:t>
    </dgm:pt>
    <dgm:pt modelId="{715789DE-360F-4F8D-8931-2D77A2D3C5EE}" type="parTrans" cxnId="{3E0BE8A1-D229-48B0-95AC-85D4272BAAFB}">
      <dgm:prSet/>
      <dgm:spPr>
        <a:ln>
          <a:solidFill>
            <a:schemeClr val="bg1"/>
          </a:solidFill>
        </a:ln>
      </dgm:spPr>
      <dgm:t>
        <a:bodyPr/>
        <a:lstStyle/>
        <a:p>
          <a:endParaRPr lang="en-GB"/>
        </a:p>
      </dgm:t>
    </dgm:pt>
    <dgm:pt modelId="{98B1C368-4D1D-441D-852F-6EB266D0368F}" type="sibTrans" cxnId="{3E0BE8A1-D229-48B0-95AC-85D4272BAAFB}">
      <dgm:prSet/>
      <dgm:spPr/>
      <dgm:t>
        <a:bodyPr/>
        <a:lstStyle/>
        <a:p>
          <a:endParaRPr lang="en-GB"/>
        </a:p>
      </dgm:t>
    </dgm:pt>
    <dgm:pt modelId="{8ED341FB-52E9-4695-AC15-E9E1EE5A7D39}" type="pres">
      <dgm:prSet presAssocID="{065E5873-6784-43FC-9109-B1C4535E0C97}" presName="cycle" presStyleCnt="0">
        <dgm:presLayoutVars>
          <dgm:chMax val="1"/>
          <dgm:dir/>
          <dgm:animLvl val="ctr"/>
          <dgm:resizeHandles val="exact"/>
        </dgm:presLayoutVars>
      </dgm:prSet>
      <dgm:spPr/>
    </dgm:pt>
    <dgm:pt modelId="{F288907F-FE7D-45BD-B658-A905EE2FB136}" type="pres">
      <dgm:prSet presAssocID="{434C8000-281D-48F1-8ECE-434BED535FBC}" presName="centerShape" presStyleLbl="node0" presStyleIdx="0" presStyleCnt="1" custScaleX="190960" custScaleY="90308"/>
      <dgm:spPr>
        <a:prstGeom prst="rect">
          <a:avLst/>
        </a:prstGeom>
      </dgm:spPr>
    </dgm:pt>
    <dgm:pt modelId="{C1CA1B7E-ED4C-4D4A-9AA3-D32AC3F21F68}" type="pres">
      <dgm:prSet presAssocID="{34F676B5-C8EE-4270-BAC4-E9E1F72D2467}" presName="Name9" presStyleLbl="parChTrans1D2" presStyleIdx="0" presStyleCnt="4"/>
      <dgm:spPr/>
    </dgm:pt>
    <dgm:pt modelId="{0B062C2F-6F36-4060-9015-B718D359959C}" type="pres">
      <dgm:prSet presAssocID="{34F676B5-C8EE-4270-BAC4-E9E1F72D2467}" presName="connTx" presStyleLbl="parChTrans1D2" presStyleIdx="0" presStyleCnt="4"/>
      <dgm:spPr/>
    </dgm:pt>
    <dgm:pt modelId="{DF3A4951-CF2C-4B29-B10D-6879F1BE598C}" type="pres">
      <dgm:prSet presAssocID="{2A5195A6-1888-4B8F-BF23-6E1D6A3D3DE4}" presName="node" presStyleLbl="node1" presStyleIdx="0" presStyleCnt="4" custScaleX="248393" custScaleY="38504">
        <dgm:presLayoutVars>
          <dgm:bulletEnabled val="1"/>
        </dgm:presLayoutVars>
      </dgm:prSet>
      <dgm:spPr>
        <a:prstGeom prst="rect">
          <a:avLst/>
        </a:prstGeom>
      </dgm:spPr>
    </dgm:pt>
    <dgm:pt modelId="{ADD61935-31BA-44C2-AD27-19917312B219}" type="pres">
      <dgm:prSet presAssocID="{408AAF82-72AF-47E3-98CE-DC950F016AA2}" presName="Name9" presStyleLbl="parChTrans1D2" presStyleIdx="1" presStyleCnt="4"/>
      <dgm:spPr/>
    </dgm:pt>
    <dgm:pt modelId="{A0D459FC-3A03-4512-A856-64EC1A8BE8AA}" type="pres">
      <dgm:prSet presAssocID="{408AAF82-72AF-47E3-98CE-DC950F016AA2}" presName="connTx" presStyleLbl="parChTrans1D2" presStyleIdx="1" presStyleCnt="4"/>
      <dgm:spPr/>
    </dgm:pt>
    <dgm:pt modelId="{9BE667E8-4537-4B7B-B577-4D7B253E4DDC}" type="pres">
      <dgm:prSet presAssocID="{F776B0C8-1745-4B0C-A5CF-7C168414EBB5}" presName="node" presStyleLbl="node1" presStyleIdx="1" presStyleCnt="4" custScaleX="168937" custScaleY="212827" custRadScaleRad="184715" custRadScaleInc="-875">
        <dgm:presLayoutVars>
          <dgm:bulletEnabled val="1"/>
        </dgm:presLayoutVars>
      </dgm:prSet>
      <dgm:spPr>
        <a:prstGeom prst="rect">
          <a:avLst/>
        </a:prstGeom>
      </dgm:spPr>
    </dgm:pt>
    <dgm:pt modelId="{CC209240-8F3A-452B-895C-9270F3320899}" type="pres">
      <dgm:prSet presAssocID="{E8AA75B9-3EB4-445E-937A-1F1AD979A746}" presName="Name9" presStyleLbl="parChTrans1D2" presStyleIdx="2" presStyleCnt="4"/>
      <dgm:spPr/>
    </dgm:pt>
    <dgm:pt modelId="{56E92868-F2F8-4F04-9517-B7A5820B7423}" type="pres">
      <dgm:prSet presAssocID="{E8AA75B9-3EB4-445E-937A-1F1AD979A746}" presName="connTx" presStyleLbl="parChTrans1D2" presStyleIdx="2" presStyleCnt="4"/>
      <dgm:spPr/>
    </dgm:pt>
    <dgm:pt modelId="{DEB4EB0F-81BA-404C-A483-C62EBC763D35}" type="pres">
      <dgm:prSet presAssocID="{87B164B0-8F87-4DF2-ACFE-1016BE016218}" presName="node" presStyleLbl="node1" presStyleIdx="2" presStyleCnt="4" custScaleX="225740" custScaleY="45864" custRadScaleRad="102586" custRadScaleInc="0">
        <dgm:presLayoutVars>
          <dgm:bulletEnabled val="1"/>
        </dgm:presLayoutVars>
      </dgm:prSet>
      <dgm:spPr>
        <a:prstGeom prst="rect">
          <a:avLst/>
        </a:prstGeom>
      </dgm:spPr>
    </dgm:pt>
    <dgm:pt modelId="{7B48330C-992C-4A41-A36A-0771EA83A930}" type="pres">
      <dgm:prSet presAssocID="{715789DE-360F-4F8D-8931-2D77A2D3C5EE}" presName="Name9" presStyleLbl="parChTrans1D2" presStyleIdx="3" presStyleCnt="4"/>
      <dgm:spPr/>
    </dgm:pt>
    <dgm:pt modelId="{79E0DCEA-607F-4BD2-AF59-C33DB5748D67}" type="pres">
      <dgm:prSet presAssocID="{715789DE-360F-4F8D-8931-2D77A2D3C5EE}" presName="connTx" presStyleLbl="parChTrans1D2" presStyleIdx="3" presStyleCnt="4"/>
      <dgm:spPr/>
    </dgm:pt>
    <dgm:pt modelId="{D6B616EB-377D-4A5E-AEBD-FDBD67B5783D}" type="pres">
      <dgm:prSet presAssocID="{776E1AF0-99E1-462A-9EBD-01FE91CD8704}" presName="node" presStyleLbl="node1" presStyleIdx="3" presStyleCnt="4" custScaleX="227692" custScaleY="105474" custRadScaleRad="187175" custRadScaleInc="-2230">
        <dgm:presLayoutVars>
          <dgm:bulletEnabled val="1"/>
        </dgm:presLayoutVars>
      </dgm:prSet>
      <dgm:spPr>
        <a:prstGeom prst="rect">
          <a:avLst/>
        </a:prstGeom>
      </dgm:spPr>
    </dgm:pt>
  </dgm:ptLst>
  <dgm:cxnLst>
    <dgm:cxn modelId="{406FC207-FAEF-4DBD-8448-89090144534B}" type="presOf" srcId="{F776B0C8-1745-4B0C-A5CF-7C168414EBB5}" destId="{9BE667E8-4537-4B7B-B577-4D7B253E4DDC}" srcOrd="0" destOrd="0" presId="urn:microsoft.com/office/officeart/2005/8/layout/radial1"/>
    <dgm:cxn modelId="{F8ED000D-0D8C-4B5E-A3E3-B17E05048B4C}" type="presOf" srcId="{434C8000-281D-48F1-8ECE-434BED535FBC}" destId="{F288907F-FE7D-45BD-B658-A905EE2FB136}" srcOrd="0" destOrd="0" presId="urn:microsoft.com/office/officeart/2005/8/layout/radial1"/>
    <dgm:cxn modelId="{6BC35814-4361-4A17-AC0D-797C728CD59E}" type="presOf" srcId="{2A5195A6-1888-4B8F-BF23-6E1D6A3D3DE4}" destId="{DF3A4951-CF2C-4B29-B10D-6879F1BE598C}" srcOrd="0" destOrd="0" presId="urn:microsoft.com/office/officeart/2005/8/layout/radial1"/>
    <dgm:cxn modelId="{6F34AE35-2B22-462C-8BE1-CC3027EC8CB9}" type="presOf" srcId="{408AAF82-72AF-47E3-98CE-DC950F016AA2}" destId="{A0D459FC-3A03-4512-A856-64EC1A8BE8AA}" srcOrd="1" destOrd="0" presId="urn:microsoft.com/office/officeart/2005/8/layout/radial1"/>
    <dgm:cxn modelId="{4ECDC33D-5A2C-4006-9F03-384872582D8A}" type="presOf" srcId="{408AAF82-72AF-47E3-98CE-DC950F016AA2}" destId="{ADD61935-31BA-44C2-AD27-19917312B219}" srcOrd="0" destOrd="0" presId="urn:microsoft.com/office/officeart/2005/8/layout/radial1"/>
    <dgm:cxn modelId="{55A3363E-8101-4686-8DB9-052A2B3C7952}" type="presOf" srcId="{715789DE-360F-4F8D-8931-2D77A2D3C5EE}" destId="{7B48330C-992C-4A41-A36A-0771EA83A930}" srcOrd="0" destOrd="0" presId="urn:microsoft.com/office/officeart/2005/8/layout/radial1"/>
    <dgm:cxn modelId="{E31B9242-DE08-4AD9-9DAC-77EECB7A695D}" srcId="{434C8000-281D-48F1-8ECE-434BED535FBC}" destId="{87B164B0-8F87-4DF2-ACFE-1016BE016218}" srcOrd="2" destOrd="0" parTransId="{E8AA75B9-3EB4-445E-937A-1F1AD979A746}" sibTransId="{F2620A97-AAAB-4AA7-AF0D-FD7CB4315A98}"/>
    <dgm:cxn modelId="{D3C4814F-A46A-46BB-8FEB-785E1F2413DC}" type="presOf" srcId="{E8AA75B9-3EB4-445E-937A-1F1AD979A746}" destId="{56E92868-F2F8-4F04-9517-B7A5820B7423}" srcOrd="1" destOrd="0" presId="urn:microsoft.com/office/officeart/2005/8/layout/radial1"/>
    <dgm:cxn modelId="{6A727C7B-D7CC-42DA-89C4-B9936DFDFEFA}" type="presOf" srcId="{065E5873-6784-43FC-9109-B1C4535E0C97}" destId="{8ED341FB-52E9-4695-AC15-E9E1EE5A7D39}" srcOrd="0" destOrd="0" presId="urn:microsoft.com/office/officeart/2005/8/layout/radial1"/>
    <dgm:cxn modelId="{A3DD379B-C364-42B8-9762-4EA4E01D080D}" srcId="{434C8000-281D-48F1-8ECE-434BED535FBC}" destId="{2A5195A6-1888-4B8F-BF23-6E1D6A3D3DE4}" srcOrd="0" destOrd="0" parTransId="{34F676B5-C8EE-4270-BAC4-E9E1F72D2467}" sibTransId="{C8EC7140-5DB6-4DFB-A913-AC101C8AABAE}"/>
    <dgm:cxn modelId="{3E0BE8A1-D229-48B0-95AC-85D4272BAAFB}" srcId="{434C8000-281D-48F1-8ECE-434BED535FBC}" destId="{776E1AF0-99E1-462A-9EBD-01FE91CD8704}" srcOrd="3" destOrd="0" parTransId="{715789DE-360F-4F8D-8931-2D77A2D3C5EE}" sibTransId="{98B1C368-4D1D-441D-852F-6EB266D0368F}"/>
    <dgm:cxn modelId="{52AFD6A4-078C-44D1-B7CB-8A4ECE63B33A}" srcId="{434C8000-281D-48F1-8ECE-434BED535FBC}" destId="{F776B0C8-1745-4B0C-A5CF-7C168414EBB5}" srcOrd="1" destOrd="0" parTransId="{408AAF82-72AF-47E3-98CE-DC950F016AA2}" sibTransId="{6C390FFB-5D00-4F6B-BB9B-4083EC636D30}"/>
    <dgm:cxn modelId="{9CD907A8-3963-41DB-99EB-A18750068101}" type="presOf" srcId="{E8AA75B9-3EB4-445E-937A-1F1AD979A746}" destId="{CC209240-8F3A-452B-895C-9270F3320899}" srcOrd="0" destOrd="0" presId="urn:microsoft.com/office/officeart/2005/8/layout/radial1"/>
    <dgm:cxn modelId="{0C6B4DB8-0A0C-4A10-8077-28E20BA50831}" type="presOf" srcId="{776E1AF0-99E1-462A-9EBD-01FE91CD8704}" destId="{D6B616EB-377D-4A5E-AEBD-FDBD67B5783D}" srcOrd="0" destOrd="0" presId="urn:microsoft.com/office/officeart/2005/8/layout/radial1"/>
    <dgm:cxn modelId="{D269A5BC-FD70-4453-8C52-BB56AFC94A89}" srcId="{065E5873-6784-43FC-9109-B1C4535E0C97}" destId="{434C8000-281D-48F1-8ECE-434BED535FBC}" srcOrd="0" destOrd="0" parTransId="{C7F00008-64AA-461A-B726-353666E25F9E}" sibTransId="{5E7F21B9-0DE0-4D3B-BB76-97821A8D0CCC}"/>
    <dgm:cxn modelId="{3236AAC0-3D95-4255-B6EF-23B639A53F37}" type="presOf" srcId="{87B164B0-8F87-4DF2-ACFE-1016BE016218}" destId="{DEB4EB0F-81BA-404C-A483-C62EBC763D35}" srcOrd="0" destOrd="0" presId="urn:microsoft.com/office/officeart/2005/8/layout/radial1"/>
    <dgm:cxn modelId="{CB7115D2-5C33-4CDA-9631-7BFFE35E72A4}" type="presOf" srcId="{34F676B5-C8EE-4270-BAC4-E9E1F72D2467}" destId="{C1CA1B7E-ED4C-4D4A-9AA3-D32AC3F21F68}" srcOrd="0" destOrd="0" presId="urn:microsoft.com/office/officeart/2005/8/layout/radial1"/>
    <dgm:cxn modelId="{A8002ADD-F7A4-4A5F-8E32-B5DE301C46A7}" type="presOf" srcId="{34F676B5-C8EE-4270-BAC4-E9E1F72D2467}" destId="{0B062C2F-6F36-4060-9015-B718D359959C}" srcOrd="1" destOrd="0" presId="urn:microsoft.com/office/officeart/2005/8/layout/radial1"/>
    <dgm:cxn modelId="{847093EB-98CC-47BC-A6F3-8BECE113AC42}" type="presOf" srcId="{715789DE-360F-4F8D-8931-2D77A2D3C5EE}" destId="{79E0DCEA-607F-4BD2-AF59-C33DB5748D67}" srcOrd="1" destOrd="0" presId="urn:microsoft.com/office/officeart/2005/8/layout/radial1"/>
    <dgm:cxn modelId="{8B48F6E5-167F-48B6-9E4D-E44EB090E0E6}" type="presParOf" srcId="{8ED341FB-52E9-4695-AC15-E9E1EE5A7D39}" destId="{F288907F-FE7D-45BD-B658-A905EE2FB136}" srcOrd="0" destOrd="0" presId="urn:microsoft.com/office/officeart/2005/8/layout/radial1"/>
    <dgm:cxn modelId="{AC021885-B1FB-484F-B2E2-E155984494DA}" type="presParOf" srcId="{8ED341FB-52E9-4695-AC15-E9E1EE5A7D39}" destId="{C1CA1B7E-ED4C-4D4A-9AA3-D32AC3F21F68}" srcOrd="1" destOrd="0" presId="urn:microsoft.com/office/officeart/2005/8/layout/radial1"/>
    <dgm:cxn modelId="{3D55AABC-D624-4013-B53B-A4A089508B0E}" type="presParOf" srcId="{C1CA1B7E-ED4C-4D4A-9AA3-D32AC3F21F68}" destId="{0B062C2F-6F36-4060-9015-B718D359959C}" srcOrd="0" destOrd="0" presId="urn:microsoft.com/office/officeart/2005/8/layout/radial1"/>
    <dgm:cxn modelId="{612954ED-DF08-4BB8-9B0D-1B414DA3E1AD}" type="presParOf" srcId="{8ED341FB-52E9-4695-AC15-E9E1EE5A7D39}" destId="{DF3A4951-CF2C-4B29-B10D-6879F1BE598C}" srcOrd="2" destOrd="0" presId="urn:microsoft.com/office/officeart/2005/8/layout/radial1"/>
    <dgm:cxn modelId="{869FDA81-ACC7-4E1D-B078-731E53BB9D08}" type="presParOf" srcId="{8ED341FB-52E9-4695-AC15-E9E1EE5A7D39}" destId="{ADD61935-31BA-44C2-AD27-19917312B219}" srcOrd="3" destOrd="0" presId="urn:microsoft.com/office/officeart/2005/8/layout/radial1"/>
    <dgm:cxn modelId="{6D2E7936-8936-4605-A357-733EECFCB42B}" type="presParOf" srcId="{ADD61935-31BA-44C2-AD27-19917312B219}" destId="{A0D459FC-3A03-4512-A856-64EC1A8BE8AA}" srcOrd="0" destOrd="0" presId="urn:microsoft.com/office/officeart/2005/8/layout/radial1"/>
    <dgm:cxn modelId="{0A201B05-A41D-4A78-A634-34021EB9872E}" type="presParOf" srcId="{8ED341FB-52E9-4695-AC15-E9E1EE5A7D39}" destId="{9BE667E8-4537-4B7B-B577-4D7B253E4DDC}" srcOrd="4" destOrd="0" presId="urn:microsoft.com/office/officeart/2005/8/layout/radial1"/>
    <dgm:cxn modelId="{44A3ADCC-0DA4-4060-8EAF-EC058FDE6834}" type="presParOf" srcId="{8ED341FB-52E9-4695-AC15-E9E1EE5A7D39}" destId="{CC209240-8F3A-452B-895C-9270F3320899}" srcOrd="5" destOrd="0" presId="urn:microsoft.com/office/officeart/2005/8/layout/radial1"/>
    <dgm:cxn modelId="{8D6FC22A-9056-4788-AF6F-1F4E6E5EB8BC}" type="presParOf" srcId="{CC209240-8F3A-452B-895C-9270F3320899}" destId="{56E92868-F2F8-4F04-9517-B7A5820B7423}" srcOrd="0" destOrd="0" presId="urn:microsoft.com/office/officeart/2005/8/layout/radial1"/>
    <dgm:cxn modelId="{A66E7E12-76EC-4BA8-8A94-0B095CD0D906}" type="presParOf" srcId="{8ED341FB-52E9-4695-AC15-E9E1EE5A7D39}" destId="{DEB4EB0F-81BA-404C-A483-C62EBC763D35}" srcOrd="6" destOrd="0" presId="urn:microsoft.com/office/officeart/2005/8/layout/radial1"/>
    <dgm:cxn modelId="{BBE9019D-2500-4153-9FC9-611723C48792}" type="presParOf" srcId="{8ED341FB-52E9-4695-AC15-E9E1EE5A7D39}" destId="{7B48330C-992C-4A41-A36A-0771EA83A930}" srcOrd="7" destOrd="0" presId="urn:microsoft.com/office/officeart/2005/8/layout/radial1"/>
    <dgm:cxn modelId="{4C6E6483-BED1-4154-BE18-5656E0162C11}" type="presParOf" srcId="{7B48330C-992C-4A41-A36A-0771EA83A930}" destId="{79E0DCEA-607F-4BD2-AF59-C33DB5748D67}" srcOrd="0" destOrd="0" presId="urn:microsoft.com/office/officeart/2005/8/layout/radial1"/>
    <dgm:cxn modelId="{FA84B0AA-F25A-4DC5-A71A-40D1CCBF9453}" type="presParOf" srcId="{8ED341FB-52E9-4695-AC15-E9E1EE5A7D39}" destId="{D6B616EB-377D-4A5E-AEBD-FDBD67B5783D}"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8907F-FE7D-45BD-B658-A905EE2FB136}">
      <dsp:nvSpPr>
        <dsp:cNvPr id="0" name=""/>
        <dsp:cNvSpPr/>
      </dsp:nvSpPr>
      <dsp:spPr>
        <a:xfrm>
          <a:off x="3062027" y="1536761"/>
          <a:ext cx="2182796" cy="1032279"/>
        </a:xfrm>
        <a:prstGeom prst="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j-lt"/>
            </a:rPr>
            <a:t>MODERATE</a:t>
          </a:r>
        </a:p>
        <a:p>
          <a:pPr marL="0" lvl="0" indent="0" algn="ctr" defTabSz="889000">
            <a:lnSpc>
              <a:spcPct val="90000"/>
            </a:lnSpc>
            <a:spcBef>
              <a:spcPct val="0"/>
            </a:spcBef>
            <a:spcAft>
              <a:spcPct val="35000"/>
            </a:spcAft>
            <a:buNone/>
          </a:pPr>
          <a:r>
            <a:rPr lang="en-GB" sz="1600" b="0" kern="1200" dirty="0">
              <a:latin typeface="Berlin Sans FB"/>
            </a:rPr>
            <a:t>•</a:t>
          </a:r>
          <a:r>
            <a:rPr lang="en-GB" sz="1600" b="1" kern="1200" dirty="0">
              <a:latin typeface="Berlin Sans FB"/>
            </a:rPr>
            <a:t> </a:t>
          </a:r>
          <a:r>
            <a:rPr lang="en-GB" sz="1600" b="0" kern="1200" dirty="0">
              <a:latin typeface="+mj-lt"/>
            </a:rPr>
            <a:t>Ring fenced intervention</a:t>
          </a:r>
        </a:p>
      </dsp:txBody>
      <dsp:txXfrm>
        <a:off x="3062027" y="1536761"/>
        <a:ext cx="2182796" cy="1032279"/>
      </dsp:txXfrm>
    </dsp:sp>
    <dsp:sp modelId="{C1CA1B7E-ED4C-4D4A-9AA3-D32AC3F21F68}">
      <dsp:nvSpPr>
        <dsp:cNvPr id="0" name=""/>
        <dsp:cNvSpPr/>
      </dsp:nvSpPr>
      <dsp:spPr>
        <a:xfrm rot="16200000">
          <a:off x="3777710" y="1148139"/>
          <a:ext cx="751430" cy="25812"/>
        </a:xfrm>
        <a:custGeom>
          <a:avLst/>
          <a:gdLst/>
          <a:ahLst/>
          <a:cxnLst/>
          <a:rect l="0" t="0" r="0" b="0"/>
          <a:pathLst>
            <a:path>
              <a:moveTo>
                <a:pt x="0" y="12906"/>
              </a:moveTo>
              <a:lnTo>
                <a:pt x="751430" y="1290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34639" y="1142260"/>
        <a:ext cx="37571" cy="37571"/>
      </dsp:txXfrm>
    </dsp:sp>
    <dsp:sp modelId="{DF3A4951-CF2C-4B29-B10D-6879F1BE598C}">
      <dsp:nvSpPr>
        <dsp:cNvPr id="0" name=""/>
        <dsp:cNvSpPr/>
      </dsp:nvSpPr>
      <dsp:spPr>
        <a:xfrm>
          <a:off x="2733778" y="345205"/>
          <a:ext cx="2839293" cy="440125"/>
        </a:xfrm>
        <a:prstGeom prst="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j-lt"/>
            </a:rPr>
            <a:t>Assessment</a:t>
          </a:r>
        </a:p>
      </dsp:txBody>
      <dsp:txXfrm>
        <a:off x="2733778" y="345205"/>
        <a:ext cx="2839293" cy="440125"/>
      </dsp:txXfrm>
    </dsp:sp>
    <dsp:sp modelId="{ADD61935-31BA-44C2-AD27-19917312B219}">
      <dsp:nvSpPr>
        <dsp:cNvPr id="0" name=""/>
        <dsp:cNvSpPr/>
      </dsp:nvSpPr>
      <dsp:spPr>
        <a:xfrm rot="21576375">
          <a:off x="5244700" y="2030120"/>
          <a:ext cx="691033" cy="25812"/>
        </a:xfrm>
        <a:custGeom>
          <a:avLst/>
          <a:gdLst/>
          <a:ahLst/>
          <a:cxnLst/>
          <a:rect l="0" t="0" r="0" b="0"/>
          <a:pathLst>
            <a:path>
              <a:moveTo>
                <a:pt x="0" y="12906"/>
              </a:moveTo>
              <a:lnTo>
                <a:pt x="691033" y="1290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72941" y="2025750"/>
        <a:ext cx="34551" cy="34551"/>
      </dsp:txXfrm>
    </dsp:sp>
    <dsp:sp modelId="{9BE667E8-4537-4B7B-B577-4D7B253E4DDC}">
      <dsp:nvSpPr>
        <dsp:cNvPr id="0" name=""/>
        <dsp:cNvSpPr/>
      </dsp:nvSpPr>
      <dsp:spPr>
        <a:xfrm>
          <a:off x="5935711" y="817641"/>
          <a:ext cx="1931059" cy="2432750"/>
        </a:xfrm>
        <a:prstGeom prst="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j-lt"/>
            </a:rPr>
            <a:t>SEVERLEY COMPLEX</a:t>
          </a:r>
          <a:endParaRPr lang="en-GB" sz="1600" b="1" kern="1200" dirty="0">
            <a:latin typeface="+mj-lt"/>
          </a:endParaRPr>
        </a:p>
        <a:p>
          <a:pPr marL="0" lvl="0" indent="0" algn="ctr" defTabSz="889000">
            <a:lnSpc>
              <a:spcPct val="90000"/>
            </a:lnSpc>
            <a:spcBef>
              <a:spcPct val="0"/>
            </a:spcBef>
            <a:spcAft>
              <a:spcPct val="35000"/>
            </a:spcAft>
            <a:buNone/>
          </a:pPr>
          <a:r>
            <a:rPr lang="en-GB" sz="1600" b="0" kern="1200" dirty="0">
              <a:latin typeface="Berlin Sans FB"/>
            </a:rPr>
            <a:t>• </a:t>
          </a:r>
          <a:r>
            <a:rPr lang="en-GB" sz="1300" kern="1200" dirty="0">
              <a:latin typeface="+mj-lt"/>
            </a:rPr>
            <a:t>Contribute to MSP/EHCP</a:t>
          </a:r>
        </a:p>
        <a:p>
          <a:pPr marL="0" lvl="0" indent="0" algn="ctr" defTabSz="889000">
            <a:lnSpc>
              <a:spcPct val="90000"/>
            </a:lnSpc>
            <a:spcBef>
              <a:spcPct val="0"/>
            </a:spcBef>
            <a:spcAft>
              <a:spcPct val="35000"/>
            </a:spcAft>
            <a:buNone/>
          </a:pPr>
          <a:r>
            <a:rPr lang="en-GB" sz="1300" b="0" kern="1200" dirty="0">
              <a:latin typeface="Berlin Sans FB"/>
            </a:rPr>
            <a:t>• </a:t>
          </a:r>
          <a:r>
            <a:rPr lang="en-GB" sz="1300" kern="1200" dirty="0">
              <a:latin typeface="+mj-lt"/>
            </a:rPr>
            <a:t>Annual reviews</a:t>
          </a:r>
        </a:p>
        <a:p>
          <a:pPr marL="0" lvl="0" indent="0" algn="ctr" defTabSz="889000">
            <a:lnSpc>
              <a:spcPct val="90000"/>
            </a:lnSpc>
            <a:spcBef>
              <a:spcPct val="0"/>
            </a:spcBef>
            <a:spcAft>
              <a:spcPct val="35000"/>
            </a:spcAft>
            <a:buNone/>
          </a:pPr>
          <a:r>
            <a:rPr lang="en-GB" sz="1300" b="0" kern="1200" dirty="0">
              <a:latin typeface="Berlin Sans FB"/>
            </a:rPr>
            <a:t>• </a:t>
          </a:r>
          <a:r>
            <a:rPr lang="en-GB" sz="1300" kern="1200" dirty="0">
              <a:latin typeface="+mj-lt"/>
            </a:rPr>
            <a:t>Therapy programme</a:t>
          </a:r>
        </a:p>
        <a:p>
          <a:pPr marL="0" lvl="0" indent="0" algn="ctr" defTabSz="889000">
            <a:lnSpc>
              <a:spcPct val="90000"/>
            </a:lnSpc>
            <a:spcBef>
              <a:spcPct val="0"/>
            </a:spcBef>
            <a:spcAft>
              <a:spcPct val="35000"/>
            </a:spcAft>
            <a:buNone/>
          </a:pPr>
          <a:r>
            <a:rPr lang="en-GB" sz="1300" b="0" kern="1200" dirty="0">
              <a:latin typeface="Berlin Sans FB"/>
            </a:rPr>
            <a:t>• </a:t>
          </a:r>
          <a:r>
            <a:rPr lang="en-GB" sz="1300" kern="1200" dirty="0">
              <a:latin typeface="+mj-lt"/>
            </a:rPr>
            <a:t>Equipment</a:t>
          </a:r>
        </a:p>
        <a:p>
          <a:pPr marL="0" lvl="0" indent="0" algn="ctr" defTabSz="889000">
            <a:lnSpc>
              <a:spcPct val="90000"/>
            </a:lnSpc>
            <a:spcBef>
              <a:spcPct val="0"/>
            </a:spcBef>
            <a:spcAft>
              <a:spcPct val="35000"/>
            </a:spcAft>
            <a:buNone/>
          </a:pPr>
          <a:r>
            <a:rPr lang="en-GB" sz="1300" b="0" kern="1200" dirty="0">
              <a:latin typeface="Berlin Sans FB"/>
            </a:rPr>
            <a:t>• </a:t>
          </a:r>
          <a:r>
            <a:rPr lang="en-GB" sz="1300" kern="1200" dirty="0">
              <a:latin typeface="+mj-lt"/>
            </a:rPr>
            <a:t>Block of intervent</a:t>
          </a:r>
          <a:r>
            <a:rPr lang="en-GB" sz="1600" kern="1200" dirty="0">
              <a:latin typeface="+mj-lt"/>
            </a:rPr>
            <a:t>ion</a:t>
          </a:r>
        </a:p>
      </dsp:txBody>
      <dsp:txXfrm>
        <a:off x="5935711" y="817641"/>
        <a:ext cx="1931059" cy="2432750"/>
      </dsp:txXfrm>
    </dsp:sp>
    <dsp:sp modelId="{CC209240-8F3A-452B-895C-9270F3320899}">
      <dsp:nvSpPr>
        <dsp:cNvPr id="0" name=""/>
        <dsp:cNvSpPr/>
      </dsp:nvSpPr>
      <dsp:spPr>
        <a:xfrm rot="5400000">
          <a:off x="3779507" y="2930051"/>
          <a:ext cx="747835" cy="25812"/>
        </a:xfrm>
        <a:custGeom>
          <a:avLst/>
          <a:gdLst/>
          <a:ahLst/>
          <a:cxnLst/>
          <a:rect l="0" t="0" r="0" b="0"/>
          <a:pathLst>
            <a:path>
              <a:moveTo>
                <a:pt x="0" y="12906"/>
              </a:moveTo>
              <a:lnTo>
                <a:pt x="747835" y="1290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34729" y="2924262"/>
        <a:ext cx="37391" cy="37391"/>
      </dsp:txXfrm>
    </dsp:sp>
    <dsp:sp modelId="{DEB4EB0F-81BA-404C-A483-C62EBC763D35}">
      <dsp:nvSpPr>
        <dsp:cNvPr id="0" name=""/>
        <dsp:cNvSpPr/>
      </dsp:nvSpPr>
      <dsp:spPr>
        <a:xfrm>
          <a:off x="2863248" y="3316875"/>
          <a:ext cx="2580354" cy="524255"/>
        </a:xfrm>
        <a:prstGeom prst="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mj-lt"/>
            </a:rPr>
            <a:t>End episode of care</a:t>
          </a:r>
        </a:p>
      </dsp:txBody>
      <dsp:txXfrm>
        <a:off x="2863248" y="3316875"/>
        <a:ext cx="2580354" cy="524255"/>
      </dsp:txXfrm>
    </dsp:sp>
    <dsp:sp modelId="{7B48330C-992C-4A41-A36A-0771EA83A930}">
      <dsp:nvSpPr>
        <dsp:cNvPr id="0" name=""/>
        <dsp:cNvSpPr/>
      </dsp:nvSpPr>
      <dsp:spPr>
        <a:xfrm rot="10739790">
          <a:off x="2669750" y="2062540"/>
          <a:ext cx="393054" cy="25812"/>
        </a:xfrm>
        <a:custGeom>
          <a:avLst/>
          <a:gdLst/>
          <a:ahLst/>
          <a:cxnLst/>
          <a:rect l="0" t="0" r="0" b="0"/>
          <a:pathLst>
            <a:path>
              <a:moveTo>
                <a:pt x="0" y="12906"/>
              </a:moveTo>
              <a:lnTo>
                <a:pt x="393054" y="1290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856451" y="2065620"/>
        <a:ext cx="19652" cy="19652"/>
      </dsp:txXfrm>
    </dsp:sp>
    <dsp:sp modelId="{D6B616EB-377D-4A5E-AEBD-FDBD67B5783D}">
      <dsp:nvSpPr>
        <dsp:cNvPr id="0" name=""/>
        <dsp:cNvSpPr/>
      </dsp:nvSpPr>
      <dsp:spPr>
        <a:xfrm>
          <a:off x="68042" y="1498848"/>
          <a:ext cx="2602667" cy="1205636"/>
        </a:xfrm>
        <a:prstGeom prst="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mj-lt"/>
            </a:rPr>
            <a:t>MILD</a:t>
          </a:r>
        </a:p>
        <a:p>
          <a:pPr marL="0" lvl="0" indent="0" algn="ctr" defTabSz="977900">
            <a:lnSpc>
              <a:spcPct val="90000"/>
            </a:lnSpc>
            <a:spcBef>
              <a:spcPct val="0"/>
            </a:spcBef>
            <a:spcAft>
              <a:spcPct val="35000"/>
            </a:spcAft>
            <a:buNone/>
          </a:pPr>
          <a:r>
            <a:rPr lang="en-GB" sz="1600" b="0" kern="1200" dirty="0">
              <a:latin typeface="Berlin Sans FB"/>
            </a:rPr>
            <a:t>•</a:t>
          </a:r>
          <a:r>
            <a:rPr lang="en-GB" sz="2200" b="1" kern="1200" dirty="0">
              <a:latin typeface="Berlin Sans FB"/>
            </a:rPr>
            <a:t> </a:t>
          </a:r>
          <a:r>
            <a:rPr lang="en-GB" sz="1600" kern="1200" dirty="0">
              <a:latin typeface="+mj-lt"/>
            </a:rPr>
            <a:t>Advice and discharge</a:t>
          </a:r>
        </a:p>
        <a:p>
          <a:pPr marL="0" lvl="0" indent="0" algn="l" defTabSz="977900">
            <a:lnSpc>
              <a:spcPct val="90000"/>
            </a:lnSpc>
            <a:spcBef>
              <a:spcPct val="0"/>
            </a:spcBef>
            <a:spcAft>
              <a:spcPct val="35000"/>
            </a:spcAft>
            <a:buNone/>
          </a:pPr>
          <a:r>
            <a:rPr lang="en-GB" sz="1600" b="0" kern="1200" dirty="0">
              <a:latin typeface="+mj-lt"/>
            </a:rPr>
            <a:t>      </a:t>
          </a:r>
          <a:r>
            <a:rPr lang="en-GB" sz="1600" b="0" kern="1200" dirty="0">
              <a:latin typeface="Berlin Sans FB"/>
            </a:rPr>
            <a:t>• </a:t>
          </a:r>
          <a:r>
            <a:rPr lang="en-GB" sz="1600" kern="1200" dirty="0">
              <a:latin typeface="+mj-lt"/>
            </a:rPr>
            <a:t>Onward referral/signpost</a:t>
          </a:r>
        </a:p>
      </dsp:txBody>
      <dsp:txXfrm>
        <a:off x="68042" y="1498848"/>
        <a:ext cx="2602667" cy="120563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0F23D10F-2E3F-45D4-AE03-C00CEA2F86A5}" type="datetimeFigureOut">
              <a:rPr lang="en-GB" smtClean="0"/>
              <a:t>28/02/2020</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A27F52E5-E51D-4E8E-90ED-606A1444ECF8}" type="slidenum">
              <a:rPr lang="en-GB" smtClean="0"/>
              <a:t>‹#›</a:t>
            </a:fld>
            <a:endParaRPr lang="en-GB"/>
          </a:p>
        </p:txBody>
      </p:sp>
    </p:spTree>
    <p:extLst>
      <p:ext uri="{BB962C8B-B14F-4D97-AF65-F5344CB8AC3E}">
        <p14:creationId xmlns:p14="http://schemas.microsoft.com/office/powerpoint/2010/main" val="1510456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3F74D28-5098-4DA4-B3E4-A75F802C6197}" type="datetimeFigureOut">
              <a:rPr lang="en-GB" smtClean="0"/>
              <a:t>28/02/2020</a:t>
            </a:fld>
            <a:endParaRPr lang="en-GB"/>
          </a:p>
        </p:txBody>
      </p:sp>
      <p:sp>
        <p:nvSpPr>
          <p:cNvPr id="4" name="Slide Image Placeholder 3"/>
          <p:cNvSpPr>
            <a:spLocks noGrp="1" noRot="1" noChangeAspect="1"/>
          </p:cNvSpPr>
          <p:nvPr>
            <p:ph type="sldImg" idx="2"/>
          </p:nvPr>
        </p:nvSpPr>
        <p:spPr>
          <a:xfrm>
            <a:off x="1169988" y="1243013"/>
            <a:ext cx="446881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666873F-7BF9-453C-A059-4D46698388B7}" type="slidenum">
              <a:rPr lang="en-GB" smtClean="0"/>
              <a:t>‹#›</a:t>
            </a:fld>
            <a:endParaRPr lang="en-GB"/>
          </a:p>
        </p:txBody>
      </p:sp>
    </p:spTree>
    <p:extLst>
      <p:ext uri="{BB962C8B-B14F-4D97-AF65-F5344CB8AC3E}">
        <p14:creationId xmlns:p14="http://schemas.microsoft.com/office/powerpoint/2010/main" val="94288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Mandy to open</a:t>
            </a:r>
          </a:p>
          <a:p>
            <a:endParaRPr lang="en-US" altLang="en-US">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2EE79E-F71A-438B-8E75-AB0D302E6F65}" type="slidenum">
              <a:rPr lang="en-GB" altLang="en-US" smtClean="0">
                <a:solidFill>
                  <a:srgbClr val="000000"/>
                </a:solidFill>
              </a:rPr>
              <a:pPr>
                <a:spcBef>
                  <a:spcPct val="0"/>
                </a:spcBef>
              </a:pPr>
              <a:t>1</a:t>
            </a:fld>
            <a:endParaRPr lang="en-GB" altLang="en-US">
              <a:solidFill>
                <a:srgbClr val="000000"/>
              </a:solidFill>
            </a:endParaRPr>
          </a:p>
        </p:txBody>
      </p:sp>
    </p:spTree>
    <p:extLst>
      <p:ext uri="{BB962C8B-B14F-4D97-AF65-F5344CB8AC3E}">
        <p14:creationId xmlns:p14="http://schemas.microsoft.com/office/powerpoint/2010/main" val="600364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Lottie – start with True/false activity</a:t>
            </a:r>
          </a:p>
          <a:p>
            <a:endParaRPr lang="en-GB" altLang="en-US">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9F157CC-2376-4F0E-AC3D-5C40BB8108AC}" type="slidenum">
              <a:rPr lang="en-GB" altLang="en-US" b="0" smtClean="0"/>
              <a:pPr/>
              <a:t>24</a:t>
            </a:fld>
            <a:endParaRPr lang="en-GB" altLang="en-US" b="0"/>
          </a:p>
        </p:txBody>
      </p:sp>
    </p:spTree>
    <p:extLst>
      <p:ext uri="{BB962C8B-B14F-4D97-AF65-F5344CB8AC3E}">
        <p14:creationId xmlns:p14="http://schemas.microsoft.com/office/powerpoint/2010/main" val="4235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B9C74C9-5201-4AC7-A0C0-53B88AC0EBB4}" type="slidenum">
              <a:rPr lang="en-GB" altLang="en-US" b="0" smtClean="0"/>
              <a:pPr/>
              <a:t>25</a:t>
            </a:fld>
            <a:endParaRPr lang="en-GB" altLang="en-US" b="0"/>
          </a:p>
        </p:txBody>
      </p:sp>
    </p:spTree>
    <p:extLst>
      <p:ext uri="{BB962C8B-B14F-4D97-AF65-F5344CB8AC3E}">
        <p14:creationId xmlns:p14="http://schemas.microsoft.com/office/powerpoint/2010/main" val="3216575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3E150C1-2C15-4C9F-88AC-82B3B426EA2E}" type="slidenum">
              <a:rPr lang="en-GB" altLang="en-US" b="0" smtClean="0"/>
              <a:pPr/>
              <a:t>26</a:t>
            </a:fld>
            <a:endParaRPr lang="en-GB" altLang="en-US" b="0"/>
          </a:p>
        </p:txBody>
      </p:sp>
    </p:spTree>
    <p:extLst>
      <p:ext uri="{BB962C8B-B14F-4D97-AF65-F5344CB8AC3E}">
        <p14:creationId xmlns:p14="http://schemas.microsoft.com/office/powerpoint/2010/main" val="2999622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E5EEA0-5B94-4A41-84EA-649B8C9B5FF1}" type="slidenum">
              <a:rPr lang="en-GB" altLang="en-US" smtClean="0"/>
              <a:pPr>
                <a:spcBef>
                  <a:spcPct val="0"/>
                </a:spcBef>
              </a:pPr>
              <a:t>27</a:t>
            </a:fld>
            <a:endParaRPr lang="en-GB" altLang="en-US"/>
          </a:p>
        </p:txBody>
      </p:sp>
    </p:spTree>
    <p:extLst>
      <p:ext uri="{BB962C8B-B14F-4D97-AF65-F5344CB8AC3E}">
        <p14:creationId xmlns:p14="http://schemas.microsoft.com/office/powerpoint/2010/main" val="126502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Marie</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84269B4-9790-41C8-B8EF-E9294C671DED}" type="slidenum">
              <a:rPr lang="en-GB" altLang="en-US" b="0" smtClean="0"/>
              <a:pPr/>
              <a:t>28</a:t>
            </a:fld>
            <a:endParaRPr lang="en-GB" altLang="en-US" b="0"/>
          </a:p>
        </p:txBody>
      </p:sp>
    </p:spTree>
    <p:extLst>
      <p:ext uri="{BB962C8B-B14F-4D97-AF65-F5344CB8AC3E}">
        <p14:creationId xmlns:p14="http://schemas.microsoft.com/office/powerpoint/2010/main" val="51525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99E3B3F-D526-4454-9471-EBA0C95D928F}" type="slidenum">
              <a:rPr lang="en-GB" altLang="en-US" b="0" smtClean="0"/>
              <a:pPr/>
              <a:t>29</a:t>
            </a:fld>
            <a:endParaRPr lang="en-GB" altLang="en-US" b="0"/>
          </a:p>
        </p:txBody>
      </p:sp>
    </p:spTree>
    <p:extLst>
      <p:ext uri="{BB962C8B-B14F-4D97-AF65-F5344CB8AC3E}">
        <p14:creationId xmlns:p14="http://schemas.microsoft.com/office/powerpoint/2010/main" val="279142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97F2C20-BD32-431F-A450-87EE42A8A660}" type="slidenum">
              <a:rPr lang="en-GB" altLang="en-US" b="0" smtClean="0"/>
              <a:pPr/>
              <a:t>30</a:t>
            </a:fld>
            <a:endParaRPr lang="en-GB" altLang="en-US" b="0"/>
          </a:p>
        </p:txBody>
      </p:sp>
    </p:spTree>
    <p:extLst>
      <p:ext uri="{BB962C8B-B14F-4D97-AF65-F5344CB8AC3E}">
        <p14:creationId xmlns:p14="http://schemas.microsoft.com/office/powerpoint/2010/main" val="2026244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ECB8589-07D2-4D75-AFFE-30700992F652}" type="slidenum">
              <a:rPr lang="en-GB" altLang="en-US" b="0" smtClean="0"/>
              <a:pPr/>
              <a:t>31</a:t>
            </a:fld>
            <a:endParaRPr lang="en-GB" altLang="en-US" b="0"/>
          </a:p>
        </p:txBody>
      </p:sp>
    </p:spTree>
    <p:extLst>
      <p:ext uri="{BB962C8B-B14F-4D97-AF65-F5344CB8AC3E}">
        <p14:creationId xmlns:p14="http://schemas.microsoft.com/office/powerpoint/2010/main" val="40965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Do SENCos check that this is how their ETAs are working?</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7CA5122-1018-4BA5-B745-35CF07171F10}" type="slidenum">
              <a:rPr lang="en-GB" altLang="en-US" b="0" smtClean="0"/>
              <a:pPr/>
              <a:t>32</a:t>
            </a:fld>
            <a:endParaRPr lang="en-GB" altLang="en-US" b="0"/>
          </a:p>
        </p:txBody>
      </p:sp>
    </p:spTree>
    <p:extLst>
      <p:ext uri="{BB962C8B-B14F-4D97-AF65-F5344CB8AC3E}">
        <p14:creationId xmlns:p14="http://schemas.microsoft.com/office/powerpoint/2010/main" val="303132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Helen</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A062A59-6379-4960-BBC2-3829ED754A36}" type="slidenum">
              <a:rPr lang="en-GB" altLang="en-US" b="0" smtClean="0"/>
              <a:pPr/>
              <a:t>33</a:t>
            </a:fld>
            <a:endParaRPr lang="en-GB" altLang="en-US" b="0"/>
          </a:p>
        </p:txBody>
      </p:sp>
    </p:spTree>
    <p:extLst>
      <p:ext uri="{BB962C8B-B14F-4D97-AF65-F5344CB8AC3E}">
        <p14:creationId xmlns:p14="http://schemas.microsoft.com/office/powerpoint/2010/main" val="251373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5EE4085-2CF4-4A39-83A6-ACE858BF12B7}" type="slidenum">
              <a:rPr lang="en-GB" altLang="en-US" b="0" smtClean="0"/>
              <a:pPr/>
              <a:t>5</a:t>
            </a:fld>
            <a:endParaRPr lang="en-GB" altLang="en-US" b="0"/>
          </a:p>
        </p:txBody>
      </p:sp>
    </p:spTree>
    <p:extLst>
      <p:ext uri="{BB962C8B-B14F-4D97-AF65-F5344CB8AC3E}">
        <p14:creationId xmlns:p14="http://schemas.microsoft.com/office/powerpoint/2010/main" val="783322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Helen</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F30DE06-57F5-45C4-B344-1C9109DC7E27}" type="slidenum">
              <a:rPr lang="en-GB" altLang="en-US" b="0" smtClean="0"/>
              <a:pPr/>
              <a:t>34</a:t>
            </a:fld>
            <a:endParaRPr lang="en-GB" altLang="en-US" b="0"/>
          </a:p>
        </p:txBody>
      </p:sp>
    </p:spTree>
    <p:extLst>
      <p:ext uri="{BB962C8B-B14F-4D97-AF65-F5344CB8AC3E}">
        <p14:creationId xmlns:p14="http://schemas.microsoft.com/office/powerpoint/2010/main" val="1762188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Research has shown that teachers do not always find it easy to plan for support staff</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B30264-D40B-4A03-BCA9-F773A810169C}" type="slidenum">
              <a:rPr lang="en-GB" altLang="en-US" smtClean="0"/>
              <a:pPr>
                <a:spcBef>
                  <a:spcPct val="0"/>
                </a:spcBef>
              </a:pPr>
              <a:t>35</a:t>
            </a:fld>
            <a:endParaRPr lang="en-GB" altLang="en-US"/>
          </a:p>
        </p:txBody>
      </p:sp>
    </p:spTree>
    <p:extLst>
      <p:ext uri="{BB962C8B-B14F-4D97-AF65-F5344CB8AC3E}">
        <p14:creationId xmlns:p14="http://schemas.microsoft.com/office/powerpoint/2010/main" val="3966263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F6D9584-4642-4691-9316-C4CA92525E86}" type="slidenum">
              <a:rPr lang="en-GB" altLang="en-US" b="0" smtClean="0"/>
              <a:pPr/>
              <a:t>36</a:t>
            </a:fld>
            <a:endParaRPr lang="en-GB" altLang="en-US" b="0"/>
          </a:p>
        </p:txBody>
      </p:sp>
    </p:spTree>
    <p:extLst>
      <p:ext uri="{BB962C8B-B14F-4D97-AF65-F5344CB8AC3E}">
        <p14:creationId xmlns:p14="http://schemas.microsoft.com/office/powerpoint/2010/main" val="2050850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8356B-3DF9-4019-980E-8CC8D59091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125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8356B-3DF9-4019-980E-8CC8D59091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097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D79C733-1D90-4F81-AEED-0C2DCF9008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30F4F1D-C5B6-48A1-9DFE-B1EAAE059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EC5980F5-C3D5-4845-9923-93B02D964DD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D0E6A5-2FF3-4779-999C-B8C2693B7E9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46608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19AAC94-F3F0-4F86-8DFC-0035650299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E343736-0EC3-402D-9CA3-925F1CA79D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6E93E192-EAA6-4E8E-BACF-0AA9EE42E08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AF7B74-1EAD-4C70-846B-7E0419D17D4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9199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Christine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8FD6D96-A43B-492B-A4BD-F6DA41C01D4D}" type="slidenum">
              <a:rPr lang="en-GB" altLang="en-US" b="0" smtClean="0"/>
              <a:pPr/>
              <a:t>6</a:t>
            </a:fld>
            <a:endParaRPr lang="en-GB" altLang="en-US" b="0"/>
          </a:p>
        </p:txBody>
      </p:sp>
    </p:spTree>
    <p:extLst>
      <p:ext uri="{BB962C8B-B14F-4D97-AF65-F5344CB8AC3E}">
        <p14:creationId xmlns:p14="http://schemas.microsoft.com/office/powerpoint/2010/main" val="343648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Christine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85A8B1D-CAA2-4A02-9A3A-5323AC5944D1}" type="slidenum">
              <a:rPr lang="en-GB" altLang="en-US" b="0" smtClean="0"/>
              <a:pPr/>
              <a:t>10</a:t>
            </a:fld>
            <a:endParaRPr lang="en-GB" altLang="en-US" b="0"/>
          </a:p>
        </p:txBody>
      </p:sp>
    </p:spTree>
    <p:extLst>
      <p:ext uri="{BB962C8B-B14F-4D97-AF65-F5344CB8AC3E}">
        <p14:creationId xmlns:p14="http://schemas.microsoft.com/office/powerpoint/2010/main" val="389331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Christine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18CB42B-F33C-405B-B940-8445BECA9469}" type="slidenum">
              <a:rPr lang="en-GB" altLang="en-US" b="0" smtClean="0"/>
              <a:pPr/>
              <a:t>11</a:t>
            </a:fld>
            <a:endParaRPr lang="en-GB" altLang="en-US" b="0"/>
          </a:p>
        </p:txBody>
      </p:sp>
    </p:spTree>
    <p:extLst>
      <p:ext uri="{BB962C8B-B14F-4D97-AF65-F5344CB8AC3E}">
        <p14:creationId xmlns:p14="http://schemas.microsoft.com/office/powerpoint/2010/main" val="225695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49D104A-7603-4BC7-8B85-468452908D2D}" type="slidenum">
              <a:rPr lang="en-GB" altLang="en-US" b="0" smtClean="0"/>
              <a:pPr/>
              <a:t>12</a:t>
            </a:fld>
            <a:endParaRPr lang="en-GB" altLang="en-US" b="0"/>
          </a:p>
        </p:txBody>
      </p:sp>
    </p:spTree>
    <p:extLst>
      <p:ext uri="{BB962C8B-B14F-4D97-AF65-F5344CB8AC3E}">
        <p14:creationId xmlns:p14="http://schemas.microsoft.com/office/powerpoint/2010/main" val="173273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we haven’t had much feedback so far on the involvement of the </a:t>
            </a:r>
            <a:r>
              <a:rPr lang="en-GB" dirty="0" err="1"/>
              <a:t>SENCo</a:t>
            </a:r>
            <a:r>
              <a:rPr lang="en-GB" dirty="0"/>
              <a:t> in the inspection process. Further up-dates through </a:t>
            </a:r>
            <a:r>
              <a:rPr lang="en-GB" dirty="0" err="1"/>
              <a:t>SENCoNet</a:t>
            </a:r>
            <a:endParaRPr lang="en-GB" dirty="0"/>
          </a:p>
          <a:p>
            <a:endParaRPr lang="en-GB" dirty="0"/>
          </a:p>
        </p:txBody>
      </p:sp>
      <p:sp>
        <p:nvSpPr>
          <p:cNvPr id="4" name="Slide Number Placeholder 3"/>
          <p:cNvSpPr>
            <a:spLocks noGrp="1"/>
          </p:cNvSpPr>
          <p:nvPr>
            <p:ph type="sldNum" sz="quarter" idx="10"/>
          </p:nvPr>
        </p:nvSpPr>
        <p:spPr/>
        <p:txBody>
          <a:bodyPr/>
          <a:lstStyle/>
          <a:p>
            <a:fld id="{7666873F-7BF9-453C-A059-4D46698388B7}" type="slidenum">
              <a:rPr lang="en-GB" smtClean="0"/>
              <a:t>13</a:t>
            </a:fld>
            <a:endParaRPr lang="en-GB"/>
          </a:p>
        </p:txBody>
      </p:sp>
    </p:spTree>
    <p:extLst>
      <p:ext uri="{BB962C8B-B14F-4D97-AF65-F5344CB8AC3E}">
        <p14:creationId xmlns:p14="http://schemas.microsoft.com/office/powerpoint/2010/main" val="188783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Much more in the </a:t>
            </a:r>
            <a:r>
              <a:rPr lang="en-GB" dirty="0" err="1"/>
              <a:t>SENCo</a:t>
            </a:r>
            <a:r>
              <a:rPr lang="en-GB" dirty="0"/>
              <a:t> </a:t>
            </a:r>
            <a:r>
              <a:rPr lang="en-GB"/>
              <a:t>Induction pack</a:t>
            </a:r>
          </a:p>
        </p:txBody>
      </p:sp>
      <p:sp>
        <p:nvSpPr>
          <p:cNvPr id="4" name="Slide Number Placeholder 3"/>
          <p:cNvSpPr>
            <a:spLocks noGrp="1"/>
          </p:cNvSpPr>
          <p:nvPr>
            <p:ph type="sldNum" sz="quarter" idx="10"/>
          </p:nvPr>
        </p:nvSpPr>
        <p:spPr/>
        <p:txBody>
          <a:bodyPr/>
          <a:lstStyle/>
          <a:p>
            <a:fld id="{7666873F-7BF9-453C-A059-4D46698388B7}" type="slidenum">
              <a:rPr lang="en-GB" smtClean="0"/>
              <a:t>19</a:t>
            </a:fld>
            <a:endParaRPr lang="en-GB"/>
          </a:p>
        </p:txBody>
      </p:sp>
    </p:spTree>
    <p:extLst>
      <p:ext uri="{BB962C8B-B14F-4D97-AF65-F5344CB8AC3E}">
        <p14:creationId xmlns:p14="http://schemas.microsoft.com/office/powerpoint/2010/main" val="162006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Comments from a range of schools with a range of outcomes</a:t>
            </a:r>
          </a:p>
          <a:p>
            <a:endParaRPr lang="en-GB" dirty="0"/>
          </a:p>
        </p:txBody>
      </p:sp>
      <p:sp>
        <p:nvSpPr>
          <p:cNvPr id="4" name="Slide Number Placeholder 3"/>
          <p:cNvSpPr>
            <a:spLocks noGrp="1"/>
          </p:cNvSpPr>
          <p:nvPr>
            <p:ph type="sldNum" sz="quarter" idx="10"/>
          </p:nvPr>
        </p:nvSpPr>
        <p:spPr/>
        <p:txBody>
          <a:bodyPr/>
          <a:lstStyle/>
          <a:p>
            <a:fld id="{7666873F-7BF9-453C-A059-4D46698388B7}" type="slidenum">
              <a:rPr lang="en-GB" smtClean="0"/>
              <a:t>20</a:t>
            </a:fld>
            <a:endParaRPr lang="en-GB"/>
          </a:p>
        </p:txBody>
      </p:sp>
    </p:spTree>
    <p:extLst>
      <p:ext uri="{BB962C8B-B14F-4D97-AF65-F5344CB8AC3E}">
        <p14:creationId xmlns:p14="http://schemas.microsoft.com/office/powerpoint/2010/main" val="206099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0958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6093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04045" y="1296670"/>
            <a:ext cx="7419535" cy="1728893"/>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292"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04045" y="3052162"/>
            <a:ext cx="7422415" cy="1656856"/>
          </a:xfrm>
        </p:spPr>
        <p:txBody>
          <a:bodyPr lIns="0" rIns="18288"/>
          <a:lstStyle>
            <a:lvl1pPr marL="0" marR="43205" indent="0" algn="r">
              <a:buNone/>
              <a:defRPr>
                <a:solidFill>
                  <a:schemeClr val="tx1"/>
                </a:solidFill>
              </a:defRPr>
            </a:lvl1pPr>
            <a:lvl2pPr marL="432054" indent="0" algn="ctr">
              <a:buNone/>
            </a:lvl2pPr>
            <a:lvl3pPr marL="864108" indent="0" algn="ctr">
              <a:buNone/>
            </a:lvl3pPr>
            <a:lvl4pPr marL="1296162" indent="0" algn="ctr">
              <a:buNone/>
            </a:lvl4pPr>
            <a:lvl5pPr marL="1728216" indent="0" algn="ctr">
              <a:buNone/>
            </a:lvl5pPr>
            <a:lvl6pPr marL="2160270" indent="0" algn="ctr">
              <a:buNone/>
            </a:lvl6pPr>
            <a:lvl7pPr marL="2592324" indent="0" algn="ctr">
              <a:buNone/>
            </a:lvl7pPr>
            <a:lvl8pPr marL="3024378" indent="0" algn="ctr">
              <a:buNone/>
            </a:lvl8pPr>
            <a:lvl9pPr marL="3456432"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marL="0" marR="0" lvl="0" indent="0" algn="l" defTabSz="864108" rtl="0" eaLnBrk="1" fontAlgn="auto" latinLnBrk="0" hangingPunct="1">
              <a:lnSpc>
                <a:spcPct val="100000"/>
              </a:lnSpc>
              <a:spcBef>
                <a:spcPts val="0"/>
              </a:spcBef>
              <a:spcAft>
                <a:spcPts val="0"/>
              </a:spcAft>
              <a:buClrTx/>
              <a:buSzTx/>
              <a:buFontTx/>
              <a:buNone/>
              <a:tabLst/>
              <a:defRPr/>
            </a:pPr>
            <a:fld id="{4D1ADC64-576E-4C66-9011-44BF6FE87416}" type="datetimeFigureOut">
              <a:rPr kumimoji="0" lang="en-GB" sz="1134"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l" defTabSz="864108" rtl="0" eaLnBrk="1" fontAlgn="auto" latinLnBrk="0" hangingPunct="1">
                <a:lnSpc>
                  <a:spcPct val="100000"/>
                </a:lnSpc>
                <a:spcBef>
                  <a:spcPts val="0"/>
                </a:spcBef>
                <a:spcAft>
                  <a:spcPts val="0"/>
                </a:spcAft>
                <a:buClrTx/>
                <a:buSzTx/>
                <a:buFontTx/>
                <a:buNone/>
                <a:tabLst/>
                <a:defRPr/>
              </a:pPr>
              <a:t>28/02/2020</a:t>
            </a:fld>
            <a:endParaRPr kumimoji="0" lang="en-GB" sz="1134"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
        <p:nvSpPr>
          <p:cNvPr id="19" name="Footer Placeholder 18"/>
          <p:cNvSpPr>
            <a:spLocks noGrp="1"/>
          </p:cNvSpPr>
          <p:nvPr>
            <p:ph type="ftr" sz="quarter" idx="11"/>
          </p:nvPr>
        </p:nvSpPr>
        <p:spPr/>
        <p:txBody>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en-GB" sz="1134"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
        <p:nvSpPr>
          <p:cNvPr id="27" name="Slide Number Placeholder 26"/>
          <p:cNvSpPr>
            <a:spLocks noGrp="1"/>
          </p:cNvSpPr>
          <p:nvPr>
            <p:ph type="sldNum" sz="quarter" idx="12"/>
          </p:nvPr>
        </p:nvSpPr>
        <p:spPr/>
        <p:txBody>
          <a:bodyPr/>
          <a:lstStyle/>
          <a:p>
            <a:pPr marL="0" marR="0" lvl="0" indent="0" algn="r" defTabSz="864108" rtl="0" eaLnBrk="1" fontAlgn="auto" latinLnBrk="0" hangingPunct="1">
              <a:lnSpc>
                <a:spcPct val="100000"/>
              </a:lnSpc>
              <a:spcBef>
                <a:spcPts val="0"/>
              </a:spcBef>
              <a:spcAft>
                <a:spcPts val="0"/>
              </a:spcAft>
              <a:buClrTx/>
              <a:buSzTx/>
              <a:buFontTx/>
              <a:buNone/>
              <a:tabLst/>
              <a:defRPr/>
            </a:pPr>
            <a:fld id="{E48BCABE-6F67-42C6-92C6-417D563C6B8B}" type="slidenum">
              <a:rPr kumimoji="0" lang="en-GB" sz="1134"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864108" rtl="0" eaLnBrk="1" fontAlgn="auto" latinLnBrk="0" hangingPunct="1">
                <a:lnSpc>
                  <a:spcPct val="100000"/>
                </a:lnSpc>
                <a:spcBef>
                  <a:spcPts val="0"/>
                </a:spcBef>
                <a:spcAft>
                  <a:spcPts val="0"/>
                </a:spcAft>
                <a:buClrTx/>
                <a:buSzTx/>
                <a:buFontTx/>
                <a:buNone/>
                <a:tabLst/>
                <a:defRPr/>
              </a:pPr>
              <a:t>‹#›</a:t>
            </a:fld>
            <a:endParaRPr kumimoji="0" lang="en-GB" sz="1134"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79877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864108" rtl="0" eaLnBrk="1" fontAlgn="auto" latinLnBrk="0" hangingPunct="1">
              <a:lnSpc>
                <a:spcPct val="100000"/>
              </a:lnSpc>
              <a:spcBef>
                <a:spcPts val="0"/>
              </a:spcBef>
              <a:spcAft>
                <a:spcPts val="0"/>
              </a:spcAft>
              <a:buClrTx/>
              <a:buSzTx/>
              <a:buFontTx/>
              <a:buNone/>
              <a:tabLst/>
              <a:defRPr/>
            </a:pPr>
            <a:fld id="{4D1ADC64-576E-4C66-9011-44BF6FE87416}" type="datetimeFigureOut">
              <a:rPr kumimoji="0" lang="en-GB" sz="1134"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l" defTabSz="864108" rtl="0" eaLnBrk="1" fontAlgn="auto" latinLnBrk="0" hangingPunct="1">
                <a:lnSpc>
                  <a:spcPct val="100000"/>
                </a:lnSpc>
                <a:spcBef>
                  <a:spcPts val="0"/>
                </a:spcBef>
                <a:spcAft>
                  <a:spcPts val="0"/>
                </a:spcAft>
                <a:buClrTx/>
                <a:buSzTx/>
                <a:buFontTx/>
                <a:buNone/>
                <a:tabLst/>
                <a:defRPr/>
              </a:pPr>
              <a:t>28/02/2020</a:t>
            </a:fld>
            <a:endParaRPr kumimoji="0" lang="en-GB" sz="1134"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en-GB" sz="1134"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864108" rtl="0" eaLnBrk="1" fontAlgn="auto" latinLnBrk="0" hangingPunct="1">
              <a:lnSpc>
                <a:spcPct val="100000"/>
              </a:lnSpc>
              <a:spcBef>
                <a:spcPts val="0"/>
              </a:spcBef>
              <a:spcAft>
                <a:spcPts val="0"/>
              </a:spcAft>
              <a:buClrTx/>
              <a:buSzTx/>
              <a:buFontTx/>
              <a:buNone/>
              <a:tabLst/>
              <a:defRPr/>
            </a:pPr>
            <a:fld id="{E48BCABE-6F67-42C6-92C6-417D563C6B8B}" type="slidenum">
              <a:rPr kumimoji="0" lang="en-GB" sz="1134"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864108" rtl="0" eaLnBrk="1" fontAlgn="auto" latinLnBrk="0" hangingPunct="1">
                <a:lnSpc>
                  <a:spcPct val="100000"/>
                </a:lnSpc>
                <a:spcBef>
                  <a:spcPts val="0"/>
                </a:spcBef>
                <a:spcAft>
                  <a:spcPts val="0"/>
                </a:spcAft>
                <a:buClrTx/>
                <a:buSzTx/>
                <a:buFontTx/>
                <a:buNone/>
                <a:tabLst/>
                <a:defRPr/>
              </a:pPr>
              <a:t>‹#›</a:t>
            </a:fld>
            <a:endParaRPr kumimoji="0" lang="en-GB" sz="1134"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955783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p:spPr>
        <p:txBody>
          <a:bodyPr/>
          <a:lstStyle/>
          <a:p>
            <a:r>
              <a:rPr lang="en-US"/>
              <a:t>Click to edit Master title style</a:t>
            </a:r>
            <a:endParaRPr lang="en-GB"/>
          </a:p>
        </p:txBody>
      </p:sp>
      <p:sp>
        <p:nvSpPr>
          <p:cNvPr id="3" name="Subtitle 2"/>
          <p:cNvSpPr>
            <a:spLocks noGrp="1"/>
          </p:cNvSpPr>
          <p:nvPr>
            <p:ph type="subTitle" idx="1"/>
          </p:nvPr>
        </p:nvSpPr>
        <p:spPr>
          <a:xfrm>
            <a:off x="1296115" y="3673898"/>
            <a:ext cx="6048534" cy="1656856"/>
          </a:xfrm>
        </p:spPr>
        <p:txBody>
          <a:bodyPr/>
          <a:lstStyle>
            <a:lvl1pPr marL="0" indent="0" algn="ctr">
              <a:buNone/>
              <a:defRPr>
                <a:solidFill>
                  <a:schemeClr val="tx1">
                    <a:tint val="75000"/>
                  </a:schemeClr>
                </a:solidFill>
              </a:defRPr>
            </a:lvl1pPr>
            <a:lvl2pPr marL="432054" indent="0" algn="ctr">
              <a:buNone/>
              <a:defRPr>
                <a:solidFill>
                  <a:schemeClr val="tx1">
                    <a:tint val="75000"/>
                  </a:schemeClr>
                </a:solidFill>
              </a:defRPr>
            </a:lvl2pPr>
            <a:lvl3pPr marL="864108" indent="0" algn="ctr">
              <a:buNone/>
              <a:defRPr>
                <a:solidFill>
                  <a:schemeClr val="tx1">
                    <a:tint val="75000"/>
                  </a:schemeClr>
                </a:solidFill>
              </a:defRPr>
            </a:lvl3pPr>
            <a:lvl4pPr marL="1296162" indent="0" algn="ctr">
              <a:buNone/>
              <a:defRPr>
                <a:solidFill>
                  <a:schemeClr val="tx1">
                    <a:tint val="75000"/>
                  </a:schemeClr>
                </a:solidFill>
              </a:defRPr>
            </a:lvl4pPr>
            <a:lvl5pPr marL="1728216" indent="0" algn="ctr">
              <a:buNone/>
              <a:defRPr>
                <a:solidFill>
                  <a:schemeClr val="tx1">
                    <a:tint val="75000"/>
                  </a:schemeClr>
                </a:solidFill>
              </a:defRPr>
            </a:lvl5pPr>
            <a:lvl6pPr marL="2160270" indent="0" algn="ctr">
              <a:buNone/>
              <a:defRPr>
                <a:solidFill>
                  <a:schemeClr val="tx1">
                    <a:tint val="75000"/>
                  </a:schemeClr>
                </a:solidFill>
              </a:defRPr>
            </a:lvl6pPr>
            <a:lvl7pPr marL="2592324" indent="0" algn="ctr">
              <a:buNone/>
              <a:defRPr>
                <a:solidFill>
                  <a:schemeClr val="tx1">
                    <a:tint val="75000"/>
                  </a:schemeClr>
                </a:solidFill>
              </a:defRPr>
            </a:lvl7pPr>
            <a:lvl8pPr marL="3024378" indent="0" algn="ctr">
              <a:buNone/>
              <a:defRPr>
                <a:solidFill>
                  <a:schemeClr val="tx1">
                    <a:tint val="75000"/>
                  </a:schemeClr>
                </a:solidFill>
              </a:defRPr>
            </a:lvl8pPr>
            <a:lvl9pPr marL="345643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864108" rtl="0" eaLnBrk="1" fontAlgn="auto" latinLnBrk="0" hangingPunct="1">
              <a:lnSpc>
                <a:spcPct val="100000"/>
              </a:lnSpc>
              <a:spcBef>
                <a:spcPts val="0"/>
              </a:spcBef>
              <a:spcAft>
                <a:spcPts val="0"/>
              </a:spcAft>
              <a:buClrTx/>
              <a:buSzTx/>
              <a:buFontTx/>
              <a:buNone/>
              <a:tabLst/>
              <a:defRPr/>
            </a:pPr>
            <a:fld id="{A08A13C6-BB34-4A70-890B-A3E31947A424}" type="datetimeFigureOut">
              <a:rPr kumimoji="0" lang="en-GB" sz="1134"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64108" rtl="0" eaLnBrk="1" fontAlgn="auto" latinLnBrk="0" hangingPunct="1">
                <a:lnSpc>
                  <a:spcPct val="100000"/>
                </a:lnSpc>
                <a:spcBef>
                  <a:spcPts val="0"/>
                </a:spcBef>
                <a:spcAft>
                  <a:spcPts val="0"/>
                </a:spcAft>
                <a:buClrTx/>
                <a:buSzTx/>
                <a:buFontTx/>
                <a:buNone/>
                <a:tabLst/>
                <a:defRPr/>
              </a:pPr>
              <a:t>28/02/2020</a:t>
            </a:fld>
            <a:endParaRPr kumimoji="0" lang="en-GB" sz="1134"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GB" sz="1134"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864108" rtl="0" eaLnBrk="1" fontAlgn="auto" latinLnBrk="0" hangingPunct="1">
              <a:lnSpc>
                <a:spcPct val="100000"/>
              </a:lnSpc>
              <a:spcBef>
                <a:spcPts val="0"/>
              </a:spcBef>
              <a:spcAft>
                <a:spcPts val="0"/>
              </a:spcAft>
              <a:buClrTx/>
              <a:buSzTx/>
              <a:buFontTx/>
              <a:buNone/>
              <a:tabLst/>
              <a:defRPr/>
            </a:pPr>
            <a:fld id="{1A25EA27-1BF8-4255-A05F-0BBCD562BF12}" type="slidenum">
              <a:rPr kumimoji="0" lang="en-GB" sz="1134"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64108" rtl="0" eaLnBrk="1" fontAlgn="auto" latinLnBrk="0" hangingPunct="1">
                <a:lnSpc>
                  <a:spcPct val="100000"/>
                </a:lnSpc>
                <a:spcBef>
                  <a:spcPts val="0"/>
                </a:spcBef>
                <a:spcAft>
                  <a:spcPts val="0"/>
                </a:spcAft>
                <a:buClrTx/>
                <a:buSzTx/>
                <a:buFontTx/>
                <a:buNone/>
                <a:tabLst/>
                <a:defRPr/>
              </a:pPr>
              <a:t>‹#›</a:t>
            </a:fld>
            <a:endParaRPr kumimoji="0" lang="en-GB" sz="1134"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361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88797-C6C4-48F3-8208-1F41B5A6D646}"/>
              </a:ext>
            </a:extLst>
          </p:cNvPr>
          <p:cNvSpPr/>
          <p:nvPr/>
        </p:nvSpPr>
        <p:spPr>
          <a:xfrm>
            <a:off x="0" y="0"/>
            <a:ext cx="8640763" cy="648335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US" sz="1701"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10">
            <a:extLst>
              <a:ext uri="{FF2B5EF4-FFF2-40B4-BE49-F238E27FC236}">
                <a16:creationId xmlns:a16="http://schemas.microsoft.com/office/drawing/2014/main" id="{262B9AA2-BA2B-4C81-932A-6F17A8B6F3D5}"/>
              </a:ext>
            </a:extLst>
          </p:cNvPr>
          <p:cNvSpPr/>
          <p:nvPr/>
        </p:nvSpPr>
        <p:spPr>
          <a:xfrm>
            <a:off x="61506" y="66035"/>
            <a:ext cx="8517752" cy="632576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US" sz="1701"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a:extLst>
              <a:ext uri="{FF2B5EF4-FFF2-40B4-BE49-F238E27FC236}">
                <a16:creationId xmlns:a16="http://schemas.microsoft.com/office/drawing/2014/main" id="{43F7284A-0079-4E72-A2E3-47C286452E22}"/>
              </a:ext>
            </a:extLst>
          </p:cNvPr>
          <p:cNvSpPr/>
          <p:nvPr/>
        </p:nvSpPr>
        <p:spPr>
          <a:xfrm>
            <a:off x="60006" y="1370209"/>
            <a:ext cx="8523753" cy="144374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US" sz="1701"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a:extLst>
              <a:ext uri="{FF2B5EF4-FFF2-40B4-BE49-F238E27FC236}">
                <a16:creationId xmlns:a16="http://schemas.microsoft.com/office/drawing/2014/main" id="{FF7820C7-F478-4742-AC00-20F25AA1FAD1}"/>
              </a:ext>
            </a:extLst>
          </p:cNvPr>
          <p:cNvSpPr/>
          <p:nvPr/>
        </p:nvSpPr>
        <p:spPr>
          <a:xfrm>
            <a:off x="60006" y="1320682"/>
            <a:ext cx="8523753" cy="11405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US" sz="1701" b="0" i="0" u="none" strike="noStrike" kern="1200" cap="none" spc="0" normalizeH="0" baseline="0" noProof="0">
              <a:ln>
                <a:noFill/>
              </a:ln>
              <a:solidFill>
                <a:prstClr val="white"/>
              </a:solidFill>
              <a:effectLst/>
              <a:uLnTx/>
              <a:uFillTx/>
              <a:latin typeface="Perpetua"/>
              <a:ea typeface="+mn-ea"/>
              <a:cs typeface="+mn-cs"/>
            </a:endParaRPr>
          </a:p>
        </p:txBody>
      </p:sp>
      <p:sp>
        <p:nvSpPr>
          <p:cNvPr id="10" name="Rectangle 9">
            <a:extLst>
              <a:ext uri="{FF2B5EF4-FFF2-40B4-BE49-F238E27FC236}">
                <a16:creationId xmlns:a16="http://schemas.microsoft.com/office/drawing/2014/main" id="{1F5F95CD-A58E-417B-AEB8-659A45C0408A}"/>
              </a:ext>
            </a:extLst>
          </p:cNvPr>
          <p:cNvSpPr/>
          <p:nvPr/>
        </p:nvSpPr>
        <p:spPr>
          <a:xfrm>
            <a:off x="60006" y="2813955"/>
            <a:ext cx="8523753" cy="10505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US" sz="1701" b="0" i="0" u="none" strike="noStrike" kern="1200" cap="none" spc="0" normalizeH="0" baseline="0" noProof="0">
              <a:ln>
                <a:noFill/>
              </a:ln>
              <a:solidFill>
                <a:prstClr val="white"/>
              </a:solidFill>
              <a:effectLst/>
              <a:uLnTx/>
              <a:uFillTx/>
              <a:latin typeface="Perpetua"/>
              <a:ea typeface="+mn-ea"/>
              <a:cs typeface="+mn-cs"/>
            </a:endParaRPr>
          </a:p>
        </p:txBody>
      </p:sp>
      <p:sp>
        <p:nvSpPr>
          <p:cNvPr id="9" name="Subtitle 8"/>
          <p:cNvSpPr>
            <a:spLocks noGrp="1"/>
          </p:cNvSpPr>
          <p:nvPr>
            <p:ph type="subTitle" idx="1"/>
          </p:nvPr>
        </p:nvSpPr>
        <p:spPr>
          <a:xfrm>
            <a:off x="1224108" y="3025563"/>
            <a:ext cx="6048534" cy="1512782"/>
          </a:xfrm>
        </p:spPr>
        <p:txBody>
          <a:bodyPr/>
          <a:lstStyle>
            <a:lvl1pPr marL="0" indent="0" algn="ctr">
              <a:buNone/>
              <a:defRPr sz="2457">
                <a:solidFill>
                  <a:schemeClr val="tx2"/>
                </a:solidFill>
              </a:defRPr>
            </a:lvl1pPr>
            <a:lvl2pPr marL="432054" indent="0" algn="ctr">
              <a:buNone/>
            </a:lvl2pPr>
            <a:lvl3pPr marL="864108" indent="0" algn="ctr">
              <a:buNone/>
            </a:lvl3pPr>
            <a:lvl4pPr marL="1296162" indent="0" algn="ctr">
              <a:buNone/>
            </a:lvl4pPr>
            <a:lvl5pPr marL="1728216" indent="0" algn="ctr">
              <a:buNone/>
            </a:lvl5pPr>
            <a:lvl6pPr marL="2160270" indent="0" algn="ctr">
              <a:buNone/>
            </a:lvl6pPr>
            <a:lvl7pPr marL="2592324" indent="0" algn="ctr">
              <a:buNone/>
            </a:lvl7pPr>
            <a:lvl8pPr marL="3024378" indent="0" algn="ctr">
              <a:buNone/>
            </a:lvl8pPr>
            <a:lvl9pPr marL="3456432" indent="0" algn="ctr">
              <a:buNone/>
            </a:lvl9pPr>
          </a:lstStyle>
          <a:p>
            <a:r>
              <a:rPr lang="en-US"/>
              <a:t>Click to edit Master subtitle style</a:t>
            </a:r>
          </a:p>
        </p:txBody>
      </p:sp>
      <p:sp>
        <p:nvSpPr>
          <p:cNvPr id="8" name="Title 7"/>
          <p:cNvSpPr>
            <a:spLocks noGrp="1"/>
          </p:cNvSpPr>
          <p:nvPr>
            <p:ph type="ctrTitle"/>
          </p:nvPr>
        </p:nvSpPr>
        <p:spPr>
          <a:xfrm>
            <a:off x="432038" y="1423662"/>
            <a:ext cx="7776687" cy="1389718"/>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a:extLst>
              <a:ext uri="{FF2B5EF4-FFF2-40B4-BE49-F238E27FC236}">
                <a16:creationId xmlns:a16="http://schemas.microsoft.com/office/drawing/2014/main" id="{F537DAFB-8248-4F97-BC58-0A76EBBA109E}"/>
              </a:ext>
            </a:extLst>
          </p:cNvPr>
          <p:cNvSpPr>
            <a:spLocks noGrp="1"/>
          </p:cNvSpPr>
          <p:nvPr>
            <p:ph type="dt" sz="half" idx="10"/>
          </p:nvPr>
        </p:nvSpPr>
        <p:spPr/>
        <p:txBody>
          <a:bodyPr/>
          <a:lstStyle>
            <a:lvl1pPr>
              <a:defRPr/>
            </a:lvl1pPr>
          </a:lstStyle>
          <a:p>
            <a:pPr marL="0" marR="0" lvl="0" indent="0" algn="r" defTabSz="864108" rtl="0" eaLnBrk="1" fontAlgn="auto" latinLnBrk="0" hangingPunct="1">
              <a:lnSpc>
                <a:spcPct val="100000"/>
              </a:lnSpc>
              <a:spcBef>
                <a:spcPts val="0"/>
              </a:spcBef>
              <a:spcAft>
                <a:spcPts val="0"/>
              </a:spcAft>
              <a:buClrTx/>
              <a:buSzTx/>
              <a:buFontTx/>
              <a:buNone/>
              <a:tabLst/>
              <a:defRPr/>
            </a:pPr>
            <a:fld id="{93B4DF8B-BA97-42EE-B287-56E556E3F462}" type="datetimeFigureOut">
              <a:rPr kumimoji="0" lang="en-GB" sz="1323"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864108" rtl="0" eaLnBrk="1" fontAlgn="auto" latinLnBrk="0" hangingPunct="1">
                <a:lnSpc>
                  <a:spcPct val="100000"/>
                </a:lnSpc>
                <a:spcBef>
                  <a:spcPts val="0"/>
                </a:spcBef>
                <a:spcAft>
                  <a:spcPts val="0"/>
                </a:spcAft>
                <a:buClrTx/>
                <a:buSzTx/>
                <a:buFontTx/>
                <a:buNone/>
                <a:tabLst/>
                <a:defRPr/>
              </a:pPr>
              <a:t>28/02/2020</a:t>
            </a:fld>
            <a:endParaRPr kumimoji="0" lang="en-GB" sz="1323" b="0" i="0" u="none" strike="noStrike" kern="1200" cap="none" spc="0" normalizeH="0" baseline="0" noProof="0">
              <a:ln>
                <a:noFill/>
              </a:ln>
              <a:solidFill>
                <a:srgbClr val="696464"/>
              </a:solidFill>
              <a:effectLst/>
              <a:uLnTx/>
              <a:uFillTx/>
              <a:latin typeface="Perpetua"/>
              <a:ea typeface="+mn-ea"/>
              <a:cs typeface="+mn-cs"/>
            </a:endParaRPr>
          </a:p>
        </p:txBody>
      </p:sp>
      <p:sp>
        <p:nvSpPr>
          <p:cNvPr id="12" name="Footer Placeholder 16">
            <a:extLst>
              <a:ext uri="{FF2B5EF4-FFF2-40B4-BE49-F238E27FC236}">
                <a16:creationId xmlns:a16="http://schemas.microsoft.com/office/drawing/2014/main" id="{3DB55AC9-06D3-4C94-B26F-E80AEF1FD331}"/>
              </a:ext>
            </a:extLst>
          </p:cNvPr>
          <p:cNvSpPr>
            <a:spLocks noGrp="1"/>
          </p:cNvSpPr>
          <p:nvPr>
            <p:ph type="ftr" sz="quarter" idx="11"/>
          </p:nvPr>
        </p:nvSpPr>
        <p:spPr/>
        <p:txBody>
          <a:bodyPr/>
          <a:lstStyle>
            <a:lvl1pPr>
              <a:defRPr/>
            </a:lvl1p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en-GB" sz="1323" b="0" i="0" u="none" strike="noStrike" kern="1200" cap="none" spc="0" normalizeH="0" baseline="0" noProof="0">
              <a:ln>
                <a:noFill/>
              </a:ln>
              <a:solidFill>
                <a:srgbClr val="696464"/>
              </a:solidFill>
              <a:effectLst/>
              <a:uLnTx/>
              <a:uFillTx/>
              <a:latin typeface="Perpetua"/>
              <a:ea typeface="+mn-ea"/>
              <a:cs typeface="+mn-cs"/>
            </a:endParaRPr>
          </a:p>
        </p:txBody>
      </p:sp>
      <p:sp>
        <p:nvSpPr>
          <p:cNvPr id="13" name="Slide Number Placeholder 28">
            <a:extLst>
              <a:ext uri="{FF2B5EF4-FFF2-40B4-BE49-F238E27FC236}">
                <a16:creationId xmlns:a16="http://schemas.microsoft.com/office/drawing/2014/main" id="{2B0FC017-997C-4D12-84B8-6528CEF7A9F5}"/>
              </a:ext>
            </a:extLst>
          </p:cNvPr>
          <p:cNvSpPr>
            <a:spLocks noGrp="1"/>
          </p:cNvSpPr>
          <p:nvPr>
            <p:ph type="sldNum" sz="quarter" idx="12"/>
          </p:nvPr>
        </p:nvSpPr>
        <p:spPr/>
        <p:txBody>
          <a:bodyPr/>
          <a:lstStyle>
            <a:lvl1pPr>
              <a:defRPr/>
            </a:lvl1pPr>
          </a:lstStyle>
          <a:p>
            <a:pPr marL="0" marR="0" lvl="0" indent="0" algn="ctr" defTabSz="864108" rtl="0" eaLnBrk="1" fontAlgn="base" latinLnBrk="0" hangingPunct="1">
              <a:lnSpc>
                <a:spcPct val="100000"/>
              </a:lnSpc>
              <a:spcBef>
                <a:spcPct val="0"/>
              </a:spcBef>
              <a:spcAft>
                <a:spcPct val="0"/>
              </a:spcAft>
              <a:buClrTx/>
              <a:buSzTx/>
              <a:buFontTx/>
              <a:buNone/>
              <a:tabLst/>
              <a:defRPr/>
            </a:pPr>
            <a:fld id="{9391FF5E-01AA-4C3A-A531-8CAAE6B6BF32}" type="slidenum">
              <a:rPr kumimoji="0" lang="en-GB" altLang="en-US" sz="1323" b="0" i="0" u="none" strike="noStrike" kern="1200" cap="none" spc="0" normalizeH="0" baseline="0" noProof="0" smtClean="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864108" rtl="0" eaLnBrk="1" fontAlgn="base" latinLnBrk="0" hangingPunct="1">
                <a:lnSpc>
                  <a:spcPct val="100000"/>
                </a:lnSpc>
                <a:spcBef>
                  <a:spcPct val="0"/>
                </a:spcBef>
                <a:spcAft>
                  <a:spcPct val="0"/>
                </a:spcAft>
                <a:buClrTx/>
                <a:buSzTx/>
                <a:buFontTx/>
                <a:buNone/>
                <a:tabLst/>
                <a:defRPr/>
              </a:pPr>
              <a:t>‹#›</a:t>
            </a:fld>
            <a:endParaRPr kumimoji="0" lang="en-GB" altLang="en-US" sz="1323"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5710937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864076" y="1368707"/>
            <a:ext cx="7344649" cy="43222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3FFFEE3-93F2-41B2-BE3B-14E3A5D339D5}"/>
              </a:ext>
            </a:extLst>
          </p:cNvPr>
          <p:cNvSpPr>
            <a:spLocks noGrp="1"/>
          </p:cNvSpPr>
          <p:nvPr>
            <p:ph type="dt" sz="half" idx="10"/>
          </p:nvPr>
        </p:nvSpPr>
        <p:spPr/>
        <p:txBody>
          <a:bodyPr/>
          <a:lstStyle>
            <a:lvl1pPr>
              <a:defRPr/>
            </a:lvl1pPr>
          </a:lstStyle>
          <a:p>
            <a:pPr marL="0" marR="0" lvl="0" indent="0" algn="r" defTabSz="864108" rtl="0" eaLnBrk="1" fontAlgn="auto" latinLnBrk="0" hangingPunct="1">
              <a:lnSpc>
                <a:spcPct val="100000"/>
              </a:lnSpc>
              <a:spcBef>
                <a:spcPts val="0"/>
              </a:spcBef>
              <a:spcAft>
                <a:spcPts val="0"/>
              </a:spcAft>
              <a:buClrTx/>
              <a:buSzTx/>
              <a:buFontTx/>
              <a:buNone/>
              <a:tabLst/>
              <a:defRPr/>
            </a:pPr>
            <a:fld id="{3CF35F0B-9DAF-4EF4-B398-A9ECED757CB0}" type="datetimeFigureOut">
              <a:rPr kumimoji="0" lang="en-GB" sz="1323"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864108" rtl="0" eaLnBrk="1" fontAlgn="auto" latinLnBrk="0" hangingPunct="1">
                <a:lnSpc>
                  <a:spcPct val="100000"/>
                </a:lnSpc>
                <a:spcBef>
                  <a:spcPts val="0"/>
                </a:spcBef>
                <a:spcAft>
                  <a:spcPts val="0"/>
                </a:spcAft>
                <a:buClrTx/>
                <a:buSzTx/>
                <a:buFontTx/>
                <a:buNone/>
                <a:tabLst/>
                <a:defRPr/>
              </a:pPr>
              <a:t>28/02/2020</a:t>
            </a:fld>
            <a:endParaRPr kumimoji="0" lang="en-GB" sz="1323" b="0" i="0" u="none" strike="noStrike" kern="1200" cap="none" spc="0" normalizeH="0" baseline="0" noProof="0">
              <a:ln>
                <a:noFill/>
              </a:ln>
              <a:solidFill>
                <a:srgbClr val="696464"/>
              </a:solidFill>
              <a:effectLst/>
              <a:uLnTx/>
              <a:uFillTx/>
              <a:latin typeface="Perpetua"/>
              <a:ea typeface="+mn-ea"/>
              <a:cs typeface="+mn-cs"/>
            </a:endParaRPr>
          </a:p>
        </p:txBody>
      </p:sp>
      <p:sp>
        <p:nvSpPr>
          <p:cNvPr id="5" name="Footer Placeholder 2">
            <a:extLst>
              <a:ext uri="{FF2B5EF4-FFF2-40B4-BE49-F238E27FC236}">
                <a16:creationId xmlns:a16="http://schemas.microsoft.com/office/drawing/2014/main" id="{76A8D1C6-29D1-4C7A-935F-B624B7CB739F}"/>
              </a:ext>
            </a:extLst>
          </p:cNvPr>
          <p:cNvSpPr>
            <a:spLocks noGrp="1"/>
          </p:cNvSpPr>
          <p:nvPr>
            <p:ph type="ftr" sz="quarter" idx="11"/>
          </p:nvPr>
        </p:nvSpPr>
        <p:spPr/>
        <p:txBody>
          <a:bodyPr/>
          <a:lstStyle>
            <a:lvl1pPr>
              <a:defRPr/>
            </a:lvl1p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en-GB" sz="1323" b="0" i="0" u="none" strike="noStrike" kern="1200" cap="none" spc="0" normalizeH="0" baseline="0" noProof="0">
              <a:ln>
                <a:noFill/>
              </a:ln>
              <a:solidFill>
                <a:srgbClr val="696464"/>
              </a:solidFill>
              <a:effectLst/>
              <a:uLnTx/>
              <a:uFillTx/>
              <a:latin typeface="Perpetua"/>
              <a:ea typeface="+mn-ea"/>
              <a:cs typeface="+mn-cs"/>
            </a:endParaRPr>
          </a:p>
        </p:txBody>
      </p:sp>
      <p:sp>
        <p:nvSpPr>
          <p:cNvPr id="6" name="Slide Number Placeholder 22">
            <a:extLst>
              <a:ext uri="{FF2B5EF4-FFF2-40B4-BE49-F238E27FC236}">
                <a16:creationId xmlns:a16="http://schemas.microsoft.com/office/drawing/2014/main" id="{9FC3F344-2ADF-4CDF-9F28-DA4DB198CC76}"/>
              </a:ext>
            </a:extLst>
          </p:cNvPr>
          <p:cNvSpPr>
            <a:spLocks noGrp="1"/>
          </p:cNvSpPr>
          <p:nvPr>
            <p:ph type="sldNum" sz="quarter" idx="12"/>
          </p:nvPr>
        </p:nvSpPr>
        <p:spPr/>
        <p:txBody>
          <a:bodyPr/>
          <a:lstStyle>
            <a:lvl1pPr>
              <a:defRPr/>
            </a:lvl1pPr>
          </a:lstStyle>
          <a:p>
            <a:pPr marL="0" marR="0" lvl="0" indent="0" algn="ctr" defTabSz="864108" rtl="0" eaLnBrk="1" fontAlgn="base" latinLnBrk="0" hangingPunct="1">
              <a:lnSpc>
                <a:spcPct val="100000"/>
              </a:lnSpc>
              <a:spcBef>
                <a:spcPct val="0"/>
              </a:spcBef>
              <a:spcAft>
                <a:spcPct val="0"/>
              </a:spcAft>
              <a:buClrTx/>
              <a:buSzTx/>
              <a:buFontTx/>
              <a:buNone/>
              <a:tabLst/>
              <a:defRPr/>
            </a:pPr>
            <a:fld id="{5D47A0CE-C533-4FA8-8F0A-C7D326EAB6B1}" type="slidenum">
              <a:rPr kumimoji="0" lang="en-GB" altLang="en-US" sz="1323" b="0" i="0" u="none" strike="noStrike" kern="1200" cap="none" spc="0" normalizeH="0" baseline="0" noProof="0" smtClean="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864108" rtl="0" eaLnBrk="1" fontAlgn="base" latinLnBrk="0" hangingPunct="1">
                <a:lnSpc>
                  <a:spcPct val="100000"/>
                </a:lnSpc>
                <a:spcBef>
                  <a:spcPct val="0"/>
                </a:spcBef>
                <a:spcAft>
                  <a:spcPct val="0"/>
                </a:spcAft>
                <a:buClrTx/>
                <a:buSzTx/>
                <a:buFontTx/>
                <a:buNone/>
                <a:tabLst/>
                <a:defRPr/>
              </a:pPr>
              <a:t>‹#›</a:t>
            </a:fld>
            <a:endParaRPr kumimoji="0" lang="en-GB" altLang="en-US" sz="1323"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388104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6D3AA344-C902-4E0A-A8BF-4C63F58C46E2}"/>
              </a:ext>
            </a:extLst>
          </p:cNvPr>
          <p:cNvSpPr>
            <a:spLocks noGrp="1"/>
          </p:cNvSpPr>
          <p:nvPr>
            <p:ph type="dt" sz="half" idx="10"/>
          </p:nvPr>
        </p:nvSpPr>
        <p:spPr/>
        <p:txBody>
          <a:bodyPr/>
          <a:lstStyle>
            <a:lvl1pPr>
              <a:defRPr/>
            </a:lvl1pPr>
          </a:lstStyle>
          <a:p>
            <a:pPr marL="0" marR="0" lvl="0" indent="0" algn="r" defTabSz="864108" rtl="0" eaLnBrk="1" fontAlgn="auto" latinLnBrk="0" hangingPunct="1">
              <a:lnSpc>
                <a:spcPct val="100000"/>
              </a:lnSpc>
              <a:spcBef>
                <a:spcPts val="0"/>
              </a:spcBef>
              <a:spcAft>
                <a:spcPts val="0"/>
              </a:spcAft>
              <a:buClrTx/>
              <a:buSzTx/>
              <a:buFontTx/>
              <a:buNone/>
              <a:tabLst/>
              <a:defRPr/>
            </a:pPr>
            <a:fld id="{98680CB0-1D14-49C8-9D5A-73F8087821F9}" type="datetimeFigureOut">
              <a:rPr kumimoji="0" lang="en-GB" sz="1323"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864108" rtl="0" eaLnBrk="1" fontAlgn="auto" latinLnBrk="0" hangingPunct="1">
                <a:lnSpc>
                  <a:spcPct val="100000"/>
                </a:lnSpc>
                <a:spcBef>
                  <a:spcPts val="0"/>
                </a:spcBef>
                <a:spcAft>
                  <a:spcPts val="0"/>
                </a:spcAft>
                <a:buClrTx/>
                <a:buSzTx/>
                <a:buFontTx/>
                <a:buNone/>
                <a:tabLst/>
                <a:defRPr/>
              </a:pPr>
              <a:t>28/02/2020</a:t>
            </a:fld>
            <a:endParaRPr kumimoji="0" lang="en-GB" sz="1323" b="0" i="0" u="none" strike="noStrike" kern="1200" cap="none" spc="0" normalizeH="0" baseline="0" noProof="0">
              <a:ln>
                <a:noFill/>
              </a:ln>
              <a:solidFill>
                <a:srgbClr val="696464"/>
              </a:solidFill>
              <a:effectLst/>
              <a:uLnTx/>
              <a:uFillTx/>
              <a:latin typeface="Perpetua"/>
              <a:ea typeface="+mn-ea"/>
              <a:cs typeface="+mn-cs"/>
            </a:endParaRPr>
          </a:p>
        </p:txBody>
      </p:sp>
      <p:sp>
        <p:nvSpPr>
          <p:cNvPr id="3" name="Footer Placeholder 2">
            <a:extLst>
              <a:ext uri="{FF2B5EF4-FFF2-40B4-BE49-F238E27FC236}">
                <a16:creationId xmlns:a16="http://schemas.microsoft.com/office/drawing/2014/main" id="{B82CFCB2-8F74-4677-B65A-5801EA1178E9}"/>
              </a:ext>
            </a:extLst>
          </p:cNvPr>
          <p:cNvSpPr>
            <a:spLocks noGrp="1"/>
          </p:cNvSpPr>
          <p:nvPr>
            <p:ph type="ftr" sz="quarter" idx="11"/>
          </p:nvPr>
        </p:nvSpPr>
        <p:spPr/>
        <p:txBody>
          <a:bodyPr/>
          <a:lstStyle>
            <a:lvl1pPr>
              <a:defRPr/>
            </a:lvl1pPr>
          </a:lstStyle>
          <a:p>
            <a:pPr marL="0" marR="0" lvl="0" indent="0" algn="l" defTabSz="864108" rtl="0" eaLnBrk="1" fontAlgn="auto" latinLnBrk="0" hangingPunct="1">
              <a:lnSpc>
                <a:spcPct val="100000"/>
              </a:lnSpc>
              <a:spcBef>
                <a:spcPts val="0"/>
              </a:spcBef>
              <a:spcAft>
                <a:spcPts val="0"/>
              </a:spcAft>
              <a:buClrTx/>
              <a:buSzTx/>
              <a:buFontTx/>
              <a:buNone/>
              <a:tabLst/>
              <a:defRPr/>
            </a:pPr>
            <a:endParaRPr kumimoji="0" lang="en-GB" sz="1323" b="0" i="0" u="none" strike="noStrike" kern="1200" cap="none" spc="0" normalizeH="0" baseline="0" noProof="0">
              <a:ln>
                <a:noFill/>
              </a:ln>
              <a:solidFill>
                <a:srgbClr val="696464"/>
              </a:solidFill>
              <a:effectLst/>
              <a:uLnTx/>
              <a:uFillTx/>
              <a:latin typeface="Perpetua"/>
              <a:ea typeface="+mn-ea"/>
              <a:cs typeface="+mn-cs"/>
            </a:endParaRPr>
          </a:p>
        </p:txBody>
      </p:sp>
      <p:sp>
        <p:nvSpPr>
          <p:cNvPr id="4" name="Slide Number Placeholder 22">
            <a:extLst>
              <a:ext uri="{FF2B5EF4-FFF2-40B4-BE49-F238E27FC236}">
                <a16:creationId xmlns:a16="http://schemas.microsoft.com/office/drawing/2014/main" id="{59AE77EE-DE58-4489-A675-131DC1F04480}"/>
              </a:ext>
            </a:extLst>
          </p:cNvPr>
          <p:cNvSpPr>
            <a:spLocks noGrp="1"/>
          </p:cNvSpPr>
          <p:nvPr>
            <p:ph type="sldNum" sz="quarter" idx="12"/>
          </p:nvPr>
        </p:nvSpPr>
        <p:spPr/>
        <p:txBody>
          <a:bodyPr/>
          <a:lstStyle>
            <a:lvl1pPr>
              <a:defRPr/>
            </a:lvl1pPr>
          </a:lstStyle>
          <a:p>
            <a:pPr marL="0" marR="0" lvl="0" indent="0" algn="ctr" defTabSz="864108" rtl="0" eaLnBrk="1" fontAlgn="base" latinLnBrk="0" hangingPunct="1">
              <a:lnSpc>
                <a:spcPct val="100000"/>
              </a:lnSpc>
              <a:spcBef>
                <a:spcPct val="0"/>
              </a:spcBef>
              <a:spcAft>
                <a:spcPct val="0"/>
              </a:spcAft>
              <a:buClrTx/>
              <a:buSzTx/>
              <a:buFontTx/>
              <a:buNone/>
              <a:tabLst/>
              <a:defRPr/>
            </a:pPr>
            <a:fld id="{BD1B13D3-25AE-4E56-87E6-AEE8D1A93782}" type="slidenum">
              <a:rPr kumimoji="0" lang="en-GB" altLang="en-US" sz="1323" b="0" i="0" u="none" strike="noStrike" kern="1200" cap="none" spc="0" normalizeH="0" baseline="0" noProof="0" smtClean="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864108" rtl="0" eaLnBrk="1" fontAlgn="base" latinLnBrk="0" hangingPunct="1">
                <a:lnSpc>
                  <a:spcPct val="100000"/>
                </a:lnSpc>
                <a:spcBef>
                  <a:spcPct val="0"/>
                </a:spcBef>
                <a:spcAft>
                  <a:spcPct val="0"/>
                </a:spcAft>
                <a:buClrTx/>
                <a:buSzTx/>
                <a:buFontTx/>
                <a:buNone/>
                <a:tabLst/>
                <a:defRPr/>
              </a:pPr>
              <a:t>‹#›</a:t>
            </a:fld>
            <a:endParaRPr kumimoji="0" lang="en-GB" altLang="en-US" sz="1323"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88131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672347"/>
            <a:ext cx="1284113" cy="480248"/>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7"/>
          </a:p>
        </p:txBody>
      </p:sp>
      <p:sp>
        <p:nvSpPr>
          <p:cNvPr id="3" name="Date Placeholder 1"/>
          <p:cNvSpPr>
            <a:spLocks noGrp="1"/>
          </p:cNvSpPr>
          <p:nvPr>
            <p:ph type="dt" sz="half" idx="10"/>
          </p:nvPr>
        </p:nvSpPr>
        <p:spPr>
          <a:xfrm>
            <a:off x="7344649" y="5800498"/>
            <a:ext cx="724564" cy="349680"/>
          </a:xfrm>
          <a:prstGeom prst="rect">
            <a:avLst/>
          </a:prstGeom>
        </p:spPr>
        <p:txBody>
          <a:bodyPr/>
          <a:lstStyle>
            <a:lvl1pPr>
              <a:defRPr/>
            </a:lvl1pPr>
          </a:lstStyle>
          <a:p>
            <a:pPr>
              <a:defRPr/>
            </a:pPr>
            <a:fld id="{573FD878-4B47-4D13-A608-2744CD499EAC}" type="datetimeFigureOut">
              <a:rPr lang="en-US"/>
              <a:pPr>
                <a:defRPr/>
              </a:pPr>
              <a:t>2/28/2020</a:t>
            </a:fld>
            <a:endParaRPr lang="en-US"/>
          </a:p>
        </p:txBody>
      </p:sp>
      <p:sp>
        <p:nvSpPr>
          <p:cNvPr id="4" name="Footer Placeholder 2"/>
          <p:cNvSpPr>
            <a:spLocks noGrp="1"/>
          </p:cNvSpPr>
          <p:nvPr>
            <p:ph type="ftr" sz="quarter" idx="11"/>
          </p:nvPr>
        </p:nvSpPr>
        <p:spPr>
          <a:xfrm>
            <a:off x="1836162" y="5800498"/>
            <a:ext cx="5401977" cy="345178"/>
          </a:xfrm>
          <a:prstGeom prst="rect">
            <a:avLst/>
          </a:prstGeom>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483043" y="744385"/>
            <a:ext cx="553549" cy="345178"/>
          </a:xfrm>
          <a:prstGeom prst="rect">
            <a:avLst/>
          </a:prstGeom>
        </p:spPr>
        <p:txBody>
          <a:bodyPr/>
          <a:lstStyle>
            <a:lvl1pPr>
              <a:defRPr/>
            </a:lvl1pPr>
          </a:lstStyle>
          <a:p>
            <a:pPr>
              <a:defRPr/>
            </a:pPr>
            <a:fld id="{66D014C2-C88D-40C9-8B91-2062EE154949}" type="slidenum">
              <a:rPr lang="en-US" altLang="en-US"/>
              <a:pPr>
                <a:defRPr/>
              </a:pPr>
              <a:t>‹#›</a:t>
            </a:fld>
            <a:endParaRPr lang="en-US" altLang="en-US"/>
          </a:p>
        </p:txBody>
      </p:sp>
    </p:spTree>
    <p:extLst>
      <p:ext uri="{BB962C8B-B14F-4D97-AF65-F5344CB8AC3E}">
        <p14:creationId xmlns:p14="http://schemas.microsoft.com/office/powerpoint/2010/main" val="227727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672347"/>
            <a:ext cx="1284113" cy="480248"/>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07"/>
          </a:p>
        </p:txBody>
      </p:sp>
      <p:sp>
        <p:nvSpPr>
          <p:cNvPr id="2" name="Title 1"/>
          <p:cNvSpPr>
            <a:spLocks noGrp="1"/>
          </p:cNvSpPr>
          <p:nvPr>
            <p:ph type="title"/>
          </p:nvPr>
        </p:nvSpPr>
        <p:spPr>
          <a:xfrm>
            <a:off x="1838148" y="590015"/>
            <a:ext cx="6226565" cy="121091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835515" y="2017042"/>
            <a:ext cx="6229197" cy="35712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7344649" y="5800498"/>
            <a:ext cx="724564" cy="349680"/>
          </a:xfrm>
          <a:prstGeom prst="rect">
            <a:avLst/>
          </a:prstGeom>
        </p:spPr>
        <p:txBody>
          <a:bodyPr/>
          <a:lstStyle>
            <a:lvl1pPr>
              <a:defRPr/>
            </a:lvl1pPr>
          </a:lstStyle>
          <a:p>
            <a:pPr>
              <a:defRPr/>
            </a:pPr>
            <a:fld id="{9DD9B27E-4622-46A9-B783-3A9FFD28B549}" type="datetimeFigureOut">
              <a:rPr lang="en-US"/>
              <a:pPr>
                <a:defRPr/>
              </a:pPr>
              <a:t>2/28/2020</a:t>
            </a:fld>
            <a:endParaRPr lang="en-US"/>
          </a:p>
        </p:txBody>
      </p:sp>
      <p:sp>
        <p:nvSpPr>
          <p:cNvPr id="6" name="Footer Placeholder 4"/>
          <p:cNvSpPr>
            <a:spLocks noGrp="1"/>
          </p:cNvSpPr>
          <p:nvPr>
            <p:ph type="ftr" sz="quarter" idx="11"/>
          </p:nvPr>
        </p:nvSpPr>
        <p:spPr>
          <a:xfrm>
            <a:off x="1836162" y="5800498"/>
            <a:ext cx="5401977" cy="345178"/>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83043" y="744385"/>
            <a:ext cx="553549" cy="345178"/>
          </a:xfrm>
          <a:prstGeom prst="rect">
            <a:avLst/>
          </a:prstGeom>
        </p:spPr>
        <p:txBody>
          <a:bodyPr/>
          <a:lstStyle>
            <a:lvl1pPr>
              <a:defRPr/>
            </a:lvl1pPr>
          </a:lstStyle>
          <a:p>
            <a:pPr>
              <a:defRPr/>
            </a:pPr>
            <a:fld id="{3EAD7707-15A2-4D3D-AB3B-0BF0B6079D44}" type="slidenum">
              <a:rPr lang="en-US" altLang="en-US"/>
              <a:pPr>
                <a:defRPr/>
              </a:pPr>
              <a:t>‹#›</a:t>
            </a:fld>
            <a:endParaRPr lang="en-US" altLang="en-US"/>
          </a:p>
        </p:txBody>
      </p:sp>
    </p:spTree>
    <p:extLst>
      <p:ext uri="{BB962C8B-B14F-4D97-AF65-F5344CB8AC3E}">
        <p14:creationId xmlns:p14="http://schemas.microsoft.com/office/powerpoint/2010/main" val="293892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25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2/28/2020</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409844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38" y="6009106"/>
            <a:ext cx="2016178" cy="345178"/>
          </a:xfrm>
          <a:prstGeom prst="rect">
            <a:avLst/>
          </a:prstGeom>
        </p:spPr>
        <p:txBody>
          <a:bodyPr/>
          <a:lstStyle/>
          <a:p>
            <a:fld id="{6F382406-97AF-468B-B089-56DE61E2A0CA}" type="datetimeFigureOut">
              <a:rPr lang="en-GB" smtClean="0"/>
              <a:t>28/02/2020</a:t>
            </a:fld>
            <a:endParaRPr lang="en-GB"/>
          </a:p>
        </p:txBody>
      </p:sp>
      <p:sp>
        <p:nvSpPr>
          <p:cNvPr id="3" name="Footer Placeholder 2"/>
          <p:cNvSpPr>
            <a:spLocks noGrp="1"/>
          </p:cNvSpPr>
          <p:nvPr>
            <p:ph type="ftr" sz="quarter" idx="11"/>
          </p:nvPr>
        </p:nvSpPr>
        <p:spPr>
          <a:xfrm>
            <a:off x="2952261" y="6009106"/>
            <a:ext cx="2736242" cy="345178"/>
          </a:xfrm>
          <a:prstGeom prst="rect">
            <a:avLst/>
          </a:prstGeom>
        </p:spPr>
        <p:txBody>
          <a:bodyPr/>
          <a:lstStyle/>
          <a:p>
            <a:endParaRPr lang="en-GB"/>
          </a:p>
        </p:txBody>
      </p:sp>
      <p:sp>
        <p:nvSpPr>
          <p:cNvPr id="4" name="Slide Number Placeholder 3"/>
          <p:cNvSpPr>
            <a:spLocks noGrp="1"/>
          </p:cNvSpPr>
          <p:nvPr>
            <p:ph type="sldNum" sz="quarter" idx="12"/>
          </p:nvPr>
        </p:nvSpPr>
        <p:spPr>
          <a:xfrm>
            <a:off x="6192547" y="6009106"/>
            <a:ext cx="2016178" cy="345178"/>
          </a:xfrm>
          <a:prstGeom prst="rect">
            <a:avLst/>
          </a:prstGeom>
        </p:spPr>
        <p:txBody>
          <a:bodyPr/>
          <a:lstStyle/>
          <a:p>
            <a:fld id="{F07DC1CC-359A-4900-9596-B4EF2F23A48C}" type="slidenum">
              <a:rPr lang="en-GB" smtClean="0"/>
              <a:t>‹#›</a:t>
            </a:fld>
            <a:endParaRPr lang="en-GB"/>
          </a:p>
        </p:txBody>
      </p:sp>
    </p:spTree>
    <p:extLst>
      <p:ext uri="{BB962C8B-B14F-4D97-AF65-F5344CB8AC3E}">
        <p14:creationId xmlns:p14="http://schemas.microsoft.com/office/powerpoint/2010/main" val="227515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8148" y="590015"/>
            <a:ext cx="6226565" cy="121091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835515" y="2017042"/>
            <a:ext cx="6229197" cy="35712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7344649" y="5800498"/>
            <a:ext cx="724564" cy="349680"/>
          </a:xfrm>
          <a:prstGeom prst="rect">
            <a:avLst/>
          </a:prstGeom>
        </p:spPr>
        <p:txBody>
          <a:bodyPr/>
          <a:lstStyle>
            <a:lvl1pPr>
              <a:defRPr/>
            </a:lvl1pPr>
          </a:lstStyle>
          <a:p>
            <a:pPr>
              <a:defRPr/>
            </a:pPr>
            <a:fld id="{9DD9B27E-4622-46A9-B783-3A9FFD28B549}" type="datetimeFigureOut">
              <a:rPr lang="en-US"/>
              <a:pPr>
                <a:defRPr/>
              </a:pPr>
              <a:t>2/28/2020</a:t>
            </a:fld>
            <a:endParaRPr lang="en-US"/>
          </a:p>
        </p:txBody>
      </p:sp>
      <p:sp>
        <p:nvSpPr>
          <p:cNvPr id="6" name="Footer Placeholder 4"/>
          <p:cNvSpPr>
            <a:spLocks noGrp="1"/>
          </p:cNvSpPr>
          <p:nvPr>
            <p:ph type="ftr" sz="quarter" idx="11"/>
          </p:nvPr>
        </p:nvSpPr>
        <p:spPr>
          <a:xfrm>
            <a:off x="1836162" y="5800498"/>
            <a:ext cx="5401977" cy="345178"/>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83043" y="744385"/>
            <a:ext cx="553549" cy="345178"/>
          </a:xfrm>
          <a:prstGeom prst="rect">
            <a:avLst/>
          </a:prstGeom>
        </p:spPr>
        <p:txBody>
          <a:bodyPr/>
          <a:lstStyle>
            <a:lvl1pPr>
              <a:defRPr/>
            </a:lvl1pPr>
          </a:lstStyle>
          <a:p>
            <a:pPr>
              <a:defRPr/>
            </a:pPr>
            <a:fld id="{3EAD7707-15A2-4D3D-AB3B-0BF0B6079D44}" type="slidenum">
              <a:rPr lang="en-US" altLang="en-US"/>
              <a:pPr>
                <a:defRPr/>
              </a:pPr>
              <a:t>‹#›</a:t>
            </a:fld>
            <a:endParaRPr lang="en-US" altLang="en-US"/>
          </a:p>
        </p:txBody>
      </p:sp>
    </p:spTree>
    <p:extLst>
      <p:ext uri="{BB962C8B-B14F-4D97-AF65-F5344CB8AC3E}">
        <p14:creationId xmlns:p14="http://schemas.microsoft.com/office/powerpoint/2010/main" val="108589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0799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789415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8640763"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4082431941"/>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62" r:id="rId3"/>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017127372"/>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60" r:id="rId3"/>
    <p:sldLayoutId id="2147483663" r:id="rId4"/>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081423947"/>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 y="0"/>
            <a:ext cx="8636342"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577307708"/>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0"/>
            <a:ext cx="8644128" cy="6486144"/>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164922901"/>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001" y="-6754"/>
            <a:ext cx="8658765" cy="98450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6408" tIns="43204" rIns="86408" bIns="43204" anchor="t" compatLnSpc="1"/>
          <a:lstStyle/>
          <a:p>
            <a:pPr marL="0" algn="l" rtl="0" eaLnBrk="1" latinLnBrk="0" hangingPunct="1"/>
            <a:endParaRPr kumimoji="0" lang="en-US" sz="1607">
              <a:solidFill>
                <a:schemeClr val="tx1"/>
              </a:solidFill>
              <a:latin typeface="+mn-lt"/>
              <a:ea typeface="+mn-ea"/>
              <a:cs typeface="+mn-cs"/>
            </a:endParaRPr>
          </a:p>
        </p:txBody>
      </p:sp>
      <p:sp>
        <p:nvSpPr>
          <p:cNvPr id="8" name="Freeform 7"/>
          <p:cNvSpPr>
            <a:spLocks/>
          </p:cNvSpPr>
          <p:nvPr/>
        </p:nvSpPr>
        <p:spPr bwMode="auto">
          <a:xfrm>
            <a:off x="4140366" y="-6753"/>
            <a:ext cx="4500397" cy="60331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6408" tIns="43204" rIns="86408" bIns="43204" anchor="t" compatLnSpc="1"/>
          <a:lstStyle/>
          <a:p>
            <a:pPr marL="0" algn="l" rtl="0" eaLnBrk="1" latinLnBrk="0" hangingPunct="1"/>
            <a:endParaRPr kumimoji="0" lang="en-US" sz="1607">
              <a:solidFill>
                <a:schemeClr val="tx1"/>
              </a:solidFill>
              <a:latin typeface="+mn-lt"/>
              <a:ea typeface="+mn-ea"/>
              <a:cs typeface="+mn-cs"/>
            </a:endParaRPr>
          </a:p>
        </p:txBody>
      </p:sp>
      <p:sp>
        <p:nvSpPr>
          <p:cNvPr id="9" name="Title Placeholder 8"/>
          <p:cNvSpPr>
            <a:spLocks noGrp="1"/>
          </p:cNvSpPr>
          <p:nvPr>
            <p:ph type="title"/>
          </p:nvPr>
        </p:nvSpPr>
        <p:spPr>
          <a:xfrm>
            <a:off x="432038" y="665624"/>
            <a:ext cx="7776687" cy="1080558"/>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32038" y="1829745"/>
            <a:ext cx="7776687" cy="414934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32038" y="6009106"/>
            <a:ext cx="2016178" cy="345178"/>
          </a:xfrm>
          <a:prstGeom prst="rect">
            <a:avLst/>
          </a:prstGeom>
        </p:spPr>
        <p:txBody>
          <a:bodyPr vert="horz" lIns="0" tIns="0" rIns="0" bIns="0" anchor="b"/>
          <a:lstStyle>
            <a:lvl1pPr algn="l" eaLnBrk="1" latinLnBrk="0" hangingPunct="1">
              <a:defRPr kumimoji="0" sz="1134">
                <a:solidFill>
                  <a:schemeClr val="tx2">
                    <a:shade val="90000"/>
                  </a:schemeClr>
                </a:solidFill>
              </a:defRPr>
            </a:lvl1pPr>
          </a:lstStyle>
          <a:p>
            <a:fld id="{4D1ADC64-576E-4C66-9011-44BF6FE87416}" type="datetimeFigureOut">
              <a:rPr lang="en-GB" smtClean="0"/>
              <a:t>28/02/2020</a:t>
            </a:fld>
            <a:endParaRPr lang="en-GB"/>
          </a:p>
        </p:txBody>
      </p:sp>
      <p:sp>
        <p:nvSpPr>
          <p:cNvPr id="22" name="Footer Placeholder 21"/>
          <p:cNvSpPr>
            <a:spLocks noGrp="1"/>
          </p:cNvSpPr>
          <p:nvPr>
            <p:ph type="ftr" sz="quarter" idx="3"/>
          </p:nvPr>
        </p:nvSpPr>
        <p:spPr>
          <a:xfrm>
            <a:off x="2520222" y="6009106"/>
            <a:ext cx="3168280" cy="345178"/>
          </a:xfrm>
          <a:prstGeom prst="rect">
            <a:avLst/>
          </a:prstGeom>
        </p:spPr>
        <p:txBody>
          <a:bodyPr vert="horz" lIns="0" tIns="0" rIns="0" bIns="0" anchor="b"/>
          <a:lstStyle>
            <a:lvl1pPr algn="l" eaLnBrk="1" latinLnBrk="0" hangingPunct="1">
              <a:defRPr kumimoji="0" sz="1134">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488661" y="6009106"/>
            <a:ext cx="720064" cy="345178"/>
          </a:xfrm>
          <a:prstGeom prst="rect">
            <a:avLst/>
          </a:prstGeom>
        </p:spPr>
        <p:txBody>
          <a:bodyPr vert="horz" lIns="0" tIns="0" rIns="0" bIns="0" anchor="b"/>
          <a:lstStyle>
            <a:lvl1pPr algn="r" eaLnBrk="1" latinLnBrk="0" hangingPunct="1">
              <a:defRPr kumimoji="0" sz="1134">
                <a:solidFill>
                  <a:schemeClr val="tx2">
                    <a:shade val="90000"/>
                  </a:schemeClr>
                </a:solidFill>
              </a:defRPr>
            </a:lvl1pPr>
          </a:lstStyle>
          <a:p>
            <a:fld id="{E48BCABE-6F67-42C6-92C6-417D563C6B8B}" type="slidenum">
              <a:rPr lang="en-GB" smtClean="0"/>
              <a:t>‹#›</a:t>
            </a:fld>
            <a:endParaRPr lang="en-GB"/>
          </a:p>
        </p:txBody>
      </p:sp>
      <p:grpSp>
        <p:nvGrpSpPr>
          <p:cNvPr id="2" name="Group 1"/>
          <p:cNvGrpSpPr/>
          <p:nvPr/>
        </p:nvGrpSpPr>
        <p:grpSpPr>
          <a:xfrm>
            <a:off x="-17971" y="191351"/>
            <a:ext cx="8675300" cy="61375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607"/>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607"/>
            </a:p>
          </p:txBody>
        </p:sp>
      </p:grpSp>
    </p:spTree>
    <p:extLst>
      <p:ext uri="{BB962C8B-B14F-4D97-AF65-F5344CB8AC3E}">
        <p14:creationId xmlns:p14="http://schemas.microsoft.com/office/powerpoint/2010/main" val="1212728"/>
      </p:ext>
    </p:extLst>
  </p:cSld>
  <p:clrMap bg1="dk1" tx1="lt1" bg2="dk2" tx2="lt2" accent1="accent1" accent2="accent2" accent3="accent3" accent4="accent4" accent5="accent5" accent6="accent6" hlink="hlink" folHlink="folHlink"/>
  <p:sldLayoutIdLst>
    <p:sldLayoutId id="2147483665" r:id="rId1"/>
    <p:sldLayoutId id="2147483666" r:id="rId2"/>
  </p:sldLayoutIdLst>
  <p:txStyles>
    <p:titleStyle>
      <a:lvl1pPr algn="l" rtl="0" eaLnBrk="1" latinLnBrk="0" hangingPunct="1">
        <a:spcBef>
          <a:spcPct val="0"/>
        </a:spcBef>
        <a:buNone/>
        <a:defRPr kumimoji="0" sz="4725" b="0" kern="1200">
          <a:ln>
            <a:noFill/>
          </a:ln>
          <a:solidFill>
            <a:schemeClr val="tx2"/>
          </a:solidFill>
          <a:effectLst/>
          <a:latin typeface="+mj-lt"/>
          <a:ea typeface="+mj-ea"/>
          <a:cs typeface="+mj-cs"/>
        </a:defRPr>
      </a:lvl1pPr>
    </p:titleStyle>
    <p:bodyStyle>
      <a:lvl1pPr marL="259232" indent="-259232" algn="l" rtl="0" eaLnBrk="1" latinLnBrk="0" hangingPunct="1">
        <a:spcBef>
          <a:spcPct val="20000"/>
        </a:spcBef>
        <a:buClr>
          <a:schemeClr val="accent3"/>
        </a:buClr>
        <a:buSzPct val="95000"/>
        <a:buFont typeface="Wingdings 2"/>
        <a:buChar char=""/>
        <a:defRPr kumimoji="0" sz="2457" kern="1200">
          <a:solidFill>
            <a:schemeClr val="tx1"/>
          </a:solidFill>
          <a:latin typeface="+mn-lt"/>
          <a:ea typeface="+mn-ea"/>
          <a:cs typeface="+mn-cs"/>
        </a:defRPr>
      </a:lvl1pPr>
      <a:lvl2pPr marL="604876" indent="-233309" algn="l" rtl="0" eaLnBrk="1" latinLnBrk="0" hangingPunct="1">
        <a:spcBef>
          <a:spcPct val="20000"/>
        </a:spcBef>
        <a:buClr>
          <a:schemeClr val="accent1"/>
        </a:buClr>
        <a:buSzPct val="85000"/>
        <a:buFont typeface="Wingdings 2"/>
        <a:buChar char=""/>
        <a:defRPr kumimoji="0" sz="2268" kern="1200">
          <a:solidFill>
            <a:schemeClr val="tx1"/>
          </a:solidFill>
          <a:latin typeface="+mn-lt"/>
          <a:ea typeface="+mn-ea"/>
          <a:cs typeface="+mn-cs"/>
        </a:defRPr>
      </a:lvl2pPr>
      <a:lvl3pPr marL="864108" indent="-233309" algn="l" rtl="0" eaLnBrk="1" latinLnBrk="0" hangingPunct="1">
        <a:spcBef>
          <a:spcPct val="20000"/>
        </a:spcBef>
        <a:buClr>
          <a:schemeClr val="accent2"/>
        </a:buClr>
        <a:buSzPct val="70000"/>
        <a:buFont typeface="Wingdings 2"/>
        <a:buChar char=""/>
        <a:defRPr kumimoji="0" sz="1985" kern="1200">
          <a:solidFill>
            <a:schemeClr val="tx1"/>
          </a:solidFill>
          <a:latin typeface="+mn-lt"/>
          <a:ea typeface="+mn-ea"/>
          <a:cs typeface="+mn-cs"/>
        </a:defRPr>
      </a:lvl3pPr>
      <a:lvl4pPr marL="1123340" indent="-198745" algn="l" rtl="0" eaLnBrk="1" latinLnBrk="0" hangingPunct="1">
        <a:spcBef>
          <a:spcPct val="20000"/>
        </a:spcBef>
        <a:buClr>
          <a:schemeClr val="accent3"/>
        </a:buClr>
        <a:buSzPct val="65000"/>
        <a:buFont typeface="Wingdings 2"/>
        <a:buChar char=""/>
        <a:defRPr kumimoji="0" sz="1890" kern="1200">
          <a:solidFill>
            <a:schemeClr val="tx1"/>
          </a:solidFill>
          <a:latin typeface="+mn-lt"/>
          <a:ea typeface="+mn-ea"/>
          <a:cs typeface="+mn-cs"/>
        </a:defRPr>
      </a:lvl4pPr>
      <a:lvl5pPr marL="1382573" indent="-198745" algn="l" rtl="0" eaLnBrk="1" latinLnBrk="0" hangingPunct="1">
        <a:spcBef>
          <a:spcPct val="20000"/>
        </a:spcBef>
        <a:buClr>
          <a:schemeClr val="accent4"/>
        </a:buClr>
        <a:buSzPct val="65000"/>
        <a:buFont typeface="Wingdings 2"/>
        <a:buChar char=""/>
        <a:defRPr kumimoji="0" sz="1890" kern="1200">
          <a:solidFill>
            <a:schemeClr val="tx1"/>
          </a:solidFill>
          <a:latin typeface="+mn-lt"/>
          <a:ea typeface="+mn-ea"/>
          <a:cs typeface="+mn-cs"/>
        </a:defRPr>
      </a:lvl5pPr>
      <a:lvl6pPr marL="1641805" indent="-198745" algn="l" rtl="0" eaLnBrk="1" latinLnBrk="0" hangingPunct="1">
        <a:spcBef>
          <a:spcPct val="20000"/>
        </a:spcBef>
        <a:buClr>
          <a:schemeClr val="accent5"/>
        </a:buClr>
        <a:buSzPct val="80000"/>
        <a:buFont typeface="Wingdings 2"/>
        <a:buChar char=""/>
        <a:defRPr kumimoji="0" sz="1701" kern="1200">
          <a:solidFill>
            <a:schemeClr val="tx1"/>
          </a:solidFill>
          <a:latin typeface="+mn-lt"/>
          <a:ea typeface="+mn-ea"/>
          <a:cs typeface="+mn-cs"/>
        </a:defRPr>
      </a:lvl6pPr>
      <a:lvl7pPr marL="1814627" indent="-172822" algn="l" rtl="0" eaLnBrk="1" latinLnBrk="0" hangingPunct="1">
        <a:spcBef>
          <a:spcPct val="20000"/>
        </a:spcBef>
        <a:buClr>
          <a:schemeClr val="accent6"/>
        </a:buClr>
        <a:buSzPct val="80000"/>
        <a:buFont typeface="Wingdings 2"/>
        <a:buChar char=""/>
        <a:defRPr kumimoji="0" sz="1512" kern="1200" baseline="0">
          <a:solidFill>
            <a:schemeClr val="tx1"/>
          </a:solidFill>
          <a:latin typeface="+mn-lt"/>
          <a:ea typeface="+mn-ea"/>
          <a:cs typeface="+mn-cs"/>
        </a:defRPr>
      </a:lvl7pPr>
      <a:lvl8pPr marL="2073859" indent="-172822" algn="l" rtl="0" eaLnBrk="1" latinLnBrk="0" hangingPunct="1">
        <a:spcBef>
          <a:spcPct val="20000"/>
        </a:spcBef>
        <a:buClr>
          <a:schemeClr val="tx2"/>
        </a:buClr>
        <a:buChar char="•"/>
        <a:defRPr kumimoji="0" sz="1512" kern="1200">
          <a:solidFill>
            <a:schemeClr val="tx1"/>
          </a:solidFill>
          <a:latin typeface="+mn-lt"/>
          <a:ea typeface="+mn-ea"/>
          <a:cs typeface="+mn-cs"/>
        </a:defRPr>
      </a:lvl8pPr>
      <a:lvl9pPr marL="2333092" indent="-172822" algn="l" rtl="0" eaLnBrk="1" latinLnBrk="0" hangingPunct="1">
        <a:spcBef>
          <a:spcPct val="20000"/>
        </a:spcBef>
        <a:buClr>
          <a:schemeClr val="tx2"/>
        </a:buClr>
        <a:buFontTx/>
        <a:buChar char="•"/>
        <a:defRPr kumimoji="0" sz="132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32054" algn="l" rtl="0" eaLnBrk="1" latinLnBrk="0" hangingPunct="1">
        <a:defRPr kumimoji="0" kern="1200">
          <a:solidFill>
            <a:schemeClr val="tx1"/>
          </a:solidFill>
          <a:latin typeface="+mn-lt"/>
          <a:ea typeface="+mn-ea"/>
          <a:cs typeface="+mn-cs"/>
        </a:defRPr>
      </a:lvl2pPr>
      <a:lvl3pPr marL="864108" algn="l" rtl="0" eaLnBrk="1" latinLnBrk="0" hangingPunct="1">
        <a:defRPr kumimoji="0" kern="1200">
          <a:solidFill>
            <a:schemeClr val="tx1"/>
          </a:solidFill>
          <a:latin typeface="+mn-lt"/>
          <a:ea typeface="+mn-ea"/>
          <a:cs typeface="+mn-cs"/>
        </a:defRPr>
      </a:lvl3pPr>
      <a:lvl4pPr marL="1296162" algn="l" rtl="0" eaLnBrk="1" latinLnBrk="0" hangingPunct="1">
        <a:defRPr kumimoji="0" kern="1200">
          <a:solidFill>
            <a:schemeClr val="tx1"/>
          </a:solidFill>
          <a:latin typeface="+mn-lt"/>
          <a:ea typeface="+mn-ea"/>
          <a:cs typeface="+mn-cs"/>
        </a:defRPr>
      </a:lvl4pPr>
      <a:lvl5pPr marL="1728216" algn="l" rtl="0" eaLnBrk="1" latinLnBrk="0" hangingPunct="1">
        <a:defRPr kumimoji="0" kern="1200">
          <a:solidFill>
            <a:schemeClr val="tx1"/>
          </a:solidFill>
          <a:latin typeface="+mn-lt"/>
          <a:ea typeface="+mn-ea"/>
          <a:cs typeface="+mn-cs"/>
        </a:defRPr>
      </a:lvl5pPr>
      <a:lvl6pPr marL="2160270" algn="l" rtl="0" eaLnBrk="1" latinLnBrk="0" hangingPunct="1">
        <a:defRPr kumimoji="0" kern="1200">
          <a:solidFill>
            <a:schemeClr val="tx1"/>
          </a:solidFill>
          <a:latin typeface="+mn-lt"/>
          <a:ea typeface="+mn-ea"/>
          <a:cs typeface="+mn-cs"/>
        </a:defRPr>
      </a:lvl6pPr>
      <a:lvl7pPr marL="2592324" algn="l" rtl="0" eaLnBrk="1" latinLnBrk="0" hangingPunct="1">
        <a:defRPr kumimoji="0" kern="1200">
          <a:solidFill>
            <a:schemeClr val="tx1"/>
          </a:solidFill>
          <a:latin typeface="+mn-lt"/>
          <a:ea typeface="+mn-ea"/>
          <a:cs typeface="+mn-cs"/>
        </a:defRPr>
      </a:lvl7pPr>
      <a:lvl8pPr marL="3024378" algn="l" rtl="0" eaLnBrk="1" latinLnBrk="0" hangingPunct="1">
        <a:defRPr kumimoji="0" kern="1200">
          <a:solidFill>
            <a:schemeClr val="tx1"/>
          </a:solidFill>
          <a:latin typeface="+mn-lt"/>
          <a:ea typeface="+mn-ea"/>
          <a:cs typeface="+mn-cs"/>
        </a:defRPr>
      </a:lvl8pPr>
      <a:lvl9pPr marL="3456432"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38" y="259635"/>
            <a:ext cx="7776687" cy="10805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32038" y="1512782"/>
            <a:ext cx="7776687" cy="42787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32038" y="6009106"/>
            <a:ext cx="2016178" cy="345178"/>
          </a:xfrm>
          <a:prstGeom prst="rect">
            <a:avLst/>
          </a:prstGeom>
        </p:spPr>
        <p:txBody>
          <a:bodyPr vert="horz" lIns="91440" tIns="45720" rIns="91440" bIns="45720" rtlCol="0" anchor="ctr"/>
          <a:lstStyle>
            <a:lvl1pPr algn="l">
              <a:defRPr sz="1134">
                <a:solidFill>
                  <a:schemeClr val="tx1">
                    <a:tint val="75000"/>
                  </a:schemeClr>
                </a:solidFill>
              </a:defRPr>
            </a:lvl1pPr>
          </a:lstStyle>
          <a:p>
            <a:fld id="{A08A13C6-BB34-4A70-890B-A3E31947A424}" type="datetimeFigureOut">
              <a:rPr lang="en-GB" smtClean="0"/>
              <a:t>28/02/2020</a:t>
            </a:fld>
            <a:endParaRPr lang="en-GB" dirty="0"/>
          </a:p>
        </p:txBody>
      </p:sp>
      <p:sp>
        <p:nvSpPr>
          <p:cNvPr id="5" name="Footer Placeholder 4"/>
          <p:cNvSpPr>
            <a:spLocks noGrp="1"/>
          </p:cNvSpPr>
          <p:nvPr>
            <p:ph type="ftr" sz="quarter" idx="3"/>
          </p:nvPr>
        </p:nvSpPr>
        <p:spPr>
          <a:xfrm>
            <a:off x="2952261" y="6009106"/>
            <a:ext cx="2736242" cy="345178"/>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192547" y="6009106"/>
            <a:ext cx="2016178" cy="345178"/>
          </a:xfrm>
          <a:prstGeom prst="rect">
            <a:avLst/>
          </a:prstGeom>
        </p:spPr>
        <p:txBody>
          <a:bodyPr vert="horz" lIns="91440" tIns="45720" rIns="91440" bIns="45720" rtlCol="0" anchor="ctr"/>
          <a:lstStyle>
            <a:lvl1pPr algn="r">
              <a:defRPr sz="1134">
                <a:solidFill>
                  <a:schemeClr val="tx1">
                    <a:tint val="75000"/>
                  </a:schemeClr>
                </a:solidFill>
              </a:defRPr>
            </a:lvl1pPr>
          </a:lstStyle>
          <a:p>
            <a:fld id="{1A25EA27-1BF8-4255-A05F-0BBCD562BF12}" type="slidenum">
              <a:rPr lang="en-GB" smtClean="0"/>
              <a:t>‹#›</a:t>
            </a:fld>
            <a:endParaRPr lang="en-GB" dirty="0"/>
          </a:p>
        </p:txBody>
      </p:sp>
    </p:spTree>
    <p:extLst>
      <p:ext uri="{BB962C8B-B14F-4D97-AF65-F5344CB8AC3E}">
        <p14:creationId xmlns:p14="http://schemas.microsoft.com/office/powerpoint/2010/main" val="1617849168"/>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864108" rtl="0" eaLnBrk="1" latinLnBrk="0" hangingPunct="1">
        <a:spcBef>
          <a:spcPct val="0"/>
        </a:spcBef>
        <a:buNone/>
        <a:defRPr sz="4158" kern="1200">
          <a:solidFill>
            <a:schemeClr val="tx1"/>
          </a:solidFill>
          <a:latin typeface="+mj-lt"/>
          <a:ea typeface="+mj-ea"/>
          <a:cs typeface="+mj-cs"/>
        </a:defRPr>
      </a:lvl1pPr>
    </p:titleStyle>
    <p:bodyStyle>
      <a:lvl1pPr marL="324041" indent="-324041" algn="l" defTabSz="864108" rtl="0" eaLnBrk="1" latinLnBrk="0" hangingPunct="1">
        <a:spcBef>
          <a:spcPct val="20000"/>
        </a:spcBef>
        <a:buFont typeface="Arial" panose="020B0604020202020204" pitchFamily="34" charset="0"/>
        <a:buChar char="•"/>
        <a:defRPr sz="3024" kern="1200">
          <a:solidFill>
            <a:schemeClr val="tx1"/>
          </a:solidFill>
          <a:latin typeface="+mn-lt"/>
          <a:ea typeface="+mn-ea"/>
          <a:cs typeface="+mn-cs"/>
        </a:defRPr>
      </a:lvl1pPr>
      <a:lvl2pPr marL="702088" indent="-270034" algn="l" defTabSz="864108" rtl="0" eaLnBrk="1" latinLnBrk="0" hangingPunct="1">
        <a:spcBef>
          <a:spcPct val="20000"/>
        </a:spcBef>
        <a:buFont typeface="Arial" panose="020B0604020202020204" pitchFamily="34" charset="0"/>
        <a:buChar char="–"/>
        <a:defRPr sz="2646" kern="1200">
          <a:solidFill>
            <a:schemeClr val="tx1"/>
          </a:solidFill>
          <a:latin typeface="+mn-lt"/>
          <a:ea typeface="+mn-ea"/>
          <a:cs typeface="+mn-cs"/>
        </a:defRPr>
      </a:lvl2pPr>
      <a:lvl3pPr marL="1080135" indent="-216027" algn="l" defTabSz="864108" rtl="0" eaLnBrk="1" latinLnBrk="0" hangingPunct="1">
        <a:spcBef>
          <a:spcPct val="20000"/>
        </a:spcBef>
        <a:buFont typeface="Arial" panose="020B0604020202020204" pitchFamily="34" charset="0"/>
        <a:buChar char="•"/>
        <a:defRPr sz="2268" kern="1200">
          <a:solidFill>
            <a:schemeClr val="tx1"/>
          </a:solidFill>
          <a:latin typeface="+mn-lt"/>
          <a:ea typeface="+mn-ea"/>
          <a:cs typeface="+mn-cs"/>
        </a:defRPr>
      </a:lvl3pPr>
      <a:lvl4pPr marL="1512189"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4pPr>
      <a:lvl5pPr marL="1944243"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5pPr>
      <a:lvl6pPr marL="2376297"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6pPr>
      <a:lvl7pPr marL="2808351"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7pPr>
      <a:lvl8pPr marL="3240405"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8pPr>
      <a:lvl9pPr marL="3672459"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CE8E1">
            <a:alpha val="81175"/>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32A7E-F993-4568-9ECC-093F2C31AF41}"/>
              </a:ext>
            </a:extLst>
          </p:cNvPr>
          <p:cNvSpPr/>
          <p:nvPr/>
        </p:nvSpPr>
        <p:spPr>
          <a:xfrm>
            <a:off x="0" y="0"/>
            <a:ext cx="8640763" cy="648335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7"/>
          </a:p>
        </p:txBody>
      </p:sp>
      <p:sp useBgFill="1">
        <p:nvSpPr>
          <p:cNvPr id="8" name="Rounded Rectangle 7">
            <a:extLst>
              <a:ext uri="{FF2B5EF4-FFF2-40B4-BE49-F238E27FC236}">
                <a16:creationId xmlns:a16="http://schemas.microsoft.com/office/drawing/2014/main" id="{6FE43A7C-8DFC-48C0-962C-3A9F138D8B0C}"/>
              </a:ext>
            </a:extLst>
          </p:cNvPr>
          <p:cNvSpPr/>
          <p:nvPr/>
        </p:nvSpPr>
        <p:spPr>
          <a:xfrm>
            <a:off x="60006" y="66034"/>
            <a:ext cx="8517752" cy="632726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607"/>
          </a:p>
        </p:txBody>
      </p:sp>
      <p:sp>
        <p:nvSpPr>
          <p:cNvPr id="1028" name="Title Placeholder 21">
            <a:extLst>
              <a:ext uri="{FF2B5EF4-FFF2-40B4-BE49-F238E27FC236}">
                <a16:creationId xmlns:a16="http://schemas.microsoft.com/office/drawing/2014/main" id="{BD5BA200-8A72-4C83-8614-2BF228A4BD98}"/>
              </a:ext>
            </a:extLst>
          </p:cNvPr>
          <p:cNvSpPr>
            <a:spLocks noGrp="1"/>
          </p:cNvSpPr>
          <p:nvPr>
            <p:ph type="title"/>
          </p:nvPr>
        </p:nvSpPr>
        <p:spPr bwMode="auto">
          <a:xfrm>
            <a:off x="864076" y="259635"/>
            <a:ext cx="7344649" cy="10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C7388FB7-3829-42B9-AE03-4B192EB7D4B8}"/>
              </a:ext>
            </a:extLst>
          </p:cNvPr>
          <p:cNvSpPr>
            <a:spLocks noGrp="1"/>
          </p:cNvSpPr>
          <p:nvPr>
            <p:ph type="body" idx="1"/>
          </p:nvPr>
        </p:nvSpPr>
        <p:spPr bwMode="auto">
          <a:xfrm>
            <a:off x="864076" y="1368707"/>
            <a:ext cx="7344649" cy="432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800DDD79-6D68-477C-B59F-293DE81D1317}"/>
              </a:ext>
            </a:extLst>
          </p:cNvPr>
          <p:cNvSpPr>
            <a:spLocks noGrp="1"/>
          </p:cNvSpPr>
          <p:nvPr>
            <p:ph type="dt" sz="half" idx="2"/>
          </p:nvPr>
        </p:nvSpPr>
        <p:spPr>
          <a:xfrm>
            <a:off x="5832515" y="5853024"/>
            <a:ext cx="2340207" cy="450233"/>
          </a:xfrm>
          <a:prstGeom prst="rect">
            <a:avLst/>
          </a:prstGeom>
        </p:spPr>
        <p:txBody>
          <a:bodyPr anchor="ctr" anchorCtr="0"/>
          <a:lstStyle>
            <a:lvl1pPr algn="r" eaLnBrk="1" fontAlgn="auto" latinLnBrk="0" hangingPunct="1">
              <a:spcBef>
                <a:spcPts val="0"/>
              </a:spcBef>
              <a:spcAft>
                <a:spcPts val="0"/>
              </a:spcAft>
              <a:defRPr kumimoji="0" sz="1323">
                <a:solidFill>
                  <a:schemeClr val="tx2"/>
                </a:solidFill>
                <a:latin typeface="+mn-lt"/>
                <a:cs typeface="+mn-cs"/>
              </a:defRPr>
            </a:lvl1pPr>
          </a:lstStyle>
          <a:p>
            <a:pPr>
              <a:defRPr/>
            </a:pPr>
            <a:fld id="{387A08AF-E0CA-4277-898D-51A787E75D32}" type="datetimeFigureOut">
              <a:rPr lang="en-GB"/>
              <a:pPr>
                <a:defRPr/>
              </a:pPr>
              <a:t>28/02/2020</a:t>
            </a:fld>
            <a:endParaRPr lang="en-GB"/>
          </a:p>
        </p:txBody>
      </p:sp>
      <p:sp>
        <p:nvSpPr>
          <p:cNvPr id="3" name="Footer Placeholder 2">
            <a:extLst>
              <a:ext uri="{FF2B5EF4-FFF2-40B4-BE49-F238E27FC236}">
                <a16:creationId xmlns:a16="http://schemas.microsoft.com/office/drawing/2014/main" id="{549DC4F3-9356-4A88-A9C3-631D753520A3}"/>
              </a:ext>
            </a:extLst>
          </p:cNvPr>
          <p:cNvSpPr>
            <a:spLocks noGrp="1"/>
          </p:cNvSpPr>
          <p:nvPr>
            <p:ph type="ftr" sz="quarter" idx="3"/>
          </p:nvPr>
        </p:nvSpPr>
        <p:spPr>
          <a:xfrm>
            <a:off x="864076" y="5835015"/>
            <a:ext cx="3744331" cy="432223"/>
          </a:xfrm>
          <a:prstGeom prst="rect">
            <a:avLst/>
          </a:prstGeom>
        </p:spPr>
        <p:txBody>
          <a:bodyPr anchor="ctr" anchorCtr="0"/>
          <a:lstStyle>
            <a:lvl1pPr eaLnBrk="1" fontAlgn="auto" latinLnBrk="0" hangingPunct="1">
              <a:spcBef>
                <a:spcPts val="0"/>
              </a:spcBef>
              <a:spcAft>
                <a:spcPts val="0"/>
              </a:spcAft>
              <a:defRPr kumimoji="0" sz="1323">
                <a:solidFill>
                  <a:schemeClr val="tx2"/>
                </a:solidFill>
                <a:latin typeface="+mn-lt"/>
                <a:cs typeface="+mn-cs"/>
              </a:defRPr>
            </a:lvl1pPr>
          </a:lstStyle>
          <a:p>
            <a:pPr>
              <a:defRPr/>
            </a:pPr>
            <a:endParaRPr lang="en-GB"/>
          </a:p>
        </p:txBody>
      </p:sp>
      <p:sp>
        <p:nvSpPr>
          <p:cNvPr id="23" name="Slide Number Placeholder 22">
            <a:extLst>
              <a:ext uri="{FF2B5EF4-FFF2-40B4-BE49-F238E27FC236}">
                <a16:creationId xmlns:a16="http://schemas.microsoft.com/office/drawing/2014/main" id="{4DDFA82E-A3A3-4246-A288-87BFD61144BA}"/>
              </a:ext>
            </a:extLst>
          </p:cNvPr>
          <p:cNvSpPr>
            <a:spLocks noGrp="1"/>
          </p:cNvSpPr>
          <p:nvPr>
            <p:ph type="sldNum" sz="quarter" idx="4"/>
          </p:nvPr>
        </p:nvSpPr>
        <p:spPr>
          <a:xfrm>
            <a:off x="138012" y="5871034"/>
            <a:ext cx="432038" cy="432223"/>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323">
                <a:solidFill>
                  <a:srgbClr val="FFFFFF"/>
                </a:solidFill>
                <a:latin typeface="Franklin Gothic Book" panose="020B0503020102020204" pitchFamily="34" charset="0"/>
              </a:defRPr>
            </a:lvl1pPr>
          </a:lstStyle>
          <a:p>
            <a:fld id="{CD41F130-A484-4EE8-B29F-FEF5498BE7EA}" type="slidenum">
              <a:rPr lang="en-GB" altLang="en-US"/>
              <a:pPr/>
              <a:t>‹#›</a:t>
            </a:fld>
            <a:endParaRPr lang="en-GB" altLang="en-US"/>
          </a:p>
        </p:txBody>
      </p:sp>
    </p:spTree>
    <p:extLst>
      <p:ext uri="{BB962C8B-B14F-4D97-AF65-F5344CB8AC3E}">
        <p14:creationId xmlns:p14="http://schemas.microsoft.com/office/powerpoint/2010/main" val="29810188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rtl="0" eaLnBrk="0" fontAlgn="base" hangingPunct="0">
        <a:spcBef>
          <a:spcPct val="0"/>
        </a:spcBef>
        <a:spcAft>
          <a:spcPct val="0"/>
        </a:spcAft>
        <a:defRPr sz="3780" kern="1200">
          <a:solidFill>
            <a:schemeClr val="tx2"/>
          </a:solidFill>
          <a:latin typeface="+mj-lt"/>
          <a:ea typeface="+mj-ea"/>
          <a:cs typeface="+mj-cs"/>
        </a:defRPr>
      </a:lvl1pPr>
      <a:lvl2pPr algn="l" rtl="0" eaLnBrk="0" fontAlgn="base" hangingPunct="0">
        <a:spcBef>
          <a:spcPct val="0"/>
        </a:spcBef>
        <a:spcAft>
          <a:spcPct val="0"/>
        </a:spcAft>
        <a:defRPr sz="3780">
          <a:solidFill>
            <a:schemeClr val="tx2"/>
          </a:solidFill>
          <a:latin typeface="Franklin Gothic Book" pitchFamily="34" charset="0"/>
        </a:defRPr>
      </a:lvl2pPr>
      <a:lvl3pPr algn="l" rtl="0" eaLnBrk="0" fontAlgn="base" hangingPunct="0">
        <a:spcBef>
          <a:spcPct val="0"/>
        </a:spcBef>
        <a:spcAft>
          <a:spcPct val="0"/>
        </a:spcAft>
        <a:defRPr sz="3780">
          <a:solidFill>
            <a:schemeClr val="tx2"/>
          </a:solidFill>
          <a:latin typeface="Franklin Gothic Book" pitchFamily="34" charset="0"/>
        </a:defRPr>
      </a:lvl3pPr>
      <a:lvl4pPr algn="l" rtl="0" eaLnBrk="0" fontAlgn="base" hangingPunct="0">
        <a:spcBef>
          <a:spcPct val="0"/>
        </a:spcBef>
        <a:spcAft>
          <a:spcPct val="0"/>
        </a:spcAft>
        <a:defRPr sz="3780">
          <a:solidFill>
            <a:schemeClr val="tx2"/>
          </a:solidFill>
          <a:latin typeface="Franklin Gothic Book" pitchFamily="34" charset="0"/>
        </a:defRPr>
      </a:lvl4pPr>
      <a:lvl5pPr algn="l" rtl="0" eaLnBrk="0" fontAlgn="base" hangingPunct="0">
        <a:spcBef>
          <a:spcPct val="0"/>
        </a:spcBef>
        <a:spcAft>
          <a:spcPct val="0"/>
        </a:spcAft>
        <a:defRPr sz="3780">
          <a:solidFill>
            <a:schemeClr val="tx2"/>
          </a:solidFill>
          <a:latin typeface="Franklin Gothic Book" pitchFamily="34" charset="0"/>
        </a:defRPr>
      </a:lvl5pPr>
      <a:lvl6pPr marL="432054" algn="l" rtl="0" fontAlgn="base">
        <a:spcBef>
          <a:spcPct val="0"/>
        </a:spcBef>
        <a:spcAft>
          <a:spcPct val="0"/>
        </a:spcAft>
        <a:defRPr sz="3780">
          <a:solidFill>
            <a:schemeClr val="tx2"/>
          </a:solidFill>
          <a:latin typeface="Franklin Gothic Book" pitchFamily="34" charset="0"/>
        </a:defRPr>
      </a:lvl6pPr>
      <a:lvl7pPr marL="864108" algn="l" rtl="0" fontAlgn="base">
        <a:spcBef>
          <a:spcPct val="0"/>
        </a:spcBef>
        <a:spcAft>
          <a:spcPct val="0"/>
        </a:spcAft>
        <a:defRPr sz="3780">
          <a:solidFill>
            <a:schemeClr val="tx2"/>
          </a:solidFill>
          <a:latin typeface="Franklin Gothic Book" pitchFamily="34" charset="0"/>
        </a:defRPr>
      </a:lvl7pPr>
      <a:lvl8pPr marL="1296162" algn="l" rtl="0" fontAlgn="base">
        <a:spcBef>
          <a:spcPct val="0"/>
        </a:spcBef>
        <a:spcAft>
          <a:spcPct val="0"/>
        </a:spcAft>
        <a:defRPr sz="3780">
          <a:solidFill>
            <a:schemeClr val="tx2"/>
          </a:solidFill>
          <a:latin typeface="Franklin Gothic Book" pitchFamily="34" charset="0"/>
        </a:defRPr>
      </a:lvl8pPr>
      <a:lvl9pPr marL="1728216" algn="l" rtl="0" fontAlgn="base">
        <a:spcBef>
          <a:spcPct val="0"/>
        </a:spcBef>
        <a:spcAft>
          <a:spcPct val="0"/>
        </a:spcAft>
        <a:defRPr sz="3780">
          <a:solidFill>
            <a:schemeClr val="tx2"/>
          </a:solidFill>
          <a:latin typeface="Franklin Gothic Book" pitchFamily="34" charset="0"/>
        </a:defRPr>
      </a:lvl9pPr>
    </p:titleStyle>
    <p:bodyStyle>
      <a:lvl1pPr marL="258032" indent="-258032" algn="l" rtl="0" eaLnBrk="0" fontAlgn="base" hangingPunct="0">
        <a:spcBef>
          <a:spcPts val="543"/>
        </a:spcBef>
        <a:spcAft>
          <a:spcPct val="0"/>
        </a:spcAft>
        <a:buClr>
          <a:schemeClr val="accent1"/>
        </a:buClr>
        <a:buSzPct val="85000"/>
        <a:buFont typeface="Wingdings 2" panose="05020102010507070707" pitchFamily="18" charset="2"/>
        <a:buChar char=""/>
        <a:defRPr sz="2457" kern="1200">
          <a:solidFill>
            <a:schemeClr val="tx1"/>
          </a:solidFill>
          <a:latin typeface="+mn-lt"/>
          <a:ea typeface="+mn-ea"/>
          <a:cs typeface="+mn-cs"/>
        </a:defRPr>
      </a:lvl1pPr>
      <a:lvl2pPr marL="517565" indent="-216027" algn="l" rtl="0" eaLnBrk="0" fontAlgn="base" hangingPunct="0">
        <a:spcBef>
          <a:spcPts val="354"/>
        </a:spcBef>
        <a:spcAft>
          <a:spcPct val="0"/>
        </a:spcAft>
        <a:buClr>
          <a:schemeClr val="accent2"/>
        </a:buClr>
        <a:buSzPct val="85000"/>
        <a:buFont typeface="Wingdings 2" panose="05020102010507070707" pitchFamily="18" charset="2"/>
        <a:buChar char=""/>
        <a:defRPr sz="2268" kern="1200">
          <a:solidFill>
            <a:schemeClr val="tx1"/>
          </a:solidFill>
          <a:latin typeface="+mn-lt"/>
          <a:ea typeface="+mn-ea"/>
          <a:cs typeface="+mn-cs"/>
        </a:defRPr>
      </a:lvl2pPr>
      <a:lvl3pPr marL="777097" indent="-216027" algn="l" rtl="0" eaLnBrk="0" fontAlgn="base" hangingPunct="0">
        <a:spcBef>
          <a:spcPts val="354"/>
        </a:spcBef>
        <a:spcAft>
          <a:spcPct val="0"/>
        </a:spcAft>
        <a:buClr>
          <a:srgbClr val="E6B1AB"/>
        </a:buClr>
        <a:buSzPct val="85000"/>
        <a:buFont typeface="Wingdings 2" panose="05020102010507070707" pitchFamily="18" charset="2"/>
        <a:buChar char=""/>
        <a:defRPr sz="1890" kern="1200">
          <a:solidFill>
            <a:schemeClr val="tx1"/>
          </a:solidFill>
          <a:latin typeface="+mn-lt"/>
          <a:ea typeface="+mn-ea"/>
          <a:cs typeface="+mn-cs"/>
        </a:defRPr>
      </a:lvl3pPr>
      <a:lvl4pPr marL="1036630" indent="-216027" algn="l" rtl="0" eaLnBrk="0" fontAlgn="base" hangingPunct="0">
        <a:spcBef>
          <a:spcPts val="354"/>
        </a:spcBef>
        <a:spcAft>
          <a:spcPct val="0"/>
        </a:spcAft>
        <a:buClr>
          <a:srgbClr val="A28E6A"/>
        </a:buClr>
        <a:buSzPct val="80000"/>
        <a:buFont typeface="Wingdings 2" panose="05020102010507070707" pitchFamily="18" charset="2"/>
        <a:buChar char=""/>
        <a:defRPr sz="1890" kern="1200">
          <a:solidFill>
            <a:schemeClr val="tx1"/>
          </a:solidFill>
          <a:latin typeface="+mn-lt"/>
          <a:ea typeface="+mn-ea"/>
          <a:cs typeface="+mn-cs"/>
        </a:defRPr>
      </a:lvl4pPr>
      <a:lvl5pPr marL="1296162" indent="-216027" algn="l" rtl="0" eaLnBrk="0" fontAlgn="base" hangingPunct="0">
        <a:spcBef>
          <a:spcPts val="354"/>
        </a:spcBef>
        <a:spcAft>
          <a:spcPct val="0"/>
        </a:spcAft>
        <a:buClr>
          <a:srgbClr val="A28E6A"/>
        </a:buClr>
        <a:buChar char="o"/>
        <a:defRPr sz="1890" kern="1200">
          <a:solidFill>
            <a:schemeClr val="tx1"/>
          </a:solidFill>
          <a:latin typeface="+mn-lt"/>
          <a:ea typeface="+mn-ea"/>
          <a:cs typeface="+mn-cs"/>
        </a:defRPr>
      </a:lvl5pPr>
      <a:lvl6pPr marL="1555394" indent="-216027" algn="l" rtl="0" eaLnBrk="1" latinLnBrk="0" hangingPunct="1">
        <a:spcBef>
          <a:spcPts val="350"/>
        </a:spcBef>
        <a:buClr>
          <a:schemeClr val="accent3"/>
        </a:buClr>
        <a:buChar char="•"/>
        <a:defRPr kumimoji="0" sz="1701" kern="1200" baseline="0">
          <a:solidFill>
            <a:schemeClr val="tx1"/>
          </a:solidFill>
          <a:latin typeface="+mn-lt"/>
          <a:ea typeface="+mn-ea"/>
          <a:cs typeface="+mn-cs"/>
        </a:defRPr>
      </a:lvl6pPr>
      <a:lvl7pPr marL="1814627" indent="-216027" algn="l" rtl="0" eaLnBrk="1" latinLnBrk="0" hangingPunct="1">
        <a:spcBef>
          <a:spcPts val="350"/>
        </a:spcBef>
        <a:buClr>
          <a:schemeClr val="accent2"/>
        </a:buClr>
        <a:buChar char="•"/>
        <a:defRPr kumimoji="0" sz="1701" kern="1200">
          <a:solidFill>
            <a:schemeClr val="tx1"/>
          </a:solidFill>
          <a:latin typeface="+mn-lt"/>
          <a:ea typeface="+mn-ea"/>
          <a:cs typeface="+mn-cs"/>
        </a:defRPr>
      </a:lvl7pPr>
      <a:lvl8pPr marL="2073859" indent="-216027" algn="l" rtl="0" eaLnBrk="1" latinLnBrk="0" hangingPunct="1">
        <a:spcBef>
          <a:spcPts val="350"/>
        </a:spcBef>
        <a:buClr>
          <a:schemeClr val="accent1">
            <a:tint val="60000"/>
          </a:schemeClr>
        </a:buClr>
        <a:buChar char="•"/>
        <a:defRPr kumimoji="0" sz="1701" kern="1200">
          <a:solidFill>
            <a:schemeClr val="tx1"/>
          </a:solidFill>
          <a:latin typeface="+mn-lt"/>
          <a:ea typeface="+mn-ea"/>
          <a:cs typeface="+mn-cs"/>
        </a:defRPr>
      </a:lvl8pPr>
      <a:lvl9pPr marL="2333092" indent="-216027" algn="l" rtl="0" eaLnBrk="1" latinLnBrk="0" hangingPunct="1">
        <a:spcBef>
          <a:spcPts val="350"/>
        </a:spcBef>
        <a:buClr>
          <a:schemeClr val="accent2">
            <a:tint val="60000"/>
          </a:schemeClr>
        </a:buClr>
        <a:buChar char="•"/>
        <a:defRPr kumimoji="0" sz="1701"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32054" algn="l" rtl="0" eaLnBrk="1" latinLnBrk="0" hangingPunct="1">
        <a:defRPr kumimoji="0" kern="1200">
          <a:solidFill>
            <a:schemeClr val="tx1"/>
          </a:solidFill>
          <a:latin typeface="+mn-lt"/>
          <a:ea typeface="+mn-ea"/>
          <a:cs typeface="+mn-cs"/>
        </a:defRPr>
      </a:lvl2pPr>
      <a:lvl3pPr marL="864108" algn="l" rtl="0" eaLnBrk="1" latinLnBrk="0" hangingPunct="1">
        <a:defRPr kumimoji="0" kern="1200">
          <a:solidFill>
            <a:schemeClr val="tx1"/>
          </a:solidFill>
          <a:latin typeface="+mn-lt"/>
          <a:ea typeface="+mn-ea"/>
          <a:cs typeface="+mn-cs"/>
        </a:defRPr>
      </a:lvl3pPr>
      <a:lvl4pPr marL="1296162" algn="l" rtl="0" eaLnBrk="1" latinLnBrk="0" hangingPunct="1">
        <a:defRPr kumimoji="0" kern="1200">
          <a:solidFill>
            <a:schemeClr val="tx1"/>
          </a:solidFill>
          <a:latin typeface="+mn-lt"/>
          <a:ea typeface="+mn-ea"/>
          <a:cs typeface="+mn-cs"/>
        </a:defRPr>
      </a:lvl4pPr>
      <a:lvl5pPr marL="1728216" algn="l" rtl="0" eaLnBrk="1" latinLnBrk="0" hangingPunct="1">
        <a:defRPr kumimoji="0" kern="1200">
          <a:solidFill>
            <a:schemeClr val="tx1"/>
          </a:solidFill>
          <a:latin typeface="+mn-lt"/>
          <a:ea typeface="+mn-ea"/>
          <a:cs typeface="+mn-cs"/>
        </a:defRPr>
      </a:lvl5pPr>
      <a:lvl6pPr marL="2160270" algn="l" rtl="0" eaLnBrk="1" latinLnBrk="0" hangingPunct="1">
        <a:defRPr kumimoji="0" kern="1200">
          <a:solidFill>
            <a:schemeClr val="tx1"/>
          </a:solidFill>
          <a:latin typeface="+mn-lt"/>
          <a:ea typeface="+mn-ea"/>
          <a:cs typeface="+mn-cs"/>
        </a:defRPr>
      </a:lvl6pPr>
      <a:lvl7pPr marL="2592324" algn="l" rtl="0" eaLnBrk="1" latinLnBrk="0" hangingPunct="1">
        <a:defRPr kumimoji="0" kern="1200">
          <a:solidFill>
            <a:schemeClr val="tx1"/>
          </a:solidFill>
          <a:latin typeface="+mn-lt"/>
          <a:ea typeface="+mn-ea"/>
          <a:cs typeface="+mn-cs"/>
        </a:defRPr>
      </a:lvl7pPr>
      <a:lvl8pPr marL="3024378" algn="l" rtl="0" eaLnBrk="1" latinLnBrk="0" hangingPunct="1">
        <a:defRPr kumimoji="0" kern="1200">
          <a:solidFill>
            <a:schemeClr val="tx1"/>
          </a:solidFill>
          <a:latin typeface="+mn-lt"/>
          <a:ea typeface="+mn-ea"/>
          <a:cs typeface="+mn-cs"/>
        </a:defRPr>
      </a:lvl8pPr>
      <a:lvl9pPr marL="345643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intranet.kirklees.gov.uk/Policies-and-procedures/Service/Schools/Special-educational-needs/Guidance-notes,-documents-and-forms/Early-Health-and-Care-(EHC)-Assessment/SEN-support-levels-for-mainstream-schools.aspx"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endowmentfoundation.org.uk/evidence-summaries/teaching-learning-toolki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endowmentfoundation.org.uk/evidence-summaries/teaching-learning-toolki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gif"/><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31.gif"/><Relationship Id="rId5" Type="http://schemas.openxmlformats.org/officeDocument/2006/relationships/image" Target="../media/image30.jpe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hyperlink" Target="mailto:Janet.wilkie@kirklees.gov.uk" TargetMode="External"/><Relationship Id="rId2" Type="http://schemas.openxmlformats.org/officeDocument/2006/relationships/hyperlink" Target="mailto:Jayne.whitton@kirklees.gov.uk" TargetMode="Externa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hyperlink" Target="mailto:Samana.saxton@kirklees.gov.uk" TargetMode="External"/><Relationship Id="rId4" Type="http://schemas.openxmlformats.org/officeDocument/2006/relationships/hyperlink" Target="mailto:April.frearson@kirklees.gov.uk"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71042" y="530937"/>
            <a:ext cx="7659676" cy="4860650"/>
          </a:xfrm>
          <a:prstGeom prst="rect">
            <a:avLst/>
          </a:prstGeom>
        </p:spPr>
        <p:txBody>
          <a:bodyPr lIns="75715" tIns="37858" rIns="75715" bIns="37858">
            <a:spAutoFit/>
          </a:bodyPr>
          <a:lstStyle/>
          <a:p>
            <a:pPr algn="ctr" defTabSz="470203">
              <a:defRPr/>
            </a:pPr>
            <a:r>
              <a:rPr lang="en-GB" sz="5400" dirty="0">
                <a:effectLst>
                  <a:outerShdw blurRad="38100" dist="38100" dir="2700000" algn="tl">
                    <a:srgbClr val="000000">
                      <a:alpha val="43137"/>
                    </a:srgbClr>
                  </a:outerShdw>
                </a:effectLst>
                <a:latin typeface="Comic Sans MS" panose="030F0702030302020204" pitchFamily="66" charset="0"/>
              </a:rPr>
              <a:t>The Role of the </a:t>
            </a:r>
            <a:r>
              <a:rPr lang="en-GB" sz="5400" dirty="0" err="1">
                <a:effectLst>
                  <a:outerShdw blurRad="38100" dist="38100" dir="2700000" algn="tl">
                    <a:srgbClr val="000000">
                      <a:alpha val="43137"/>
                    </a:srgbClr>
                  </a:outerShdw>
                </a:effectLst>
                <a:latin typeface="Comic Sans MS" panose="030F0702030302020204" pitchFamily="66" charset="0"/>
              </a:rPr>
              <a:t>SENCo</a:t>
            </a:r>
            <a:endParaRPr lang="en-GB" sz="5400" dirty="0">
              <a:effectLst>
                <a:outerShdw blurRad="38100" dist="38100" dir="2700000" algn="tl">
                  <a:srgbClr val="000000">
                    <a:alpha val="43137"/>
                  </a:srgbClr>
                </a:outerShdw>
              </a:effectLst>
              <a:latin typeface="Comic Sans MS" panose="030F0702030302020204" pitchFamily="66" charset="0"/>
            </a:endParaRPr>
          </a:p>
          <a:p>
            <a:pPr algn="ctr" defTabSz="470203">
              <a:defRPr/>
            </a:pPr>
            <a:endParaRPr lang="en-GB" sz="1890"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defTabSz="470203">
              <a:defRPr/>
            </a:pPr>
            <a:r>
              <a:rPr lang="en-GB" sz="4800" dirty="0">
                <a:solidFill>
                  <a:srgbClr val="7030A0"/>
                </a:solidFill>
                <a:effectLst>
                  <a:outerShdw blurRad="38100" dist="38100" dir="2700000" algn="tl">
                    <a:srgbClr val="000000">
                      <a:alpha val="43137"/>
                    </a:srgbClr>
                  </a:outerShdw>
                </a:effectLst>
                <a:latin typeface="Comic Sans MS" panose="030F0702030302020204" pitchFamily="66" charset="0"/>
              </a:rPr>
              <a:t>THE CHILDREN &amp; FAMILIES ACT 2014 </a:t>
            </a:r>
          </a:p>
          <a:p>
            <a:pPr algn="ctr" defTabSz="470203">
              <a:defRPr/>
            </a:pPr>
            <a:r>
              <a:rPr lang="en-GB" sz="4800" dirty="0">
                <a:solidFill>
                  <a:srgbClr val="7030A0"/>
                </a:solidFill>
                <a:effectLst>
                  <a:outerShdw blurRad="38100" dist="38100" dir="2700000" algn="tl">
                    <a:srgbClr val="000000">
                      <a:alpha val="43137"/>
                    </a:srgbClr>
                  </a:outerShdw>
                </a:effectLst>
                <a:latin typeface="Comic Sans MS" panose="030F0702030302020204" pitchFamily="66" charset="0"/>
              </a:rPr>
              <a:t>Part 3: SEND</a:t>
            </a:r>
          </a:p>
          <a:p>
            <a:pPr algn="ctr" defTabSz="470203">
              <a:defRPr/>
            </a:pPr>
            <a:endParaRPr lang="en-GB" sz="1890"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algn="ctr" defTabSz="470203">
              <a:defRPr/>
            </a:pPr>
            <a:r>
              <a:rPr lang="en-GB" sz="6600" dirty="0">
                <a:effectLst>
                  <a:outerShdw blurRad="38100" dist="38100" dir="2700000" algn="tl">
                    <a:srgbClr val="000000">
                      <a:alpha val="43137"/>
                    </a:srgbClr>
                  </a:outerShdw>
                </a:effectLst>
                <a:latin typeface="Comic Sans MS" panose="030F0702030302020204" pitchFamily="66" charset="0"/>
              </a:rPr>
              <a:t>Session 4</a:t>
            </a:r>
          </a:p>
        </p:txBody>
      </p:sp>
    </p:spTree>
    <p:extLst>
      <p:ext uri="{BB962C8B-B14F-4D97-AF65-F5344CB8AC3E}">
        <p14:creationId xmlns:p14="http://schemas.microsoft.com/office/powerpoint/2010/main" val="182149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8128" y="276723"/>
            <a:ext cx="6153543" cy="883578"/>
          </a:xfrm>
          <a:prstGeom prst="rect">
            <a:avLst/>
          </a:prstGeom>
        </p:spPr>
        <p:txBody>
          <a:bodyPr/>
          <a:lstStyle>
            <a:lvl1pPr marL="319088" indent="-319088" algn="r" defTabSz="912813" rtl="0" eaLnBrk="0" fontAlgn="base" hangingPunct="0">
              <a:spcBef>
                <a:spcPct val="0"/>
              </a:spcBef>
              <a:spcAft>
                <a:spcPct val="0"/>
              </a:spcAft>
              <a:buClr>
                <a:srgbClr val="78697B"/>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2pPr>
            <a:lvl3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3pPr>
            <a:lvl4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4pPr>
            <a:lvl5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defTabSz="864001" eaLnBrk="1" fontAlgn="auto" hangingPunct="1">
              <a:spcAft>
                <a:spcPts val="0"/>
              </a:spcAft>
              <a:buClr>
                <a:schemeClr val="accent6">
                  <a:lumMod val="75000"/>
                </a:schemeClr>
              </a:buClr>
              <a:buNone/>
              <a:defRPr/>
            </a:pPr>
            <a:r>
              <a:rPr lang="en-GB" altLang="en-US" sz="4158" dirty="0">
                <a:solidFill>
                  <a:schemeClr val="tx1"/>
                </a:solidFill>
                <a:effectLst/>
                <a:latin typeface="Comic Sans MS" panose="030F0702030302020204" pitchFamily="66" charset="0"/>
                <a:ea typeface="+mn-ea"/>
                <a:cs typeface="+mn-cs"/>
              </a:rPr>
              <a:t>Evidence</a:t>
            </a:r>
            <a:endParaRPr lang="en-GB" sz="4158" dirty="0">
              <a:solidFill>
                <a:schemeClr val="tx1"/>
              </a:solidFill>
              <a:effectLst/>
              <a:latin typeface="Comic Sans MS" panose="030F0702030302020204" pitchFamily="66" charset="0"/>
              <a:ea typeface="+mn-ea"/>
              <a:cs typeface="+mn-cs"/>
            </a:endParaRPr>
          </a:p>
        </p:txBody>
      </p:sp>
      <p:sp>
        <p:nvSpPr>
          <p:cNvPr id="3" name="Content Placeholder 2"/>
          <p:cNvSpPr txBox="1">
            <a:spLocks/>
          </p:cNvSpPr>
          <p:nvPr/>
        </p:nvSpPr>
        <p:spPr>
          <a:xfrm>
            <a:off x="237678" y="1160301"/>
            <a:ext cx="7877992" cy="4149366"/>
          </a:xfrm>
          <a:prstGeom prst="rect">
            <a:avLst/>
          </a:prstGeom>
        </p:spPr>
        <p:txBody>
          <a:bodyPr/>
          <a:lstStyle>
            <a:lvl1pPr marL="227013" indent="-182563" algn="l" defTabSz="912813" rtl="0" eaLnBrk="0" fontAlgn="base" hangingPunct="0">
              <a:spcBef>
                <a:spcPct val="20000"/>
              </a:spcBef>
              <a:spcAft>
                <a:spcPts val="300"/>
              </a:spcAft>
              <a:buClr>
                <a:srgbClr val="78697B"/>
              </a:buClr>
              <a:buSzPct val="130000"/>
              <a:buFont typeface="Georgia" pitchFamily="18" charset="0"/>
              <a:buChar char="*"/>
              <a:defRPr sz="2200" kern="1200">
                <a:solidFill>
                  <a:srgbClr val="404040"/>
                </a:solidFill>
                <a:latin typeface="+mn-lt"/>
                <a:ea typeface="+mn-ea"/>
                <a:cs typeface="+mn-cs"/>
              </a:defRPr>
            </a:lvl1pPr>
            <a:lvl2pPr marL="547688" indent="-182563" algn="l" defTabSz="912813" rtl="0" eaLnBrk="0" fontAlgn="base" hangingPunct="0">
              <a:spcBef>
                <a:spcPct val="20000"/>
              </a:spcBef>
              <a:spcAft>
                <a:spcPts val="300"/>
              </a:spcAft>
              <a:buClr>
                <a:srgbClr val="78697B"/>
              </a:buClr>
              <a:buSzPct val="130000"/>
              <a:buFont typeface="Georgia" pitchFamily="18" charset="0"/>
              <a:buChar char="*"/>
              <a:defRPr sz="2000" kern="1200">
                <a:solidFill>
                  <a:srgbClr val="404040"/>
                </a:solidFill>
                <a:latin typeface="+mn-lt"/>
                <a:ea typeface="+mn-ea"/>
                <a:cs typeface="+mn-cs"/>
              </a:defRPr>
            </a:lvl2pPr>
            <a:lvl3pPr marL="822325" indent="-182563" algn="l" defTabSz="912813" rtl="0" eaLnBrk="0" fontAlgn="base" hangingPunct="0">
              <a:spcBef>
                <a:spcPct val="20000"/>
              </a:spcBef>
              <a:spcAft>
                <a:spcPts val="300"/>
              </a:spcAft>
              <a:buClr>
                <a:srgbClr val="78697B"/>
              </a:buClr>
              <a:buSzPct val="130000"/>
              <a:buFont typeface="Georgia" pitchFamily="18" charset="0"/>
              <a:buChar char="*"/>
              <a:defRPr kern="1200">
                <a:solidFill>
                  <a:srgbClr val="404040"/>
                </a:solidFill>
                <a:latin typeface="+mn-lt"/>
                <a:ea typeface="+mn-ea"/>
                <a:cs typeface="+mn-cs"/>
              </a:defRPr>
            </a:lvl3pPr>
            <a:lvl4pPr marL="1096963" indent="-182563" algn="l" defTabSz="912813" rtl="0" eaLnBrk="0" fontAlgn="base" hangingPunct="0">
              <a:spcBef>
                <a:spcPct val="20000"/>
              </a:spcBef>
              <a:spcAft>
                <a:spcPts val="300"/>
              </a:spcAft>
              <a:buClr>
                <a:srgbClr val="78697B"/>
              </a:buClr>
              <a:buSzPct val="130000"/>
              <a:buFont typeface="Georgia" pitchFamily="18" charset="0"/>
              <a:buChar char="*"/>
              <a:defRPr sz="1600" kern="1200">
                <a:solidFill>
                  <a:srgbClr val="404040"/>
                </a:solidFill>
                <a:latin typeface="+mn-lt"/>
                <a:ea typeface="+mn-ea"/>
                <a:cs typeface="+mn-cs"/>
              </a:defRPr>
            </a:lvl4pPr>
            <a:lvl5pPr marL="1389063" indent="-182563" algn="l" defTabSz="912813" rtl="0" eaLnBrk="0" fontAlgn="base" hangingPunct="0">
              <a:spcBef>
                <a:spcPct val="20000"/>
              </a:spcBef>
              <a:spcAft>
                <a:spcPts val="300"/>
              </a:spcAft>
              <a:buClr>
                <a:srgbClr val="78697B"/>
              </a:buClr>
              <a:buSzPct val="130000"/>
              <a:buFont typeface="Georgia" pitchFamily="18" charset="0"/>
              <a:buChar char="*"/>
              <a:defRPr sz="1400" kern="1200">
                <a:solidFill>
                  <a:srgbClr val="404040"/>
                </a:solidFill>
                <a:latin typeface="+mn-lt"/>
                <a:ea typeface="+mn-ea"/>
                <a:cs typeface="+mn-cs"/>
              </a:defRPr>
            </a:lvl5pPr>
            <a:lvl6pPr marL="1664002"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717"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5717"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432"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86099" indent="-342900"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Provision map</a:t>
            </a:r>
          </a:p>
          <a:p>
            <a:pPr marL="386099" indent="-342900" defTabSz="864001" eaLnBrk="1" hangingPunct="1">
              <a:buClrTx/>
              <a:buFont typeface="Arial" panose="020B0604020202020204" pitchFamily="34" charset="0"/>
              <a:buChar char="•"/>
              <a:defRPr/>
            </a:pPr>
            <a:endParaRPr lang="en-GB" altLang="en-US" sz="2268" dirty="0">
              <a:solidFill>
                <a:schemeClr val="tx1">
                  <a:lumMod val="75000"/>
                  <a:lumOff val="25000"/>
                </a:schemeClr>
              </a:solidFill>
              <a:latin typeface="Comic Sans MS" panose="030F0702030302020204" pitchFamily="66" charset="0"/>
              <a:cs typeface="Arial" panose="020B0604020202020204" pitchFamily="34" charset="0"/>
            </a:endParaRPr>
          </a:p>
          <a:p>
            <a:pPr marL="386099" indent="-342900"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For each intervention/provision, however long or short it may be, cost of personnel divided by number of children in group</a:t>
            </a:r>
          </a:p>
          <a:p>
            <a:pPr marL="386099" indent="-342900" defTabSz="864001" eaLnBrk="1" hangingPunct="1">
              <a:buClrTx/>
              <a:buFont typeface="Arial" panose="020B0604020202020204" pitchFamily="34" charset="0"/>
              <a:buChar char="•"/>
              <a:defRPr/>
            </a:pPr>
            <a:endParaRPr lang="en-GB" altLang="en-US" sz="2268" dirty="0">
              <a:solidFill>
                <a:schemeClr val="tx1">
                  <a:lumMod val="75000"/>
                  <a:lumOff val="25000"/>
                </a:schemeClr>
              </a:solidFill>
              <a:latin typeface="Comic Sans MS" panose="030F0702030302020204" pitchFamily="66" charset="0"/>
              <a:cs typeface="Arial" panose="020B0604020202020204" pitchFamily="34" charset="0"/>
            </a:endParaRPr>
          </a:p>
          <a:p>
            <a:pPr marL="386099" indent="-342900"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Remember: be reasonable (ETAs are not paid £25 an hour!) but you can include on-costs – your bursar should be able to give you an hourly rate</a:t>
            </a:r>
          </a:p>
        </p:txBody>
      </p:sp>
      <p:pic>
        <p:nvPicPr>
          <p:cNvPr id="4" name="Picture 3"/>
          <p:cNvPicPr>
            <a:picLocks noChangeAspect="1"/>
          </p:cNvPicPr>
          <p:nvPr/>
        </p:nvPicPr>
        <p:blipFill>
          <a:blip r:embed="rId3"/>
          <a:stretch>
            <a:fillRect/>
          </a:stretch>
        </p:blipFill>
        <p:spPr>
          <a:xfrm>
            <a:off x="6959649" y="5161126"/>
            <a:ext cx="1320836" cy="13208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677" y="335446"/>
            <a:ext cx="8165407" cy="1080095"/>
          </a:xfrm>
          <a:prstGeom prst="rect">
            <a:avLst/>
          </a:prstGeom>
        </p:spPr>
        <p:txBody>
          <a:bodyPr/>
          <a:lstStyle>
            <a:lvl1pPr marL="319088" indent="-319088" algn="r" defTabSz="912813" rtl="0" eaLnBrk="0" fontAlgn="base" hangingPunct="0">
              <a:spcBef>
                <a:spcPct val="0"/>
              </a:spcBef>
              <a:spcAft>
                <a:spcPct val="0"/>
              </a:spcAft>
              <a:buClr>
                <a:srgbClr val="78697B"/>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2pPr>
            <a:lvl3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3pPr>
            <a:lvl4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4pPr>
            <a:lvl5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defTabSz="864001" eaLnBrk="1" fontAlgn="auto" hangingPunct="1">
              <a:spcAft>
                <a:spcPts val="0"/>
              </a:spcAft>
              <a:buClr>
                <a:schemeClr val="accent6">
                  <a:lumMod val="75000"/>
                </a:schemeClr>
              </a:buClr>
              <a:buNone/>
              <a:defRPr/>
            </a:pPr>
            <a:r>
              <a:rPr lang="en-GB" altLang="en-US" sz="2646" dirty="0">
                <a:solidFill>
                  <a:schemeClr val="tx1"/>
                </a:solidFill>
                <a:effectLst/>
                <a:latin typeface="Comic Sans MS" panose="030F0702030302020204" pitchFamily="66" charset="0"/>
                <a:ea typeface="+mn-ea"/>
                <a:cs typeface="+mn-cs"/>
              </a:rPr>
              <a:t>What is the level of funding beyond which I should be thinking of requesting an EHCP?</a:t>
            </a:r>
            <a:endParaRPr lang="en-GB" sz="2646" dirty="0">
              <a:solidFill>
                <a:schemeClr val="tx1"/>
              </a:solidFill>
              <a:effectLst/>
              <a:latin typeface="Comic Sans MS" panose="030F0702030302020204" pitchFamily="66" charset="0"/>
              <a:ea typeface="+mn-ea"/>
              <a:cs typeface="+mn-cs"/>
            </a:endParaRPr>
          </a:p>
        </p:txBody>
      </p:sp>
      <p:sp>
        <p:nvSpPr>
          <p:cNvPr id="28675" name="Content Placeholder 2"/>
          <p:cNvSpPr txBox="1">
            <a:spLocks/>
          </p:cNvSpPr>
          <p:nvPr/>
        </p:nvSpPr>
        <p:spPr bwMode="auto">
          <a:xfrm>
            <a:off x="179156" y="1415541"/>
            <a:ext cx="8403085" cy="470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182563" defTabSz="912813">
              <a:spcBef>
                <a:spcPct val="20000"/>
              </a:spcBef>
              <a:spcAft>
                <a:spcPts val="300"/>
              </a:spcAft>
              <a:buClr>
                <a:srgbClr val="78697B"/>
              </a:buClr>
              <a:buSzPct val="130000"/>
              <a:buFont typeface="Georgia" pitchFamily="18" charset="0"/>
              <a:buChar char="*"/>
              <a:defRPr sz="2200">
                <a:solidFill>
                  <a:srgbClr val="404040"/>
                </a:solidFill>
                <a:latin typeface="Trebuchet MS" pitchFamily="34" charset="0"/>
              </a:defRPr>
            </a:lvl1pPr>
            <a:lvl2pPr marL="44450" defTabSz="912813">
              <a:spcBef>
                <a:spcPct val="20000"/>
              </a:spcBef>
              <a:spcAft>
                <a:spcPts val="300"/>
              </a:spcAft>
              <a:buClr>
                <a:srgbClr val="78697B"/>
              </a:buClr>
              <a:buSzPct val="130000"/>
              <a:buFont typeface="Georgia" pitchFamily="18" charset="0"/>
              <a:buChar char="*"/>
              <a:defRPr sz="2000">
                <a:solidFill>
                  <a:srgbClr val="404040"/>
                </a:solidFill>
                <a:latin typeface="Trebuchet MS" pitchFamily="34" charset="0"/>
              </a:defRPr>
            </a:lvl2pPr>
            <a:lvl3pPr marL="822325" indent="-182563" defTabSz="912813">
              <a:spcBef>
                <a:spcPct val="20000"/>
              </a:spcBef>
              <a:spcAft>
                <a:spcPts val="300"/>
              </a:spcAft>
              <a:buClr>
                <a:srgbClr val="78697B"/>
              </a:buClr>
              <a:buSzPct val="130000"/>
              <a:buFont typeface="Georgia" pitchFamily="18" charset="0"/>
              <a:buChar char="*"/>
              <a:defRPr>
                <a:solidFill>
                  <a:srgbClr val="404040"/>
                </a:solidFill>
                <a:latin typeface="Trebuchet MS" pitchFamily="34" charset="0"/>
              </a:defRPr>
            </a:lvl3pPr>
            <a:lvl4pPr marL="1096963" indent="-182563" defTabSz="912813">
              <a:spcBef>
                <a:spcPct val="20000"/>
              </a:spcBef>
              <a:spcAft>
                <a:spcPts val="300"/>
              </a:spcAft>
              <a:buClr>
                <a:srgbClr val="78697B"/>
              </a:buClr>
              <a:buSzPct val="130000"/>
              <a:buFont typeface="Georgia" pitchFamily="18" charset="0"/>
              <a:buChar char="*"/>
              <a:defRPr sz="1600">
                <a:solidFill>
                  <a:srgbClr val="404040"/>
                </a:solidFill>
                <a:latin typeface="Trebuchet MS" pitchFamily="34" charset="0"/>
              </a:defRPr>
            </a:lvl4pPr>
            <a:lvl5pPr marL="1389063" indent="-182563" defTabSz="912813">
              <a:spcBef>
                <a:spcPct val="20000"/>
              </a:spcBef>
              <a:spcAft>
                <a:spcPts val="300"/>
              </a:spcAft>
              <a:buClr>
                <a:srgbClr val="78697B"/>
              </a:buClr>
              <a:buSzPct val="130000"/>
              <a:buFont typeface="Georgia" pitchFamily="18" charset="0"/>
              <a:buChar char="*"/>
              <a:defRPr sz="1400">
                <a:solidFill>
                  <a:srgbClr val="404040"/>
                </a:solidFill>
                <a:latin typeface="Trebuchet MS" pitchFamily="34" charset="0"/>
              </a:defRPr>
            </a:lvl5pPr>
            <a:lvl6pPr marL="1846263" indent="-182563" defTabSz="912813" eaLnBrk="0" fontAlgn="base" hangingPunct="0">
              <a:spcBef>
                <a:spcPct val="20000"/>
              </a:spcBef>
              <a:spcAft>
                <a:spcPts val="300"/>
              </a:spcAft>
              <a:buClr>
                <a:srgbClr val="78697B"/>
              </a:buClr>
              <a:buSzPct val="130000"/>
              <a:buFont typeface="Georgia" pitchFamily="18" charset="0"/>
              <a:buChar char="*"/>
              <a:defRPr sz="1400">
                <a:solidFill>
                  <a:srgbClr val="404040"/>
                </a:solidFill>
                <a:latin typeface="Trebuchet MS" pitchFamily="34" charset="0"/>
              </a:defRPr>
            </a:lvl6pPr>
            <a:lvl7pPr marL="2303463" indent="-182563" defTabSz="912813" eaLnBrk="0" fontAlgn="base" hangingPunct="0">
              <a:spcBef>
                <a:spcPct val="20000"/>
              </a:spcBef>
              <a:spcAft>
                <a:spcPts val="300"/>
              </a:spcAft>
              <a:buClr>
                <a:srgbClr val="78697B"/>
              </a:buClr>
              <a:buSzPct val="130000"/>
              <a:buFont typeface="Georgia" pitchFamily="18" charset="0"/>
              <a:buChar char="*"/>
              <a:defRPr sz="1400">
                <a:solidFill>
                  <a:srgbClr val="404040"/>
                </a:solidFill>
                <a:latin typeface="Trebuchet MS" pitchFamily="34" charset="0"/>
              </a:defRPr>
            </a:lvl7pPr>
            <a:lvl8pPr marL="2760663" indent="-182563" defTabSz="912813" eaLnBrk="0" fontAlgn="base" hangingPunct="0">
              <a:spcBef>
                <a:spcPct val="20000"/>
              </a:spcBef>
              <a:spcAft>
                <a:spcPts val="300"/>
              </a:spcAft>
              <a:buClr>
                <a:srgbClr val="78697B"/>
              </a:buClr>
              <a:buSzPct val="130000"/>
              <a:buFont typeface="Georgia" pitchFamily="18" charset="0"/>
              <a:buChar char="*"/>
              <a:defRPr sz="1400">
                <a:solidFill>
                  <a:srgbClr val="404040"/>
                </a:solidFill>
                <a:latin typeface="Trebuchet MS" pitchFamily="34" charset="0"/>
              </a:defRPr>
            </a:lvl8pPr>
            <a:lvl9pPr marL="3217863" indent="-182563" defTabSz="912813" eaLnBrk="0" fontAlgn="base" hangingPunct="0">
              <a:spcBef>
                <a:spcPct val="20000"/>
              </a:spcBef>
              <a:spcAft>
                <a:spcPts val="300"/>
              </a:spcAft>
              <a:buClr>
                <a:srgbClr val="78697B"/>
              </a:buClr>
              <a:buSzPct val="130000"/>
              <a:buFont typeface="Georgia" pitchFamily="18" charset="0"/>
              <a:buChar char="*"/>
              <a:defRPr sz="1400">
                <a:solidFill>
                  <a:srgbClr val="404040"/>
                </a:solidFill>
                <a:latin typeface="Trebuchet MS" pitchFamily="34" charset="0"/>
              </a:defRPr>
            </a:lvl9pPr>
          </a:lstStyle>
          <a:p>
            <a:pPr eaLnBrk="1" hangingPunct="1">
              <a:lnSpc>
                <a:spcPct val="80000"/>
              </a:lnSpc>
              <a:buClrTx/>
              <a:buFont typeface="Arial" panose="020B0604020202020204" pitchFamily="34" charset="0"/>
              <a:buChar char="•"/>
              <a:defRPr/>
            </a:pPr>
            <a:r>
              <a:rPr lang="en-GB" altLang="en-US" sz="2268" dirty="0">
                <a:latin typeface="Comic Sans MS" panose="030F0702030302020204" pitchFamily="66" charset="0"/>
                <a:cs typeface="Arial" charset="0"/>
              </a:rPr>
              <a:t>£6000+ </a:t>
            </a:r>
          </a:p>
          <a:p>
            <a:pPr eaLnBrk="1" hangingPunct="1">
              <a:lnSpc>
                <a:spcPct val="80000"/>
              </a:lnSpc>
              <a:buClrTx/>
              <a:buFont typeface="Arial" panose="020B0604020202020204" pitchFamily="34" charset="0"/>
              <a:buChar char="•"/>
              <a:defRPr/>
            </a:pPr>
            <a:r>
              <a:rPr lang="en-GB" altLang="en-US" sz="2268" dirty="0">
                <a:latin typeface="Comic Sans MS" panose="030F0702030302020204" pitchFamily="66" charset="0"/>
                <a:cs typeface="Arial" charset="0"/>
              </a:rPr>
              <a:t>5 levels of funding available:</a:t>
            </a:r>
          </a:p>
          <a:p>
            <a:pPr lvl="1">
              <a:lnSpc>
                <a:spcPct val="80000"/>
              </a:lnSpc>
              <a:buClrTx/>
              <a:buNone/>
              <a:defRPr/>
            </a:pPr>
            <a:r>
              <a:rPr lang="en-GB" altLang="en-US" sz="2268" dirty="0">
                <a:latin typeface="Comic Sans MS" panose="030F0702030302020204" pitchFamily="66" charset="0"/>
                <a:cs typeface="Arial" charset="0"/>
              </a:rPr>
              <a:t>    - Exceptional: £6900 </a:t>
            </a:r>
          </a:p>
          <a:p>
            <a:pPr lvl="1">
              <a:lnSpc>
                <a:spcPct val="80000"/>
              </a:lnSpc>
              <a:buClrTx/>
              <a:buNone/>
              <a:defRPr/>
            </a:pPr>
            <a:r>
              <a:rPr lang="en-GB" altLang="en-US" sz="2268" dirty="0">
                <a:latin typeface="Comic Sans MS" panose="030F0702030302020204" pitchFamily="66" charset="0"/>
                <a:cs typeface="Arial" charset="0"/>
              </a:rPr>
              <a:t>    - Profound: £3,300</a:t>
            </a:r>
          </a:p>
          <a:p>
            <a:pPr lvl="1">
              <a:lnSpc>
                <a:spcPct val="80000"/>
              </a:lnSpc>
              <a:buClrTx/>
              <a:buNone/>
              <a:defRPr/>
            </a:pPr>
            <a:r>
              <a:rPr lang="en-GB" altLang="en-US" sz="2268" dirty="0">
                <a:latin typeface="Comic Sans MS" panose="030F0702030302020204" pitchFamily="66" charset="0"/>
                <a:cs typeface="Arial" charset="0"/>
              </a:rPr>
              <a:t>    - Severe: £1,900</a:t>
            </a:r>
          </a:p>
          <a:p>
            <a:pPr lvl="1">
              <a:lnSpc>
                <a:spcPct val="80000"/>
              </a:lnSpc>
              <a:buClrTx/>
              <a:buNone/>
              <a:defRPr/>
            </a:pPr>
            <a:r>
              <a:rPr lang="en-GB" altLang="en-US" sz="2268" dirty="0">
                <a:latin typeface="Comic Sans MS" panose="030F0702030302020204" pitchFamily="66" charset="0"/>
                <a:cs typeface="Arial" charset="0"/>
              </a:rPr>
              <a:t>    - Significant: £500</a:t>
            </a:r>
          </a:p>
          <a:p>
            <a:pPr lvl="1">
              <a:lnSpc>
                <a:spcPct val="80000"/>
              </a:lnSpc>
              <a:buClrTx/>
              <a:buNone/>
              <a:defRPr/>
            </a:pPr>
            <a:r>
              <a:rPr lang="en-GB" altLang="en-US" sz="2268" dirty="0">
                <a:latin typeface="Comic Sans MS" panose="030F0702030302020204" pitchFamily="66" charset="0"/>
                <a:cs typeface="Arial" charset="0"/>
              </a:rPr>
              <a:t>    - Mild: £0</a:t>
            </a:r>
          </a:p>
          <a:p>
            <a:pPr eaLnBrk="1" hangingPunct="1">
              <a:lnSpc>
                <a:spcPct val="80000"/>
              </a:lnSpc>
              <a:buClrTx/>
              <a:buFont typeface="Arial" panose="020B0604020202020204" pitchFamily="34" charset="0"/>
              <a:buChar char="•"/>
              <a:defRPr/>
            </a:pPr>
            <a:r>
              <a:rPr lang="en-GB" altLang="en-US" sz="2268" dirty="0">
                <a:latin typeface="Comic Sans MS" panose="030F0702030302020204" pitchFamily="66" charset="0"/>
                <a:cs typeface="Arial" charset="0"/>
              </a:rPr>
              <a:t>Levels of support for mainstream schools document:</a:t>
            </a:r>
          </a:p>
          <a:p>
            <a:pPr marL="42005" indent="0">
              <a:lnSpc>
                <a:spcPct val="80000"/>
              </a:lnSpc>
              <a:buClr>
                <a:srgbClr val="C00000"/>
              </a:buClr>
              <a:buNone/>
              <a:defRPr/>
            </a:pPr>
            <a:r>
              <a:rPr lang="en-GB" sz="1701" u="sng" dirty="0">
                <a:latin typeface="Comic Sans MS" panose="030F0702030302020204" pitchFamily="66" charset="0"/>
                <a:cs typeface="Arial" panose="020B0604020202020204" pitchFamily="34" charset="0"/>
                <a:hlinkClick r:id="rId3"/>
              </a:rPr>
              <a:t>http://intranet.kirklees.gov.uk/Policies-and-procedures/Service/Schools/Special-educational-needs/Guidance-notes,-documents-and-forms/Early-Health-and-Care-(EHC)-Assessment/SEN-support-levels-for-mainstream-schools.aspx</a:t>
            </a:r>
            <a:r>
              <a:rPr lang="en-GB" sz="1701" dirty="0">
                <a:latin typeface="Comic Sans MS" panose="030F0702030302020204" pitchFamily="66" charset="0"/>
                <a:cs typeface="Arial" panose="020B0604020202020204" pitchFamily="34" charset="0"/>
              </a:rPr>
              <a:t> </a:t>
            </a:r>
            <a:endParaRPr lang="en-GB" altLang="en-US" sz="1701" dirty="0">
              <a:latin typeface="Comic Sans MS" panose="030F0702030302020204" pitchFamily="66"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6557" y="254454"/>
            <a:ext cx="7347648" cy="1224108"/>
          </a:xfrm>
          <a:prstGeom prst="rect">
            <a:avLst/>
          </a:prstGeom>
        </p:spPr>
        <p:txBody>
          <a:bodyPr/>
          <a:lstStyle>
            <a:lvl1pPr marL="319088" indent="-319088" algn="r" defTabSz="912813" rtl="0" eaLnBrk="0" fontAlgn="base" hangingPunct="0">
              <a:spcBef>
                <a:spcPct val="0"/>
              </a:spcBef>
              <a:spcAft>
                <a:spcPct val="0"/>
              </a:spcAft>
              <a:buClr>
                <a:srgbClr val="78697B"/>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2pPr>
            <a:lvl3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3pPr>
            <a:lvl4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4pPr>
            <a:lvl5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defTabSz="864001" eaLnBrk="1" fontAlgn="auto" hangingPunct="1">
              <a:spcAft>
                <a:spcPts val="0"/>
              </a:spcAft>
              <a:buClr>
                <a:schemeClr val="accent6">
                  <a:lumMod val="75000"/>
                </a:schemeClr>
              </a:buClr>
              <a:buNone/>
              <a:defRPr/>
            </a:pPr>
            <a:r>
              <a:rPr lang="en-GB" altLang="en-US" sz="3780" dirty="0">
                <a:solidFill>
                  <a:schemeClr val="tx1"/>
                </a:solidFill>
                <a:effectLst/>
                <a:latin typeface="Comic Sans MS" panose="030F0702030302020204" pitchFamily="66" charset="0"/>
                <a:ea typeface="+mn-ea"/>
                <a:cs typeface="+mn-cs"/>
              </a:rPr>
              <a:t>How much of the pupil premium relates to SEN?</a:t>
            </a:r>
            <a:endParaRPr lang="en-GB" sz="3780" dirty="0">
              <a:solidFill>
                <a:schemeClr val="tx1"/>
              </a:solidFill>
              <a:effectLst/>
              <a:latin typeface="Comic Sans MS" panose="030F0702030302020204" pitchFamily="66" charset="0"/>
              <a:ea typeface="+mn-ea"/>
              <a:cs typeface="+mn-cs"/>
            </a:endParaRPr>
          </a:p>
        </p:txBody>
      </p:sp>
      <p:sp>
        <p:nvSpPr>
          <p:cNvPr id="3" name="Content Placeholder 2"/>
          <p:cNvSpPr txBox="1">
            <a:spLocks/>
          </p:cNvSpPr>
          <p:nvPr/>
        </p:nvSpPr>
        <p:spPr>
          <a:xfrm>
            <a:off x="189369" y="1675396"/>
            <a:ext cx="8369542" cy="4014354"/>
          </a:xfrm>
          <a:prstGeom prst="rect">
            <a:avLst/>
          </a:prstGeom>
        </p:spPr>
        <p:txBody>
          <a:bodyPr>
            <a:normAutofit/>
          </a:bodyPr>
          <a:lstStyle>
            <a:lvl1pPr marL="227013" indent="-182563" algn="l" defTabSz="912813" rtl="0" eaLnBrk="0" fontAlgn="base" hangingPunct="0">
              <a:spcBef>
                <a:spcPct val="20000"/>
              </a:spcBef>
              <a:spcAft>
                <a:spcPts val="300"/>
              </a:spcAft>
              <a:buClr>
                <a:srgbClr val="78697B"/>
              </a:buClr>
              <a:buSzPct val="130000"/>
              <a:buFont typeface="Georgia" pitchFamily="18" charset="0"/>
              <a:buChar char="*"/>
              <a:defRPr sz="2200" kern="1200">
                <a:solidFill>
                  <a:srgbClr val="404040"/>
                </a:solidFill>
                <a:latin typeface="+mn-lt"/>
                <a:ea typeface="+mn-ea"/>
                <a:cs typeface="+mn-cs"/>
              </a:defRPr>
            </a:lvl1pPr>
            <a:lvl2pPr marL="547688" indent="-182563" algn="l" defTabSz="912813" rtl="0" eaLnBrk="0" fontAlgn="base" hangingPunct="0">
              <a:spcBef>
                <a:spcPct val="20000"/>
              </a:spcBef>
              <a:spcAft>
                <a:spcPts val="300"/>
              </a:spcAft>
              <a:buClr>
                <a:srgbClr val="78697B"/>
              </a:buClr>
              <a:buSzPct val="130000"/>
              <a:buFont typeface="Georgia" pitchFamily="18" charset="0"/>
              <a:buChar char="*"/>
              <a:defRPr sz="2000" kern="1200">
                <a:solidFill>
                  <a:srgbClr val="404040"/>
                </a:solidFill>
                <a:latin typeface="+mn-lt"/>
                <a:ea typeface="+mn-ea"/>
                <a:cs typeface="+mn-cs"/>
              </a:defRPr>
            </a:lvl2pPr>
            <a:lvl3pPr marL="822325" indent="-182563" algn="l" defTabSz="912813" rtl="0" eaLnBrk="0" fontAlgn="base" hangingPunct="0">
              <a:spcBef>
                <a:spcPct val="20000"/>
              </a:spcBef>
              <a:spcAft>
                <a:spcPts val="300"/>
              </a:spcAft>
              <a:buClr>
                <a:srgbClr val="78697B"/>
              </a:buClr>
              <a:buSzPct val="130000"/>
              <a:buFont typeface="Georgia" pitchFamily="18" charset="0"/>
              <a:buChar char="*"/>
              <a:defRPr kern="1200">
                <a:solidFill>
                  <a:srgbClr val="404040"/>
                </a:solidFill>
                <a:latin typeface="+mn-lt"/>
                <a:ea typeface="+mn-ea"/>
                <a:cs typeface="+mn-cs"/>
              </a:defRPr>
            </a:lvl3pPr>
            <a:lvl4pPr marL="1096963" indent="-182563" algn="l" defTabSz="912813" rtl="0" eaLnBrk="0" fontAlgn="base" hangingPunct="0">
              <a:spcBef>
                <a:spcPct val="20000"/>
              </a:spcBef>
              <a:spcAft>
                <a:spcPts val="300"/>
              </a:spcAft>
              <a:buClr>
                <a:srgbClr val="78697B"/>
              </a:buClr>
              <a:buSzPct val="130000"/>
              <a:buFont typeface="Georgia" pitchFamily="18" charset="0"/>
              <a:buChar char="*"/>
              <a:defRPr sz="1600" kern="1200">
                <a:solidFill>
                  <a:srgbClr val="404040"/>
                </a:solidFill>
                <a:latin typeface="+mn-lt"/>
                <a:ea typeface="+mn-ea"/>
                <a:cs typeface="+mn-cs"/>
              </a:defRPr>
            </a:lvl4pPr>
            <a:lvl5pPr marL="1389063" indent="-182563" algn="l" defTabSz="912813" rtl="0" eaLnBrk="0" fontAlgn="base" hangingPunct="0">
              <a:spcBef>
                <a:spcPct val="20000"/>
              </a:spcBef>
              <a:spcAft>
                <a:spcPts val="300"/>
              </a:spcAft>
              <a:buClr>
                <a:srgbClr val="78697B"/>
              </a:buClr>
              <a:buSzPct val="130000"/>
              <a:buFont typeface="Georgia" pitchFamily="18" charset="0"/>
              <a:buChar char="*"/>
              <a:defRPr sz="1400" kern="1200">
                <a:solidFill>
                  <a:srgbClr val="404040"/>
                </a:solidFill>
                <a:latin typeface="+mn-lt"/>
                <a:ea typeface="+mn-ea"/>
                <a:cs typeface="+mn-cs"/>
              </a:defRPr>
            </a:lvl5pPr>
            <a:lvl6pPr marL="1664002"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717"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5717"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432"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32054" indent="-432054"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In short, none of it</a:t>
            </a:r>
          </a:p>
          <a:p>
            <a:pPr marL="432054" indent="-432054"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However, disadvantaged children may also have SEN</a:t>
            </a:r>
          </a:p>
          <a:p>
            <a:pPr marL="432054" indent="-432054"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Pupil premium may, for example, fund some interventions which will impact upon children on the SEN register, who do not receive pupil premium</a:t>
            </a:r>
          </a:p>
          <a:p>
            <a:pPr marL="432054" indent="-432054"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Not all </a:t>
            </a:r>
            <a:r>
              <a:rPr lang="en-GB" altLang="en-US" sz="2268" dirty="0" err="1">
                <a:solidFill>
                  <a:schemeClr val="tx1">
                    <a:lumMod val="75000"/>
                    <a:lumOff val="25000"/>
                  </a:schemeClr>
                </a:solidFill>
                <a:latin typeface="Comic Sans MS" panose="030F0702030302020204" pitchFamily="66" charset="0"/>
                <a:cs typeface="Arial" panose="020B0604020202020204" pitchFamily="34" charset="0"/>
              </a:rPr>
              <a:t>SENCos</a:t>
            </a: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 are responsible for pupil premium; be grateful if you’re not!</a:t>
            </a:r>
          </a:p>
          <a:p>
            <a:pPr marL="216000" indent="-172801" defTabSz="864001" eaLnBrk="1" fontAlgn="auto" hangingPunct="1">
              <a:buClr>
                <a:schemeClr val="accent6">
                  <a:lumMod val="75000"/>
                </a:schemeClr>
              </a:buClr>
              <a:defRPr/>
            </a:pPr>
            <a:endParaRPr lang="en-GB" sz="2079" dirty="0">
              <a:solidFill>
                <a:schemeClr val="tx1">
                  <a:lumMod val="75000"/>
                  <a:lumOff val="25000"/>
                </a:schemeClr>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41919"/>
            <a:ext cx="7344649" cy="1389718"/>
          </a:xfrm>
        </p:spPr>
        <p:txBody>
          <a:bodyPr/>
          <a:lstStyle/>
          <a:p>
            <a:r>
              <a:rPr lang="en-US" sz="2800" b="1" dirty="0" err="1">
                <a:latin typeface="Comic Sans MS" panose="030F0702030302020204" pitchFamily="66" charset="0"/>
              </a:rPr>
              <a:t>Ofsted</a:t>
            </a:r>
            <a:r>
              <a:rPr lang="en-US" sz="2800" b="1" dirty="0">
                <a:latin typeface="Comic Sans MS" panose="030F0702030302020204" pitchFamily="66" charset="0"/>
              </a:rPr>
              <a:t> Inspection of SEND</a:t>
            </a:r>
          </a:p>
        </p:txBody>
      </p:sp>
      <p:sp>
        <p:nvSpPr>
          <p:cNvPr id="3" name="Subtitle 2"/>
          <p:cNvSpPr>
            <a:spLocks noGrp="1"/>
          </p:cNvSpPr>
          <p:nvPr>
            <p:ph type="subTitle" idx="1"/>
          </p:nvPr>
        </p:nvSpPr>
        <p:spPr>
          <a:xfrm>
            <a:off x="373075" y="870508"/>
            <a:ext cx="7776058" cy="3869741"/>
          </a:xfrm>
        </p:spPr>
        <p:txBody>
          <a:bodyPr/>
          <a:lstStyle/>
          <a:p>
            <a:r>
              <a:rPr lang="en-US" sz="2400" dirty="0">
                <a:solidFill>
                  <a:schemeClr val="tx1"/>
                </a:solidFill>
                <a:latin typeface="Comic Sans MS" panose="030F0702030302020204" pitchFamily="66" charset="0"/>
              </a:rPr>
              <a:t>The education inspection framework from September:</a:t>
            </a:r>
          </a:p>
          <a:p>
            <a:pPr algn="l"/>
            <a:r>
              <a:rPr lang="en-US" sz="2400" b="1" u="sng" dirty="0">
                <a:solidFill>
                  <a:schemeClr val="tx1"/>
                </a:solidFill>
                <a:latin typeface="Comic Sans MS" panose="030F0702030302020204" pitchFamily="66" charset="0"/>
              </a:rPr>
              <a:t>Intent:</a:t>
            </a:r>
          </a:p>
          <a:p>
            <a:pPr lvl="0" algn="l"/>
            <a:r>
              <a:rPr lang="en-GB" sz="2400" dirty="0">
                <a:solidFill>
                  <a:schemeClr val="tx1"/>
                </a:solidFill>
                <a:latin typeface="Comic Sans MS" panose="030F0702030302020204" pitchFamily="66" charset="0"/>
              </a:rPr>
              <a:t>Leaders take on or construct a curriculum that is ambitious and designed to give all learners, particularly the most disadvantaged and those with special educational needs and/or disabilities (SEND) or high needs, the knowledge and cultural capital they need to succeed in life </a:t>
            </a:r>
          </a:p>
          <a:p>
            <a:r>
              <a:rPr lang="en-GB" sz="2400" dirty="0">
                <a:solidFill>
                  <a:schemeClr val="tx1"/>
                </a:solidFill>
                <a:latin typeface="Comic Sans MS" panose="030F0702030302020204" pitchFamily="66" charset="0"/>
              </a:rPr>
              <a:t> </a:t>
            </a:r>
          </a:p>
          <a:p>
            <a:pPr algn="l"/>
            <a:endParaRPr lang="en-US" dirty="0">
              <a:solidFill>
                <a:schemeClr val="tx1"/>
              </a:solidFill>
              <a:latin typeface="Comic Sans MS" panose="030F0702030302020204" pitchFamily="66" charset="0"/>
            </a:endParaRPr>
          </a:p>
          <a:p>
            <a:endParaRPr lang="en-US" dirty="0"/>
          </a:p>
        </p:txBody>
      </p:sp>
    </p:spTree>
    <p:extLst>
      <p:ext uri="{BB962C8B-B14F-4D97-AF65-F5344CB8AC3E}">
        <p14:creationId xmlns:p14="http://schemas.microsoft.com/office/powerpoint/2010/main" val="277846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19" y="264169"/>
            <a:ext cx="7839087" cy="1389718"/>
          </a:xfrm>
        </p:spPr>
        <p:txBody>
          <a:bodyPr/>
          <a:lstStyle/>
          <a:p>
            <a:pPr algn="l"/>
            <a:r>
              <a:rPr lang="en-US" sz="4400" b="1" u="sng" dirty="0">
                <a:latin typeface="Comic Sans MS" panose="030F0702030302020204" pitchFamily="66" charset="0"/>
              </a:rPr>
              <a:t>Intent:</a:t>
            </a:r>
            <a:br>
              <a:rPr lang="en-US" sz="4400" b="1" u="sng" dirty="0">
                <a:latin typeface="Comic Sans MS" panose="030F0702030302020204" pitchFamily="66" charset="0"/>
              </a:rPr>
            </a:br>
            <a:endParaRPr lang="en-GB" dirty="0"/>
          </a:p>
        </p:txBody>
      </p:sp>
      <p:sp>
        <p:nvSpPr>
          <p:cNvPr id="3" name="Subtitle 2"/>
          <p:cNvSpPr>
            <a:spLocks noGrp="1"/>
          </p:cNvSpPr>
          <p:nvPr>
            <p:ph type="subTitle" idx="1"/>
          </p:nvPr>
        </p:nvSpPr>
        <p:spPr>
          <a:xfrm>
            <a:off x="153619" y="1081286"/>
            <a:ext cx="8156448" cy="4542273"/>
          </a:xfrm>
        </p:spPr>
        <p:txBody>
          <a:bodyPr/>
          <a:lstStyle/>
          <a:p>
            <a:pPr algn="l"/>
            <a:r>
              <a:rPr lang="en-GB" sz="2400" dirty="0">
                <a:solidFill>
                  <a:schemeClr val="tx1"/>
                </a:solidFill>
                <a:latin typeface="Comic Sans MS" panose="030F0702030302020204" pitchFamily="66" charset="0"/>
              </a:rPr>
              <a:t>As the SENCO, you need to ask: </a:t>
            </a:r>
          </a:p>
          <a:p>
            <a:pPr algn="l"/>
            <a:r>
              <a:rPr lang="en-GB" sz="2400" dirty="0">
                <a:solidFill>
                  <a:schemeClr val="tx1"/>
                </a:solidFill>
                <a:latin typeface="Comic Sans MS" panose="030F0702030302020204" pitchFamily="66" charset="0"/>
              </a:rPr>
              <a:t>• How is the curriculum successfully adapted, designed or developed to be ambitious and meet the needs of pupils with SEND? </a:t>
            </a:r>
          </a:p>
          <a:p>
            <a:pPr algn="l"/>
            <a:r>
              <a:rPr lang="en-GB" sz="2400" dirty="0">
                <a:solidFill>
                  <a:schemeClr val="tx1"/>
                </a:solidFill>
                <a:latin typeface="Comic Sans MS" panose="030F0702030302020204" pitchFamily="66" charset="0"/>
              </a:rPr>
              <a:t>• How does the curriculum develop the knowledge, skills and abilities of pupils with SEND? </a:t>
            </a:r>
          </a:p>
          <a:p>
            <a:pPr algn="l"/>
            <a:r>
              <a:rPr lang="en-GB" sz="2400" dirty="0">
                <a:solidFill>
                  <a:schemeClr val="tx1"/>
                </a:solidFill>
                <a:latin typeface="Comic Sans MS" panose="030F0702030302020204" pitchFamily="66" charset="0"/>
              </a:rPr>
              <a:t>• How does this support pupils to apply what they know and can do with increasing fluency and independence?</a:t>
            </a:r>
          </a:p>
          <a:p>
            <a:pPr algn="l"/>
            <a:endParaRPr lang="en-GB" sz="2400" dirty="0">
              <a:solidFill>
                <a:schemeClr val="tx1"/>
              </a:solidFill>
              <a:latin typeface="Comic Sans MS" panose="030F0702030302020204" pitchFamily="66" charset="0"/>
            </a:endParaRPr>
          </a:p>
          <a:p>
            <a:endParaRPr lang="en-GB" dirty="0"/>
          </a:p>
        </p:txBody>
      </p:sp>
    </p:spTree>
    <p:extLst>
      <p:ext uri="{BB962C8B-B14F-4D97-AF65-F5344CB8AC3E}">
        <p14:creationId xmlns:p14="http://schemas.microsoft.com/office/powerpoint/2010/main" val="290507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717" y="307011"/>
            <a:ext cx="7344649" cy="866469"/>
          </a:xfrm>
        </p:spPr>
        <p:txBody>
          <a:bodyPr/>
          <a:lstStyle/>
          <a:p>
            <a:r>
              <a:rPr lang="en-GB" dirty="0">
                <a:latin typeface="Comic Sans MS" panose="030F0702030302020204" pitchFamily="66" charset="0"/>
              </a:rPr>
              <a:t>Implementation</a:t>
            </a:r>
          </a:p>
        </p:txBody>
      </p:sp>
      <p:sp>
        <p:nvSpPr>
          <p:cNvPr id="3" name="Subtitle 2"/>
          <p:cNvSpPr>
            <a:spLocks noGrp="1"/>
          </p:cNvSpPr>
          <p:nvPr>
            <p:ph type="subTitle" idx="1"/>
          </p:nvPr>
        </p:nvSpPr>
        <p:spPr>
          <a:xfrm>
            <a:off x="426720" y="1219200"/>
            <a:ext cx="7772400" cy="3794760"/>
          </a:xfrm>
        </p:spPr>
        <p:txBody>
          <a:bodyPr/>
          <a:lstStyle/>
          <a:p>
            <a:pPr algn="l"/>
            <a:r>
              <a:rPr lang="en-GB" sz="2400" dirty="0">
                <a:solidFill>
                  <a:schemeClr val="tx1"/>
                </a:solidFill>
                <a:latin typeface="Comic Sans MS" panose="030F0702030302020204" pitchFamily="66" charset="0"/>
              </a:rPr>
              <a:t>As a SENCO you need to ask:</a:t>
            </a:r>
          </a:p>
          <a:p>
            <a:pPr algn="l"/>
            <a:r>
              <a:rPr lang="en-GB" sz="2400" dirty="0">
                <a:solidFill>
                  <a:schemeClr val="tx1"/>
                </a:solidFill>
                <a:latin typeface="Comic Sans MS" panose="030F0702030302020204" pitchFamily="66" charset="0"/>
              </a:rPr>
              <a:t>• What referrals have we made to the Local Authority? </a:t>
            </a:r>
          </a:p>
          <a:p>
            <a:pPr algn="l"/>
            <a:r>
              <a:rPr lang="en-GB" sz="2400" dirty="0">
                <a:solidFill>
                  <a:schemeClr val="tx1"/>
                </a:solidFill>
                <a:latin typeface="Comic Sans MS" panose="030F0702030302020204" pitchFamily="66" charset="0"/>
              </a:rPr>
              <a:t>• How are we working in a multi-agency way to ensure that pupils receive the support they need? </a:t>
            </a:r>
          </a:p>
          <a:p>
            <a:pPr algn="l"/>
            <a:r>
              <a:rPr lang="en-GB" sz="2400" dirty="0">
                <a:solidFill>
                  <a:schemeClr val="tx1"/>
                </a:solidFill>
                <a:latin typeface="Comic Sans MS" panose="030F0702030302020204" pitchFamily="66" charset="0"/>
              </a:rPr>
              <a:t>• How do we ensure that we make reasonable adjustments in line with the Equality Act 2010 and the SEND Code of Practice?</a:t>
            </a:r>
          </a:p>
          <a:p>
            <a:endParaRPr lang="en-GB" dirty="0"/>
          </a:p>
        </p:txBody>
      </p:sp>
    </p:spTree>
    <p:extLst>
      <p:ext uri="{BB962C8B-B14F-4D97-AF65-F5344CB8AC3E}">
        <p14:creationId xmlns:p14="http://schemas.microsoft.com/office/powerpoint/2010/main" val="1125210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 y="142249"/>
            <a:ext cx="7344649" cy="863591"/>
          </a:xfrm>
        </p:spPr>
        <p:txBody>
          <a:bodyPr/>
          <a:lstStyle/>
          <a:p>
            <a:r>
              <a:rPr lang="en-GB" sz="3600" dirty="0">
                <a:latin typeface="Comic Sans MS" panose="030F0702030302020204" pitchFamily="66" charset="0"/>
              </a:rPr>
              <a:t>Impact</a:t>
            </a:r>
          </a:p>
        </p:txBody>
      </p:sp>
      <p:sp>
        <p:nvSpPr>
          <p:cNvPr id="3" name="Subtitle 2"/>
          <p:cNvSpPr>
            <a:spLocks noGrp="1"/>
          </p:cNvSpPr>
          <p:nvPr>
            <p:ph type="subTitle" idx="1"/>
          </p:nvPr>
        </p:nvSpPr>
        <p:spPr>
          <a:xfrm>
            <a:off x="297180" y="731520"/>
            <a:ext cx="8107680" cy="4267200"/>
          </a:xfrm>
        </p:spPr>
        <p:txBody>
          <a:bodyPr/>
          <a:lstStyle/>
          <a:p>
            <a:pPr algn="l"/>
            <a:r>
              <a:rPr lang="en-GB" sz="2400" b="1" dirty="0">
                <a:solidFill>
                  <a:schemeClr val="tx1"/>
                </a:solidFill>
                <a:latin typeface="Comic Sans MS" panose="030F0702030302020204" pitchFamily="66" charset="0"/>
              </a:rPr>
              <a:t>As a SENCO, consider how you have had an impact on the quality of education.</a:t>
            </a:r>
          </a:p>
          <a:p>
            <a:pPr algn="l"/>
            <a:r>
              <a:rPr lang="en-GB" sz="2400" dirty="0">
                <a:solidFill>
                  <a:schemeClr val="tx1"/>
                </a:solidFill>
                <a:latin typeface="Comic Sans MS" panose="030F0702030302020204" pitchFamily="66" charset="0"/>
              </a:rPr>
              <a:t>The Education Inspection Framework provides a helpful list of the types of evidence that Inspectors will gather and evaluate when considering the provision made for children and young people with SEND: </a:t>
            </a:r>
          </a:p>
          <a:p>
            <a:pPr algn="l"/>
            <a:r>
              <a:rPr lang="en-GB" sz="2400" dirty="0">
                <a:solidFill>
                  <a:schemeClr val="tx1"/>
                </a:solidFill>
                <a:latin typeface="Comic Sans MS" panose="030F0702030302020204" pitchFamily="66" charset="0"/>
              </a:rPr>
              <a:t>• Whether leaders are </a:t>
            </a:r>
            <a:r>
              <a:rPr lang="en-GB" sz="2400" b="1" dirty="0">
                <a:solidFill>
                  <a:schemeClr val="tx1"/>
                </a:solidFill>
                <a:latin typeface="Comic Sans MS" panose="030F0702030302020204" pitchFamily="66" charset="0"/>
              </a:rPr>
              <a:t>ambitious for all pupils  with SEND. </a:t>
            </a:r>
          </a:p>
          <a:p>
            <a:pPr algn="l"/>
            <a:r>
              <a:rPr lang="en-GB" sz="2400" dirty="0">
                <a:solidFill>
                  <a:schemeClr val="tx1"/>
                </a:solidFill>
                <a:latin typeface="Comic Sans MS" panose="030F0702030302020204" pitchFamily="66" charset="0"/>
              </a:rPr>
              <a:t>• How well leaders </a:t>
            </a:r>
            <a:r>
              <a:rPr lang="en-GB" sz="2400" b="1" dirty="0">
                <a:solidFill>
                  <a:schemeClr val="tx1"/>
                </a:solidFill>
                <a:latin typeface="Comic Sans MS" panose="030F0702030302020204" pitchFamily="66" charset="0"/>
              </a:rPr>
              <a:t>identify, assess and meet the needs of pupils with SEND. </a:t>
            </a:r>
          </a:p>
          <a:p>
            <a:pPr algn="l"/>
            <a:r>
              <a:rPr lang="en-GB" sz="2400" dirty="0">
                <a:solidFill>
                  <a:schemeClr val="tx1"/>
                </a:solidFill>
                <a:latin typeface="Comic Sans MS" panose="030F0702030302020204" pitchFamily="66" charset="0"/>
              </a:rPr>
              <a:t>• How well leaders </a:t>
            </a:r>
            <a:r>
              <a:rPr lang="en-GB" sz="2400" b="1" dirty="0">
                <a:solidFill>
                  <a:schemeClr val="tx1"/>
                </a:solidFill>
                <a:latin typeface="Comic Sans MS" panose="030F0702030302020204" pitchFamily="66" charset="0"/>
              </a:rPr>
              <a:t>develop and adapt the curriculum </a:t>
            </a:r>
            <a:r>
              <a:rPr lang="en-GB" sz="2400" dirty="0">
                <a:solidFill>
                  <a:schemeClr val="tx1"/>
                </a:solidFill>
                <a:latin typeface="Comic Sans MS" panose="030F0702030302020204" pitchFamily="66" charset="0"/>
              </a:rPr>
              <a:t>so that it is coherently sequenced to all pupils’ needs, starting points and aspirations for the future. </a:t>
            </a:r>
          </a:p>
        </p:txBody>
      </p:sp>
    </p:spTree>
    <p:extLst>
      <p:ext uri="{BB962C8B-B14F-4D97-AF65-F5344CB8AC3E}">
        <p14:creationId xmlns:p14="http://schemas.microsoft.com/office/powerpoint/2010/main" val="232735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 y="287020"/>
            <a:ext cx="8168640" cy="5262979"/>
          </a:xfrm>
          <a:prstGeom prst="rect">
            <a:avLst/>
          </a:prstGeom>
        </p:spPr>
        <p:txBody>
          <a:bodyPr wrap="square">
            <a:spAutoFit/>
          </a:bodyPr>
          <a:lstStyle/>
          <a:p>
            <a:r>
              <a:rPr lang="en-GB" sz="1800" dirty="0">
                <a:latin typeface="Comic Sans MS" panose="030F0702030302020204" pitchFamily="66" charset="0"/>
              </a:rPr>
              <a:t>• </a:t>
            </a:r>
            <a:r>
              <a:rPr lang="en-GB" sz="2100" dirty="0">
                <a:latin typeface="Comic Sans MS" panose="030F0702030302020204" pitchFamily="66" charset="0"/>
              </a:rPr>
              <a:t>How successfully leaders </a:t>
            </a:r>
            <a:r>
              <a:rPr lang="en-GB" sz="2100" b="1" dirty="0">
                <a:latin typeface="Comic Sans MS" panose="030F0702030302020204" pitchFamily="66" charset="0"/>
              </a:rPr>
              <a:t>involve parents, carers </a:t>
            </a:r>
            <a:r>
              <a:rPr lang="en-GB" sz="2100" dirty="0">
                <a:latin typeface="Comic Sans MS" panose="030F0702030302020204" pitchFamily="66" charset="0"/>
              </a:rPr>
              <a:t>and, as necessary, </a:t>
            </a:r>
            <a:r>
              <a:rPr lang="en-GB" sz="2100" b="1" dirty="0">
                <a:latin typeface="Comic Sans MS" panose="030F0702030302020204" pitchFamily="66" charset="0"/>
              </a:rPr>
              <a:t>other professionals/specialist services </a:t>
            </a:r>
            <a:r>
              <a:rPr lang="en-GB" sz="2100" dirty="0">
                <a:latin typeface="Comic Sans MS" panose="030F0702030302020204" pitchFamily="66" charset="0"/>
              </a:rPr>
              <a:t>in deciding how best </a:t>
            </a:r>
            <a:r>
              <a:rPr lang="en-GB" sz="2100" b="1" dirty="0">
                <a:latin typeface="Comic Sans MS" panose="030F0702030302020204" pitchFamily="66" charset="0"/>
              </a:rPr>
              <a:t>to support pupils with SEND</a:t>
            </a:r>
            <a:r>
              <a:rPr lang="en-GB" sz="2100" dirty="0">
                <a:latin typeface="Comic Sans MS" panose="030F0702030302020204" pitchFamily="66" charset="0"/>
              </a:rPr>
              <a:t>. </a:t>
            </a:r>
          </a:p>
          <a:p>
            <a:r>
              <a:rPr lang="en-GB" sz="2100" dirty="0">
                <a:latin typeface="Comic Sans MS" panose="030F0702030302020204" pitchFamily="66" charset="0"/>
              </a:rPr>
              <a:t>• How well leaders </a:t>
            </a:r>
            <a:r>
              <a:rPr lang="en-GB" sz="2100" b="1" dirty="0">
                <a:latin typeface="Comic Sans MS" panose="030F0702030302020204" pitchFamily="66" charset="0"/>
              </a:rPr>
              <a:t>include pupils with SEND in all aspects of school life. </a:t>
            </a:r>
          </a:p>
          <a:p>
            <a:r>
              <a:rPr lang="en-GB" sz="2100" dirty="0">
                <a:latin typeface="Comic Sans MS" panose="030F0702030302020204" pitchFamily="66" charset="0"/>
              </a:rPr>
              <a:t>• How well the school </a:t>
            </a:r>
            <a:r>
              <a:rPr lang="en-GB" sz="2100" b="1" dirty="0">
                <a:latin typeface="Comic Sans MS" panose="030F0702030302020204" pitchFamily="66" charset="0"/>
              </a:rPr>
              <a:t>assesses learning and development of pupils with SEND</a:t>
            </a:r>
            <a:r>
              <a:rPr lang="en-GB" sz="2100" dirty="0">
                <a:latin typeface="Comic Sans MS" panose="030F0702030302020204" pitchFamily="66" charset="0"/>
              </a:rPr>
              <a:t>, and whether </a:t>
            </a:r>
            <a:r>
              <a:rPr lang="en-GB" sz="2100" b="1" dirty="0">
                <a:latin typeface="Comic Sans MS" panose="030F0702030302020204" pitchFamily="66" charset="0"/>
              </a:rPr>
              <a:t>pupils’ outcomes are improving as a result of the different or additional provision being made for them</a:t>
            </a:r>
            <a:r>
              <a:rPr lang="en-GB" sz="2100" dirty="0">
                <a:latin typeface="Comic Sans MS" panose="030F0702030302020204" pitchFamily="66" charset="0"/>
              </a:rPr>
              <a:t>, including outcomes in: – communication and interaction – cognition and learning – physical health and development – social, emotional and mental health. </a:t>
            </a:r>
          </a:p>
          <a:p>
            <a:r>
              <a:rPr lang="en-GB" sz="2100" dirty="0">
                <a:latin typeface="Comic Sans MS" panose="030F0702030302020204" pitchFamily="66" charset="0"/>
              </a:rPr>
              <a:t>• How well pupils with SEND are </a:t>
            </a:r>
            <a:r>
              <a:rPr lang="en-GB" sz="2100" b="1" dirty="0">
                <a:latin typeface="Comic Sans MS" panose="030F0702030302020204" pitchFamily="66" charset="0"/>
              </a:rPr>
              <a:t>prepared for their next steps in education, employment and training, and their adult lives,</a:t>
            </a:r>
            <a:r>
              <a:rPr lang="en-GB" sz="2100" dirty="0">
                <a:latin typeface="Comic Sans MS" panose="030F0702030302020204" pitchFamily="66" charset="0"/>
              </a:rPr>
              <a:t> including: further/higher education and employment, independent living, participating in society and being as healthy as possible in adult life. </a:t>
            </a:r>
          </a:p>
        </p:txBody>
      </p:sp>
    </p:spTree>
    <p:extLst>
      <p:ext uri="{BB962C8B-B14F-4D97-AF65-F5344CB8AC3E}">
        <p14:creationId xmlns:p14="http://schemas.microsoft.com/office/powerpoint/2010/main" val="111565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87969"/>
            <a:ext cx="7344649" cy="703571"/>
          </a:xfrm>
        </p:spPr>
        <p:txBody>
          <a:bodyPr/>
          <a:lstStyle/>
          <a:p>
            <a:r>
              <a:rPr lang="en-GB" sz="3200" dirty="0">
                <a:latin typeface="Comic Sans MS" panose="030F0702030302020204" pitchFamily="66" charset="0"/>
              </a:rPr>
              <a:t>Prior to the inspection….</a:t>
            </a:r>
          </a:p>
        </p:txBody>
      </p:sp>
      <p:sp>
        <p:nvSpPr>
          <p:cNvPr id="3" name="Subtitle 2"/>
          <p:cNvSpPr>
            <a:spLocks noGrp="1"/>
          </p:cNvSpPr>
          <p:nvPr>
            <p:ph type="subTitle" idx="1"/>
          </p:nvPr>
        </p:nvSpPr>
        <p:spPr>
          <a:xfrm>
            <a:off x="320040" y="998220"/>
            <a:ext cx="8122920" cy="4282440"/>
          </a:xfrm>
        </p:spPr>
        <p:txBody>
          <a:bodyPr/>
          <a:lstStyle/>
          <a:p>
            <a:pPr marL="342900" indent="-342900" algn="l">
              <a:buFont typeface="Arial" panose="020B0604020202020204" pitchFamily="34" charset="0"/>
              <a:buChar char="•"/>
            </a:pPr>
            <a:r>
              <a:rPr lang="en-GB" sz="2400" dirty="0">
                <a:solidFill>
                  <a:schemeClr val="tx1"/>
                </a:solidFill>
                <a:latin typeface="Comic Sans MS" panose="030F0702030302020204" pitchFamily="66" charset="0"/>
              </a:rPr>
              <a:t>Inspectors will look at you SEN Information Report: are you confident about this?</a:t>
            </a:r>
          </a:p>
          <a:p>
            <a:pPr marL="342900" indent="-342900" algn="l">
              <a:buFont typeface="Arial" panose="020B0604020202020204" pitchFamily="34" charset="0"/>
              <a:buChar char="•"/>
            </a:pPr>
            <a:r>
              <a:rPr lang="en-GB" sz="2400" dirty="0">
                <a:solidFill>
                  <a:schemeClr val="tx1"/>
                </a:solidFill>
                <a:latin typeface="Comic Sans MS" panose="030F0702030302020204" pitchFamily="66" charset="0"/>
              </a:rPr>
              <a:t>The previous inspection: have any issues around SEND in the previous inspection report been addressed?</a:t>
            </a:r>
          </a:p>
          <a:p>
            <a:pPr marL="342900" indent="-342900" algn="l">
              <a:buFont typeface="Arial" panose="020B0604020202020204" pitchFamily="34" charset="0"/>
              <a:buChar char="•"/>
            </a:pPr>
            <a:r>
              <a:rPr lang="en-GB" sz="2400" dirty="0">
                <a:solidFill>
                  <a:schemeClr val="tx1"/>
                </a:solidFill>
                <a:latin typeface="Comic Sans MS" panose="030F0702030302020204" pitchFamily="66" charset="0"/>
              </a:rPr>
              <a:t>Your school’s on-line presence: try searching using the name of your school and SEND. What do you notice? You may be asked questions about this. </a:t>
            </a:r>
          </a:p>
          <a:p>
            <a:pPr marL="342900" indent="-342900" algn="l">
              <a:buFont typeface="Arial" panose="020B0604020202020204" pitchFamily="34" charset="0"/>
              <a:buChar char="•"/>
            </a:pPr>
            <a:r>
              <a:rPr lang="en-GB" sz="2400" dirty="0">
                <a:solidFill>
                  <a:schemeClr val="tx1"/>
                </a:solidFill>
                <a:latin typeface="Comic Sans MS" panose="030F0702030302020204" pitchFamily="66" charset="0"/>
              </a:rPr>
              <a:t>Parent/carer partnership: • Are you familiar with Ofsted Parent View:  </a:t>
            </a:r>
            <a:r>
              <a:rPr lang="en-GB" sz="2400" dirty="0">
                <a:solidFill>
                  <a:schemeClr val="accent2">
                    <a:lumMod val="75000"/>
                  </a:schemeClr>
                </a:solidFill>
                <a:latin typeface="Comic Sans MS" panose="030F0702030302020204" pitchFamily="66" charset="0"/>
              </a:rPr>
              <a:t>www.gov.uk/guidance/ofsted-parent-view-toolkitfor-schools? </a:t>
            </a:r>
          </a:p>
          <a:p>
            <a:pPr marL="342900" indent="-342900" algn="l">
              <a:buFont typeface="Arial" panose="020B0604020202020204" pitchFamily="34" charset="0"/>
              <a:buChar char="•"/>
            </a:pPr>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51901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80349"/>
            <a:ext cx="7344649" cy="947411"/>
          </a:xfrm>
        </p:spPr>
        <p:txBody>
          <a:bodyPr/>
          <a:lstStyle/>
          <a:p>
            <a:r>
              <a:rPr lang="en-GB" dirty="0">
                <a:latin typeface="Comic Sans MS" panose="030F0702030302020204" pitchFamily="66" charset="0"/>
              </a:rPr>
              <a:t>Self Evaluation: Assess, Plan, Do, Review</a:t>
            </a:r>
          </a:p>
        </p:txBody>
      </p:sp>
      <p:sp>
        <p:nvSpPr>
          <p:cNvPr id="3" name="Subtitle 2"/>
          <p:cNvSpPr>
            <a:spLocks noGrp="1"/>
          </p:cNvSpPr>
          <p:nvPr>
            <p:ph type="subTitle" idx="1"/>
          </p:nvPr>
        </p:nvSpPr>
        <p:spPr>
          <a:xfrm>
            <a:off x="342741" y="1668780"/>
            <a:ext cx="7955280" cy="4351020"/>
          </a:xfrm>
        </p:spPr>
        <p:txBody>
          <a:bodyPr/>
          <a:lstStyle/>
          <a:p>
            <a:pPr algn="l"/>
            <a:r>
              <a:rPr lang="en-GB" dirty="0">
                <a:solidFill>
                  <a:schemeClr val="tx1"/>
                </a:solidFill>
                <a:latin typeface="Comic Sans MS" panose="030F0702030302020204" pitchFamily="66" charset="0"/>
              </a:rPr>
              <a:t>What evidence demonstrates the progress that you  are making? </a:t>
            </a:r>
          </a:p>
          <a:p>
            <a:pPr algn="l"/>
            <a:r>
              <a:rPr lang="en-GB" dirty="0">
                <a:solidFill>
                  <a:schemeClr val="tx1"/>
                </a:solidFill>
                <a:latin typeface="Comic Sans MS" panose="030F0702030302020204" pitchFamily="66" charset="0"/>
              </a:rPr>
              <a:t>1. Data </a:t>
            </a:r>
          </a:p>
          <a:p>
            <a:pPr algn="l"/>
            <a:r>
              <a:rPr lang="en-GB" dirty="0">
                <a:solidFill>
                  <a:schemeClr val="tx1"/>
                </a:solidFill>
                <a:latin typeface="Comic Sans MS" panose="030F0702030302020204" pitchFamily="66" charset="0"/>
              </a:rPr>
              <a:t>2. Observations of learning and teaching </a:t>
            </a:r>
          </a:p>
          <a:p>
            <a:pPr algn="l"/>
            <a:r>
              <a:rPr lang="en-GB" dirty="0">
                <a:solidFill>
                  <a:schemeClr val="tx1"/>
                </a:solidFill>
                <a:latin typeface="Comic Sans MS" panose="030F0702030302020204" pitchFamily="66" charset="0"/>
              </a:rPr>
              <a:t>3. Work scrutiny </a:t>
            </a:r>
          </a:p>
          <a:p>
            <a:pPr algn="l"/>
            <a:r>
              <a:rPr lang="en-GB" dirty="0">
                <a:solidFill>
                  <a:schemeClr val="tx1"/>
                </a:solidFill>
                <a:latin typeface="Comic Sans MS" panose="030F0702030302020204" pitchFamily="66" charset="0"/>
              </a:rPr>
              <a:t>4. Pupil and parent views </a:t>
            </a:r>
          </a:p>
          <a:p>
            <a:pPr algn="l"/>
            <a:r>
              <a:rPr lang="en-GB" dirty="0">
                <a:solidFill>
                  <a:schemeClr val="tx1"/>
                </a:solidFill>
                <a:latin typeface="Comic Sans MS" panose="030F0702030302020204" pitchFamily="66" charset="0"/>
              </a:rPr>
              <a:t>5. Case studies</a:t>
            </a:r>
          </a:p>
        </p:txBody>
      </p:sp>
    </p:spTree>
    <p:extLst>
      <p:ext uri="{BB962C8B-B14F-4D97-AF65-F5344CB8AC3E}">
        <p14:creationId xmlns:p14="http://schemas.microsoft.com/office/powerpoint/2010/main" val="238049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Comic Sans MS" panose="030F0702030302020204" pitchFamily="66" charset="0"/>
              </a:rPr>
              <a:t>What we’re covering today:</a:t>
            </a:r>
          </a:p>
        </p:txBody>
      </p:sp>
      <p:sp>
        <p:nvSpPr>
          <p:cNvPr id="3" name="Subtitle 2"/>
          <p:cNvSpPr>
            <a:spLocks noGrp="1"/>
          </p:cNvSpPr>
          <p:nvPr>
            <p:ph type="subTitle" idx="1"/>
          </p:nvPr>
        </p:nvSpPr>
        <p:spPr>
          <a:xfrm>
            <a:off x="358140" y="1501140"/>
            <a:ext cx="7955280" cy="3985260"/>
          </a:xfrm>
        </p:spPr>
        <p:txBody>
          <a:bodyPr/>
          <a:lstStyle/>
          <a:p>
            <a:pPr marL="457200" indent="-457200" algn="l">
              <a:buFont typeface="Arial" panose="020B0604020202020204" pitchFamily="34" charset="0"/>
              <a:buChar char="•"/>
            </a:pPr>
            <a:r>
              <a:rPr lang="en-GB" dirty="0">
                <a:solidFill>
                  <a:schemeClr val="tx1"/>
                </a:solidFill>
                <a:latin typeface="Comic Sans MS" panose="030F0702030302020204" pitchFamily="66" charset="0"/>
              </a:rPr>
              <a:t>KIAS</a:t>
            </a:r>
          </a:p>
          <a:p>
            <a:pPr marL="457200" indent="-457200" algn="l">
              <a:buFont typeface="Arial" panose="020B0604020202020204" pitchFamily="34" charset="0"/>
              <a:buChar char="•"/>
            </a:pPr>
            <a:r>
              <a:rPr lang="en-GB" dirty="0">
                <a:solidFill>
                  <a:schemeClr val="tx1"/>
                </a:solidFill>
                <a:latin typeface="Comic Sans MS" panose="030F0702030302020204" pitchFamily="66" charset="0"/>
              </a:rPr>
              <a:t>Budgets and Funding</a:t>
            </a:r>
          </a:p>
          <a:p>
            <a:pPr marL="457200" indent="-457200" algn="l">
              <a:buFont typeface="Arial" panose="020B0604020202020204" pitchFamily="34" charset="0"/>
              <a:buChar char="•"/>
            </a:pPr>
            <a:r>
              <a:rPr lang="en-GB" dirty="0">
                <a:solidFill>
                  <a:schemeClr val="tx1"/>
                </a:solidFill>
                <a:latin typeface="Comic Sans MS" panose="030F0702030302020204" pitchFamily="66" charset="0"/>
              </a:rPr>
              <a:t>Ofsted and SEND</a:t>
            </a:r>
          </a:p>
          <a:p>
            <a:pPr marL="457200" indent="-457200" algn="l">
              <a:buFont typeface="Arial" panose="020B0604020202020204" pitchFamily="34" charset="0"/>
              <a:buChar char="•"/>
            </a:pPr>
            <a:r>
              <a:rPr lang="en-GB" dirty="0">
                <a:solidFill>
                  <a:schemeClr val="tx1"/>
                </a:solidFill>
                <a:latin typeface="Comic Sans MS" panose="030F0702030302020204" pitchFamily="66" charset="0"/>
              </a:rPr>
              <a:t>Working with ETAs</a:t>
            </a:r>
          </a:p>
        </p:txBody>
      </p:sp>
    </p:spTree>
    <p:extLst>
      <p:ext uri="{BB962C8B-B14F-4D97-AF65-F5344CB8AC3E}">
        <p14:creationId xmlns:p14="http://schemas.microsoft.com/office/powerpoint/2010/main" val="52965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615" y="336669"/>
            <a:ext cx="7344649" cy="1389718"/>
          </a:xfrm>
        </p:spPr>
        <p:txBody>
          <a:bodyPr/>
          <a:lstStyle/>
          <a:p>
            <a:r>
              <a:rPr lang="en-GB" sz="3600" dirty="0">
                <a:latin typeface="Comic Sans MS" panose="030F0702030302020204" pitchFamily="66" charset="0"/>
              </a:rPr>
              <a:t>Comments from inspections in Kirklees from September 2019</a:t>
            </a:r>
          </a:p>
        </p:txBody>
      </p:sp>
      <p:sp>
        <p:nvSpPr>
          <p:cNvPr id="3" name="Subtitle 2"/>
          <p:cNvSpPr>
            <a:spLocks noGrp="1"/>
          </p:cNvSpPr>
          <p:nvPr>
            <p:ph type="subTitle" idx="1"/>
          </p:nvPr>
        </p:nvSpPr>
        <p:spPr>
          <a:xfrm>
            <a:off x="307236" y="1602029"/>
            <a:ext cx="8039405" cy="2607689"/>
          </a:xfrm>
        </p:spPr>
        <p:txBody>
          <a:bodyPr/>
          <a:lstStyle/>
          <a:p>
            <a:pPr marL="342900" indent="-342900" algn="l">
              <a:buFont typeface="Arial" panose="020B0604020202020204" pitchFamily="34" charset="0"/>
              <a:buChar char="•"/>
            </a:pPr>
            <a:r>
              <a:rPr lang="en-GB" sz="2400" dirty="0">
                <a:solidFill>
                  <a:schemeClr val="tx1"/>
                </a:solidFill>
                <a:latin typeface="Comic Sans MS" panose="030F0702030302020204" pitchFamily="66" charset="0"/>
              </a:rPr>
              <a:t>Staff have a good understanding of pupils’ individual needs, particularly those who are most vulnerable. Pupils with special educational needs and/or disabilities (SEND) achieve well. </a:t>
            </a:r>
          </a:p>
          <a:p>
            <a:pPr marL="342900" indent="-342900" algn="l">
              <a:buFont typeface="Arial" panose="020B0604020202020204" pitchFamily="34" charset="0"/>
              <a:buChar char="•"/>
            </a:pPr>
            <a:endParaRPr lang="en-GB" sz="2400" dirty="0">
              <a:solidFill>
                <a:schemeClr val="tx1"/>
              </a:solidFill>
              <a:latin typeface="Comic Sans MS" panose="030F0702030302020204" pitchFamily="66" charset="0"/>
            </a:endParaRPr>
          </a:p>
          <a:p>
            <a:pPr marL="342900" indent="-342900" algn="l">
              <a:buFont typeface="Arial" panose="020B0604020202020204" pitchFamily="34" charset="0"/>
              <a:buChar char="•"/>
            </a:pPr>
            <a:r>
              <a:rPr lang="en-GB" sz="2400" dirty="0">
                <a:solidFill>
                  <a:schemeClr val="tx1"/>
                </a:solidFill>
                <a:latin typeface="Comic Sans MS" panose="030F0702030302020204" pitchFamily="66" charset="0"/>
              </a:rPr>
              <a:t>Pupils with SEND learn well alongside their peers. Staff adapt activities so that everyone can join in. The SEND coordinator is knowledgeable. She ensures that staff have the skills and training to support pupils with SEND well. Parents and pupils speak highly of this support.</a:t>
            </a:r>
          </a:p>
          <a:p>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4932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488" y="271180"/>
            <a:ext cx="7517218" cy="1389718"/>
          </a:xfrm>
        </p:spPr>
        <p:txBody>
          <a:bodyPr/>
          <a:lstStyle/>
          <a:p>
            <a:pPr marL="342900" indent="-342900" algn="l">
              <a:buFont typeface="Arial" panose="020B0604020202020204" pitchFamily="34" charset="0"/>
              <a:buChar char="•"/>
            </a:pPr>
            <a:r>
              <a:rPr lang="en-GB" sz="2400" dirty="0">
                <a:latin typeface="Comic Sans MS" panose="030F0702030302020204" pitchFamily="66" charset="0"/>
              </a:rPr>
              <a:t>There is now a wider choice of courses to suit the range of pupils, including those with special educational needs and/or disabilities (SEND).  </a:t>
            </a:r>
            <a:br>
              <a:rPr lang="en-GB" dirty="0"/>
            </a:br>
            <a:endParaRPr lang="en-GB" dirty="0"/>
          </a:p>
        </p:txBody>
      </p:sp>
      <p:sp>
        <p:nvSpPr>
          <p:cNvPr id="3" name="Subtitle 2"/>
          <p:cNvSpPr>
            <a:spLocks noGrp="1"/>
          </p:cNvSpPr>
          <p:nvPr>
            <p:ph type="subTitle" idx="1"/>
          </p:nvPr>
        </p:nvSpPr>
        <p:spPr>
          <a:xfrm>
            <a:off x="475488" y="1660898"/>
            <a:ext cx="7746797" cy="2490299"/>
          </a:xfrm>
        </p:spPr>
        <p:txBody>
          <a:bodyPr/>
          <a:lstStyle/>
          <a:p>
            <a:pPr marL="342900" indent="-342900" algn="l">
              <a:buFont typeface="Arial" panose="020B0604020202020204" pitchFamily="34" charset="0"/>
              <a:buChar char="•"/>
            </a:pPr>
            <a:r>
              <a:rPr lang="en-GB" sz="2400" dirty="0">
                <a:solidFill>
                  <a:schemeClr val="tx1"/>
                </a:solidFill>
                <a:latin typeface="Comic Sans MS" panose="030F0702030302020204" pitchFamily="66" charset="0"/>
              </a:rPr>
              <a:t>Pupils with special educational needs and/or disabilities (SEND) are well supported. Teachers understand what they need to do to help pupils with SEND to achieve well</a:t>
            </a:r>
          </a:p>
          <a:p>
            <a:pPr marL="342900" indent="-342900" algn="l">
              <a:buFont typeface="Arial" panose="020B0604020202020204" pitchFamily="34" charset="0"/>
              <a:buChar char="•"/>
            </a:pPr>
            <a:r>
              <a:rPr lang="en-GB" sz="2400" dirty="0">
                <a:solidFill>
                  <a:schemeClr val="tx1"/>
                </a:solidFill>
                <a:latin typeface="Comic Sans MS" panose="030F0702030302020204" pitchFamily="66" charset="0"/>
              </a:rPr>
              <a:t>Leaders ensure that pupils who fall behind catch up and do well. This includes pupils with special educational needs and/or disabilities (SEND). For example, pupils who need it have effective individual teaching support. This helps them to be ready for new learning.</a:t>
            </a:r>
          </a:p>
          <a:p>
            <a:pPr algn="l"/>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169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Comic Sans MS" panose="030F0702030302020204" pitchFamily="66" charset="0"/>
              </a:rPr>
              <a:t>KIAS – Kirklees Information, Advice and Support Service</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1105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Comic Sans MS" panose="030F0702030302020204" pitchFamily="66" charset="0"/>
              </a:rPr>
              <a:t>Time for a break</a:t>
            </a:r>
          </a:p>
        </p:txBody>
      </p:sp>
      <p:pic>
        <p:nvPicPr>
          <p:cNvPr id="4" name="Picture 3"/>
          <p:cNvPicPr>
            <a:picLocks noChangeAspect="1"/>
          </p:cNvPicPr>
          <p:nvPr/>
        </p:nvPicPr>
        <p:blipFill>
          <a:blip r:embed="rId2"/>
          <a:stretch>
            <a:fillRect/>
          </a:stretch>
        </p:blipFill>
        <p:spPr>
          <a:xfrm>
            <a:off x="2560320" y="2201982"/>
            <a:ext cx="2974499" cy="2297946"/>
          </a:xfrm>
          <a:prstGeom prst="rect">
            <a:avLst/>
          </a:prstGeom>
        </p:spPr>
      </p:pic>
    </p:spTree>
    <p:extLst>
      <p:ext uri="{BB962C8B-B14F-4D97-AF65-F5344CB8AC3E}">
        <p14:creationId xmlns:p14="http://schemas.microsoft.com/office/powerpoint/2010/main" val="243796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73533" y="247411"/>
            <a:ext cx="7383652" cy="952585"/>
          </a:xfrm>
          <a:prstGeom prst="rect">
            <a:avLst/>
          </a:prstGeom>
        </p:spPr>
        <p:txBody>
          <a:bodyPr/>
          <a:lstStyle>
            <a:lvl1pPr marL="227013" indent="-182563" algn="l" defTabSz="912813" rtl="0" eaLnBrk="0" fontAlgn="base" hangingPunct="0">
              <a:spcBef>
                <a:spcPct val="20000"/>
              </a:spcBef>
              <a:spcAft>
                <a:spcPts val="300"/>
              </a:spcAft>
              <a:buClr>
                <a:srgbClr val="78697B"/>
              </a:buClr>
              <a:buSzPct val="130000"/>
              <a:buFont typeface="Georgia" pitchFamily="18" charset="0"/>
              <a:buChar char="*"/>
              <a:defRPr sz="2200" kern="1200">
                <a:solidFill>
                  <a:srgbClr val="404040"/>
                </a:solidFill>
                <a:latin typeface="+mn-lt"/>
                <a:ea typeface="+mn-ea"/>
                <a:cs typeface="+mn-cs"/>
              </a:defRPr>
            </a:lvl1pPr>
            <a:lvl2pPr marL="547688" indent="-182563" algn="l" defTabSz="912813" rtl="0" eaLnBrk="0" fontAlgn="base" hangingPunct="0">
              <a:spcBef>
                <a:spcPct val="20000"/>
              </a:spcBef>
              <a:spcAft>
                <a:spcPts val="300"/>
              </a:spcAft>
              <a:buClr>
                <a:srgbClr val="78697B"/>
              </a:buClr>
              <a:buSzPct val="130000"/>
              <a:buFont typeface="Georgia" pitchFamily="18" charset="0"/>
              <a:buChar char="*"/>
              <a:defRPr sz="2000" kern="1200">
                <a:solidFill>
                  <a:srgbClr val="404040"/>
                </a:solidFill>
                <a:latin typeface="+mn-lt"/>
                <a:ea typeface="+mn-ea"/>
                <a:cs typeface="+mn-cs"/>
              </a:defRPr>
            </a:lvl2pPr>
            <a:lvl3pPr marL="822325" indent="-182563" algn="l" defTabSz="912813" rtl="0" eaLnBrk="0" fontAlgn="base" hangingPunct="0">
              <a:spcBef>
                <a:spcPct val="20000"/>
              </a:spcBef>
              <a:spcAft>
                <a:spcPts val="300"/>
              </a:spcAft>
              <a:buClr>
                <a:srgbClr val="78697B"/>
              </a:buClr>
              <a:buSzPct val="130000"/>
              <a:buFont typeface="Georgia" pitchFamily="18" charset="0"/>
              <a:buChar char="*"/>
              <a:defRPr kern="1200">
                <a:solidFill>
                  <a:srgbClr val="404040"/>
                </a:solidFill>
                <a:latin typeface="+mn-lt"/>
                <a:ea typeface="+mn-ea"/>
                <a:cs typeface="+mn-cs"/>
              </a:defRPr>
            </a:lvl3pPr>
            <a:lvl4pPr marL="1096963" indent="-182563" algn="l" defTabSz="912813" rtl="0" eaLnBrk="0" fontAlgn="base" hangingPunct="0">
              <a:spcBef>
                <a:spcPct val="20000"/>
              </a:spcBef>
              <a:spcAft>
                <a:spcPts val="300"/>
              </a:spcAft>
              <a:buClr>
                <a:srgbClr val="78697B"/>
              </a:buClr>
              <a:buSzPct val="130000"/>
              <a:buFont typeface="Georgia" pitchFamily="18" charset="0"/>
              <a:buChar char="*"/>
              <a:defRPr sz="1600" kern="1200">
                <a:solidFill>
                  <a:srgbClr val="404040"/>
                </a:solidFill>
                <a:latin typeface="+mn-lt"/>
                <a:ea typeface="+mn-ea"/>
                <a:cs typeface="+mn-cs"/>
              </a:defRPr>
            </a:lvl4pPr>
            <a:lvl5pPr marL="1389063" indent="-182563" algn="l" defTabSz="912813" rtl="0" eaLnBrk="0" fontAlgn="base" hangingPunct="0">
              <a:spcBef>
                <a:spcPct val="20000"/>
              </a:spcBef>
              <a:spcAft>
                <a:spcPts val="300"/>
              </a:spcAft>
              <a:buClr>
                <a:srgbClr val="78697B"/>
              </a:buClr>
              <a:buSzPct val="130000"/>
              <a:buFont typeface="Georgia" pitchFamily="18" charset="0"/>
              <a:buChar char="*"/>
              <a:defRPr sz="1400" kern="1200">
                <a:solidFill>
                  <a:srgbClr val="404040"/>
                </a:solidFill>
                <a:latin typeface="+mn-lt"/>
                <a:ea typeface="+mn-ea"/>
                <a:cs typeface="+mn-cs"/>
              </a:defRPr>
            </a:lvl5pPr>
            <a:lvl6pPr marL="1664002"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717"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5717"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432"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216000" indent="-172801" algn="ctr" defTabSz="864001" eaLnBrk="1" fontAlgn="auto" hangingPunct="1">
              <a:buClr>
                <a:schemeClr val="accent6">
                  <a:lumMod val="75000"/>
                </a:schemeClr>
              </a:buClr>
              <a:buNone/>
              <a:defRPr/>
            </a:pPr>
            <a:r>
              <a:rPr lang="en-GB" sz="3780" dirty="0">
                <a:solidFill>
                  <a:srgbClr val="7030A0"/>
                </a:solidFill>
                <a:effectLst>
                  <a:outerShdw blurRad="38100" dist="38100" dir="2700000" algn="tl">
                    <a:srgbClr val="000000">
                      <a:alpha val="43137"/>
                    </a:srgbClr>
                  </a:outerShdw>
                </a:effectLst>
                <a:latin typeface="Comic Sans MS" panose="030F0702030302020204" pitchFamily="66" charset="0"/>
              </a:rPr>
              <a:t>The Educational Teaching Assistant</a:t>
            </a:r>
          </a:p>
        </p:txBody>
      </p:sp>
      <p:sp>
        <p:nvSpPr>
          <p:cNvPr id="67587" name="TextBox 1"/>
          <p:cNvSpPr txBox="1">
            <a:spLocks noChangeArrowheads="1"/>
          </p:cNvSpPr>
          <p:nvPr/>
        </p:nvSpPr>
        <p:spPr bwMode="auto">
          <a:xfrm>
            <a:off x="510045" y="1064983"/>
            <a:ext cx="4150867" cy="434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182563" defTabSz="91281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912813">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912813">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9128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912813">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9128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9128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9128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91281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spcAft>
                <a:spcPts val="284"/>
              </a:spcAft>
              <a:buClr>
                <a:srgbClr val="C00000"/>
              </a:buClr>
              <a:buSzPct val="130000"/>
              <a:buFont typeface="Georgia" panose="02040502050405020303" pitchFamily="18" charset="0"/>
              <a:buChar char="*"/>
            </a:pPr>
            <a:r>
              <a:rPr lang="en-GB" altLang="en-US" sz="2268">
                <a:latin typeface="Comic Sans MS" panose="030F0702030302020204" pitchFamily="66" charset="0"/>
                <a:cs typeface="Arial" panose="020B0604020202020204" pitchFamily="34" charset="0"/>
              </a:rPr>
              <a:t>SEN</a:t>
            </a:r>
          </a:p>
          <a:p>
            <a:pPr>
              <a:spcBef>
                <a:spcPct val="20000"/>
              </a:spcBef>
              <a:spcAft>
                <a:spcPts val="284"/>
              </a:spcAft>
              <a:buClr>
                <a:srgbClr val="C00000"/>
              </a:buClr>
              <a:buSzPct val="130000"/>
              <a:buFont typeface="Georgia" panose="02040502050405020303" pitchFamily="18" charset="0"/>
              <a:buChar char="*"/>
            </a:pPr>
            <a:r>
              <a:rPr lang="en-GB" altLang="en-US" sz="2268">
                <a:latin typeface="Comic Sans MS" panose="030F0702030302020204" pitchFamily="66" charset="0"/>
                <a:cs typeface="Arial" panose="020B0604020202020204" pitchFamily="34" charset="0"/>
              </a:rPr>
              <a:t>Pastoral Care</a:t>
            </a:r>
          </a:p>
          <a:p>
            <a:pPr>
              <a:spcBef>
                <a:spcPct val="20000"/>
              </a:spcBef>
              <a:spcAft>
                <a:spcPts val="284"/>
              </a:spcAft>
              <a:buClr>
                <a:srgbClr val="C00000"/>
              </a:buClr>
              <a:buSzPct val="130000"/>
              <a:buFont typeface="Georgia" panose="02040502050405020303" pitchFamily="18" charset="0"/>
              <a:buChar char="*"/>
            </a:pPr>
            <a:r>
              <a:rPr lang="en-GB" altLang="en-US" sz="2268">
                <a:latin typeface="Comic Sans MS" panose="030F0702030302020204" pitchFamily="66" charset="0"/>
                <a:cs typeface="Arial" panose="020B0604020202020204" pitchFamily="34" charset="0"/>
              </a:rPr>
              <a:t>Learning Mentors/Family Support</a:t>
            </a:r>
          </a:p>
          <a:p>
            <a:pPr>
              <a:spcBef>
                <a:spcPct val="20000"/>
              </a:spcBef>
              <a:spcAft>
                <a:spcPts val="284"/>
              </a:spcAft>
              <a:buClr>
                <a:srgbClr val="C00000"/>
              </a:buClr>
              <a:buSzPct val="130000"/>
              <a:buFont typeface="Georgia" panose="02040502050405020303" pitchFamily="18" charset="0"/>
              <a:buChar char="*"/>
            </a:pPr>
            <a:r>
              <a:rPr lang="en-GB" altLang="en-US" sz="2268">
                <a:latin typeface="Comic Sans MS" panose="030F0702030302020204" pitchFamily="66" charset="0"/>
                <a:cs typeface="Arial" panose="020B0604020202020204" pitchFamily="34" charset="0"/>
              </a:rPr>
              <a:t>General classroom</a:t>
            </a:r>
          </a:p>
          <a:p>
            <a:pPr>
              <a:spcBef>
                <a:spcPct val="20000"/>
              </a:spcBef>
              <a:spcAft>
                <a:spcPts val="284"/>
              </a:spcAft>
              <a:buClr>
                <a:srgbClr val="C00000"/>
              </a:buClr>
              <a:buSzPct val="130000"/>
              <a:buFont typeface="Georgia" panose="02040502050405020303" pitchFamily="18" charset="0"/>
              <a:buChar char="*"/>
            </a:pPr>
            <a:r>
              <a:rPr lang="en-GB" altLang="en-US" sz="2268">
                <a:latin typeface="Comic Sans MS" panose="030F0702030302020204" pitchFamily="66" charset="0"/>
                <a:cs typeface="Arial" panose="020B0604020202020204" pitchFamily="34" charset="0"/>
              </a:rPr>
              <a:t>Specific Intervention Delivery</a:t>
            </a:r>
          </a:p>
          <a:p>
            <a:pPr>
              <a:spcBef>
                <a:spcPct val="20000"/>
              </a:spcBef>
              <a:spcAft>
                <a:spcPts val="284"/>
              </a:spcAft>
              <a:buClr>
                <a:srgbClr val="C00000"/>
              </a:buClr>
              <a:buSzPct val="130000"/>
              <a:buFont typeface="Georgia" panose="02040502050405020303" pitchFamily="18" charset="0"/>
              <a:buChar char="*"/>
            </a:pPr>
            <a:r>
              <a:rPr lang="en-GB" altLang="en-US" sz="2268">
                <a:latin typeface="Comic Sans MS" panose="030F0702030302020204" pitchFamily="66" charset="0"/>
                <a:cs typeface="Arial" panose="020B0604020202020204" pitchFamily="34" charset="0"/>
              </a:rPr>
              <a:t>HLTAs</a:t>
            </a:r>
          </a:p>
          <a:p>
            <a:pPr>
              <a:spcBef>
                <a:spcPct val="20000"/>
              </a:spcBef>
              <a:spcAft>
                <a:spcPts val="284"/>
              </a:spcAft>
              <a:buClr>
                <a:srgbClr val="C00000"/>
              </a:buClr>
              <a:buSzPct val="130000"/>
              <a:buFont typeface="Georgia" panose="02040502050405020303" pitchFamily="18" charset="0"/>
              <a:buChar char="*"/>
            </a:pPr>
            <a:r>
              <a:rPr lang="en-GB" altLang="en-US" sz="2268">
                <a:latin typeface="Comic Sans MS" panose="030F0702030302020204" pitchFamily="66" charset="0"/>
                <a:cs typeface="Arial" panose="020B0604020202020204" pitchFamily="34" charset="0"/>
              </a:rPr>
              <a:t>Cover Supervisors</a:t>
            </a:r>
          </a:p>
          <a:p>
            <a:pPr>
              <a:spcBef>
                <a:spcPct val="20000"/>
              </a:spcBef>
              <a:spcAft>
                <a:spcPts val="284"/>
              </a:spcAft>
              <a:buClr>
                <a:srgbClr val="C00000"/>
              </a:buClr>
              <a:buSzPct val="130000"/>
              <a:buFont typeface="Georgia" panose="02040502050405020303" pitchFamily="18" charset="0"/>
              <a:buChar char="*"/>
            </a:pPr>
            <a:r>
              <a:rPr lang="en-GB" altLang="en-US" sz="2268">
                <a:latin typeface="Comic Sans MS" panose="030F0702030302020204" pitchFamily="66" charset="0"/>
                <a:cs typeface="Arial" panose="020B0604020202020204" pitchFamily="34" charset="0"/>
              </a:rPr>
              <a:t>Others</a:t>
            </a:r>
          </a:p>
        </p:txBody>
      </p:sp>
      <p:pic>
        <p:nvPicPr>
          <p:cNvPr id="675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002" y="1064983"/>
            <a:ext cx="2499221" cy="246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291" y="3922735"/>
            <a:ext cx="2221697" cy="14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9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493" y="3786224"/>
            <a:ext cx="2485720" cy="1798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2099" y="485932"/>
            <a:ext cx="6153543" cy="748566"/>
          </a:xfrm>
          <a:prstGeom prst="rect">
            <a:avLst/>
          </a:prstGeom>
        </p:spPr>
        <p:txBody>
          <a:bodyPr/>
          <a:lstStyle>
            <a:lvl1pPr marL="319088" indent="-319088" algn="r" defTabSz="912813" rtl="0" eaLnBrk="0" fontAlgn="base" hangingPunct="0">
              <a:spcBef>
                <a:spcPct val="0"/>
              </a:spcBef>
              <a:spcAft>
                <a:spcPct val="0"/>
              </a:spcAft>
              <a:buClr>
                <a:srgbClr val="78697B"/>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2pPr>
            <a:lvl3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3pPr>
            <a:lvl4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4pPr>
            <a:lvl5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defTabSz="864001" eaLnBrk="1" fontAlgn="auto" hangingPunct="1">
              <a:spcAft>
                <a:spcPts val="0"/>
              </a:spcAft>
              <a:buClr>
                <a:schemeClr val="accent6">
                  <a:lumMod val="75000"/>
                </a:schemeClr>
              </a:buClr>
              <a:buNone/>
              <a:defRPr/>
            </a:pPr>
            <a:r>
              <a:rPr lang="en-GB" altLang="en-US" sz="4158"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The Role of the ETA</a:t>
            </a:r>
          </a:p>
        </p:txBody>
      </p:sp>
      <p:sp>
        <p:nvSpPr>
          <p:cNvPr id="69635" name="Content Placeholder 2"/>
          <p:cNvSpPr txBox="1">
            <a:spLocks/>
          </p:cNvSpPr>
          <p:nvPr/>
        </p:nvSpPr>
        <p:spPr bwMode="auto">
          <a:xfrm>
            <a:off x="442540" y="1132489"/>
            <a:ext cx="3945348" cy="34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182563" defTabSz="912813">
              <a:defRPr b="1">
                <a:solidFill>
                  <a:schemeClr val="tx1"/>
                </a:solidFill>
                <a:latin typeface="Arial" panose="020B0604020202020204" pitchFamily="34" charset="0"/>
              </a:defRPr>
            </a:lvl1pPr>
            <a:lvl2pPr marL="547688" indent="-182563" defTabSz="912813">
              <a:defRPr b="1">
                <a:solidFill>
                  <a:schemeClr val="tx1"/>
                </a:solidFill>
                <a:latin typeface="Arial" panose="020B0604020202020204" pitchFamily="34" charset="0"/>
              </a:defRPr>
            </a:lvl2pPr>
            <a:lvl3pPr marL="822325" indent="-182563" defTabSz="912813">
              <a:defRPr b="1">
                <a:solidFill>
                  <a:schemeClr val="tx1"/>
                </a:solidFill>
                <a:latin typeface="Arial" panose="020B0604020202020204" pitchFamily="34" charset="0"/>
              </a:defRPr>
            </a:lvl3pPr>
            <a:lvl4pPr marL="1096963" indent="-182563" defTabSz="912813">
              <a:defRPr b="1">
                <a:solidFill>
                  <a:schemeClr val="tx1"/>
                </a:solidFill>
                <a:latin typeface="Arial" panose="020B0604020202020204" pitchFamily="34" charset="0"/>
              </a:defRPr>
            </a:lvl4pPr>
            <a:lvl5pPr marL="1389063" indent="-182563" defTabSz="912813">
              <a:defRPr b="1">
                <a:solidFill>
                  <a:schemeClr val="tx1"/>
                </a:solidFill>
                <a:latin typeface="Arial" panose="020B0604020202020204" pitchFamily="34" charset="0"/>
              </a:defRPr>
            </a:lvl5pPr>
            <a:lvl6pPr marL="1846263" indent="-182563" defTabSz="912813" eaLnBrk="0" fontAlgn="base" hangingPunct="0">
              <a:spcBef>
                <a:spcPct val="0"/>
              </a:spcBef>
              <a:spcAft>
                <a:spcPct val="0"/>
              </a:spcAft>
              <a:defRPr b="1">
                <a:solidFill>
                  <a:schemeClr val="tx1"/>
                </a:solidFill>
                <a:latin typeface="Arial" panose="020B0604020202020204" pitchFamily="34" charset="0"/>
              </a:defRPr>
            </a:lvl6pPr>
            <a:lvl7pPr marL="2303463" indent="-182563" defTabSz="912813" eaLnBrk="0" fontAlgn="base" hangingPunct="0">
              <a:spcBef>
                <a:spcPct val="0"/>
              </a:spcBef>
              <a:spcAft>
                <a:spcPct val="0"/>
              </a:spcAft>
              <a:defRPr b="1">
                <a:solidFill>
                  <a:schemeClr val="tx1"/>
                </a:solidFill>
                <a:latin typeface="Arial" panose="020B0604020202020204" pitchFamily="34" charset="0"/>
              </a:defRPr>
            </a:lvl7pPr>
            <a:lvl8pPr marL="2760663" indent="-182563" defTabSz="912813" eaLnBrk="0" fontAlgn="base" hangingPunct="0">
              <a:spcBef>
                <a:spcPct val="0"/>
              </a:spcBef>
              <a:spcAft>
                <a:spcPct val="0"/>
              </a:spcAft>
              <a:defRPr b="1">
                <a:solidFill>
                  <a:schemeClr val="tx1"/>
                </a:solidFill>
                <a:latin typeface="Arial" panose="020B0604020202020204" pitchFamily="34" charset="0"/>
              </a:defRPr>
            </a:lvl8pPr>
            <a:lvl9pPr marL="3217863" indent="-182563" defTabSz="912813"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spcAft>
                <a:spcPts val="284"/>
              </a:spcAft>
              <a:buClr>
                <a:srgbClr val="C00000"/>
              </a:buClr>
              <a:buSzPct val="130000"/>
              <a:buFont typeface="Georgia" panose="02040502050405020303" pitchFamily="18" charset="0"/>
              <a:buChar char="*"/>
            </a:pPr>
            <a:r>
              <a:rPr lang="en-GB" altLang="en-US" sz="2268" b="0" dirty="0">
                <a:solidFill>
                  <a:srgbClr val="404040"/>
                </a:solidFill>
                <a:latin typeface="Comic Sans MS" panose="030F0702030302020204" pitchFamily="66" charset="0"/>
                <a:cs typeface="Arial" panose="020B0604020202020204" pitchFamily="34" charset="0"/>
              </a:rPr>
              <a:t>Intervention delivery</a:t>
            </a:r>
          </a:p>
          <a:p>
            <a:pPr>
              <a:spcBef>
                <a:spcPct val="20000"/>
              </a:spcBef>
              <a:spcAft>
                <a:spcPts val="284"/>
              </a:spcAft>
              <a:buClr>
                <a:srgbClr val="C00000"/>
              </a:buClr>
              <a:buSzPct val="130000"/>
              <a:buFont typeface="Georgia" panose="02040502050405020303" pitchFamily="18" charset="0"/>
              <a:buChar char="*"/>
            </a:pPr>
            <a:r>
              <a:rPr lang="en-GB" altLang="en-US" sz="2268" b="0" dirty="0">
                <a:solidFill>
                  <a:srgbClr val="404040"/>
                </a:solidFill>
                <a:latin typeface="Comic Sans MS" panose="030F0702030302020204" pitchFamily="66" charset="0"/>
                <a:cs typeface="Arial" panose="020B0604020202020204" pitchFamily="34" charset="0"/>
              </a:rPr>
              <a:t>Behaviour Support</a:t>
            </a:r>
          </a:p>
          <a:p>
            <a:pPr>
              <a:spcBef>
                <a:spcPct val="20000"/>
              </a:spcBef>
              <a:spcAft>
                <a:spcPts val="284"/>
              </a:spcAft>
              <a:buClr>
                <a:srgbClr val="C00000"/>
              </a:buClr>
              <a:buSzPct val="130000"/>
              <a:buFont typeface="Georgia" panose="02040502050405020303" pitchFamily="18" charset="0"/>
              <a:buChar char="*"/>
            </a:pPr>
            <a:r>
              <a:rPr lang="en-GB" altLang="en-US" sz="2268" b="0" dirty="0">
                <a:solidFill>
                  <a:srgbClr val="404040"/>
                </a:solidFill>
                <a:latin typeface="Comic Sans MS" panose="030F0702030302020204" pitchFamily="66" charset="0"/>
                <a:cs typeface="Arial" panose="020B0604020202020204" pitchFamily="34" charset="0"/>
              </a:rPr>
              <a:t>1:1 support</a:t>
            </a:r>
          </a:p>
          <a:p>
            <a:pPr>
              <a:spcBef>
                <a:spcPct val="20000"/>
              </a:spcBef>
              <a:spcAft>
                <a:spcPts val="284"/>
              </a:spcAft>
              <a:buClr>
                <a:srgbClr val="C00000"/>
              </a:buClr>
              <a:buSzPct val="130000"/>
              <a:buFont typeface="Georgia" panose="02040502050405020303" pitchFamily="18" charset="0"/>
              <a:buChar char="*"/>
            </a:pPr>
            <a:r>
              <a:rPr lang="en-GB" altLang="en-US" sz="2268" b="0" dirty="0">
                <a:solidFill>
                  <a:srgbClr val="404040"/>
                </a:solidFill>
                <a:latin typeface="Comic Sans MS" panose="030F0702030302020204" pitchFamily="66" charset="0"/>
                <a:cs typeface="Arial" panose="020B0604020202020204" pitchFamily="34" charset="0"/>
              </a:rPr>
              <a:t>Admin tasks</a:t>
            </a:r>
          </a:p>
          <a:p>
            <a:pPr>
              <a:spcBef>
                <a:spcPct val="20000"/>
              </a:spcBef>
              <a:spcAft>
                <a:spcPts val="284"/>
              </a:spcAft>
              <a:buClr>
                <a:srgbClr val="C00000"/>
              </a:buClr>
              <a:buSzPct val="130000"/>
              <a:buFont typeface="Georgia" panose="02040502050405020303" pitchFamily="18" charset="0"/>
              <a:buChar char="*"/>
            </a:pPr>
            <a:r>
              <a:rPr lang="en-GB" altLang="en-US" sz="2268" b="0" dirty="0">
                <a:solidFill>
                  <a:srgbClr val="404040"/>
                </a:solidFill>
                <a:latin typeface="Comic Sans MS" panose="030F0702030302020204" pitchFamily="66" charset="0"/>
                <a:cs typeface="Arial" panose="020B0604020202020204" pitchFamily="34" charset="0"/>
              </a:rPr>
              <a:t>Classroom support</a:t>
            </a:r>
          </a:p>
          <a:p>
            <a:pPr>
              <a:spcBef>
                <a:spcPct val="20000"/>
              </a:spcBef>
              <a:spcAft>
                <a:spcPts val="284"/>
              </a:spcAft>
              <a:buClr>
                <a:srgbClr val="C00000"/>
              </a:buClr>
              <a:buSzPct val="130000"/>
              <a:buFont typeface="Georgia" panose="02040502050405020303" pitchFamily="18" charset="0"/>
              <a:buChar char="*"/>
            </a:pPr>
            <a:r>
              <a:rPr lang="en-GB" altLang="en-US" sz="2268" b="0" dirty="0">
                <a:solidFill>
                  <a:srgbClr val="404040"/>
                </a:solidFill>
                <a:latin typeface="Comic Sans MS" panose="030F0702030302020204" pitchFamily="66" charset="0"/>
                <a:cs typeface="Arial" panose="020B0604020202020204" pitchFamily="34" charset="0"/>
              </a:rPr>
              <a:t>Key Worker roles</a:t>
            </a:r>
          </a:p>
          <a:p>
            <a:pPr>
              <a:spcBef>
                <a:spcPct val="20000"/>
              </a:spcBef>
              <a:spcAft>
                <a:spcPts val="284"/>
              </a:spcAft>
              <a:buClr>
                <a:srgbClr val="C00000"/>
              </a:buClr>
              <a:buSzPct val="130000"/>
              <a:buFont typeface="Georgia" panose="02040502050405020303" pitchFamily="18" charset="0"/>
              <a:buChar char="*"/>
            </a:pPr>
            <a:r>
              <a:rPr lang="en-GB" altLang="en-US" sz="2268" b="0" dirty="0">
                <a:solidFill>
                  <a:srgbClr val="404040"/>
                </a:solidFill>
                <a:latin typeface="Comic Sans MS" panose="030F0702030302020204" pitchFamily="66" charset="0"/>
                <a:cs typeface="Arial" panose="020B0604020202020204" pitchFamily="34" charset="0"/>
              </a:rPr>
              <a:t>Play Leaders/Lunch time staff</a:t>
            </a:r>
          </a:p>
          <a:p>
            <a:pPr>
              <a:spcBef>
                <a:spcPct val="20000"/>
              </a:spcBef>
              <a:spcAft>
                <a:spcPts val="284"/>
              </a:spcAft>
              <a:buClr>
                <a:srgbClr val="78697B"/>
              </a:buClr>
              <a:buSzPct val="130000"/>
              <a:buFont typeface="Georgia" panose="02040502050405020303" pitchFamily="18" charset="0"/>
              <a:buChar char="*"/>
            </a:pPr>
            <a:endParaRPr lang="en-GB" altLang="en-US" sz="2079" b="0" dirty="0">
              <a:solidFill>
                <a:srgbClr val="404040"/>
              </a:solidFill>
              <a:latin typeface="Calibri" panose="020F0502020204030204" pitchFamily="34" charset="0"/>
            </a:endParaRPr>
          </a:p>
          <a:p>
            <a:pPr>
              <a:spcBef>
                <a:spcPct val="20000"/>
              </a:spcBef>
              <a:spcAft>
                <a:spcPts val="284"/>
              </a:spcAft>
              <a:buClr>
                <a:srgbClr val="78697B"/>
              </a:buClr>
              <a:buSzPct val="130000"/>
              <a:buFont typeface="Georgia" panose="02040502050405020303" pitchFamily="18" charset="0"/>
              <a:buChar char="*"/>
            </a:pPr>
            <a:endParaRPr lang="en-GB" altLang="en-US" sz="2079" b="0" dirty="0">
              <a:solidFill>
                <a:srgbClr val="404040"/>
              </a:solidFill>
              <a:latin typeface="Calibri" panose="020F0502020204030204" pitchFamily="34" charset="0"/>
            </a:endParaRPr>
          </a:p>
        </p:txBody>
      </p:sp>
      <p:sp>
        <p:nvSpPr>
          <p:cNvPr id="69636" name="Content Placeholder 3"/>
          <p:cNvSpPr txBox="1">
            <a:spLocks/>
          </p:cNvSpPr>
          <p:nvPr/>
        </p:nvSpPr>
        <p:spPr bwMode="auto">
          <a:xfrm>
            <a:off x="4387888" y="1336507"/>
            <a:ext cx="3810336" cy="285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182563" defTabSz="912813">
              <a:defRPr b="1">
                <a:solidFill>
                  <a:schemeClr val="tx1"/>
                </a:solidFill>
                <a:latin typeface="Arial" panose="020B0604020202020204" pitchFamily="34" charset="0"/>
              </a:defRPr>
            </a:lvl1pPr>
            <a:lvl2pPr marL="547688" indent="-182563" defTabSz="912813">
              <a:defRPr b="1">
                <a:solidFill>
                  <a:schemeClr val="tx1"/>
                </a:solidFill>
                <a:latin typeface="Arial" panose="020B0604020202020204" pitchFamily="34" charset="0"/>
              </a:defRPr>
            </a:lvl2pPr>
            <a:lvl3pPr marL="822325" indent="-182563" defTabSz="912813">
              <a:defRPr b="1">
                <a:solidFill>
                  <a:schemeClr val="tx1"/>
                </a:solidFill>
                <a:latin typeface="Arial" panose="020B0604020202020204" pitchFamily="34" charset="0"/>
              </a:defRPr>
            </a:lvl3pPr>
            <a:lvl4pPr marL="1096963" indent="-182563" defTabSz="912813">
              <a:defRPr b="1">
                <a:solidFill>
                  <a:schemeClr val="tx1"/>
                </a:solidFill>
                <a:latin typeface="Arial" panose="020B0604020202020204" pitchFamily="34" charset="0"/>
              </a:defRPr>
            </a:lvl4pPr>
            <a:lvl5pPr marL="1389063" indent="-182563" defTabSz="912813">
              <a:defRPr b="1">
                <a:solidFill>
                  <a:schemeClr val="tx1"/>
                </a:solidFill>
                <a:latin typeface="Arial" panose="020B0604020202020204" pitchFamily="34" charset="0"/>
              </a:defRPr>
            </a:lvl5pPr>
            <a:lvl6pPr marL="1846263" indent="-182563" defTabSz="912813" eaLnBrk="0" fontAlgn="base" hangingPunct="0">
              <a:spcBef>
                <a:spcPct val="0"/>
              </a:spcBef>
              <a:spcAft>
                <a:spcPct val="0"/>
              </a:spcAft>
              <a:defRPr b="1">
                <a:solidFill>
                  <a:schemeClr val="tx1"/>
                </a:solidFill>
                <a:latin typeface="Arial" panose="020B0604020202020204" pitchFamily="34" charset="0"/>
              </a:defRPr>
            </a:lvl6pPr>
            <a:lvl7pPr marL="2303463" indent="-182563" defTabSz="912813" eaLnBrk="0" fontAlgn="base" hangingPunct="0">
              <a:spcBef>
                <a:spcPct val="0"/>
              </a:spcBef>
              <a:spcAft>
                <a:spcPct val="0"/>
              </a:spcAft>
              <a:defRPr b="1">
                <a:solidFill>
                  <a:schemeClr val="tx1"/>
                </a:solidFill>
                <a:latin typeface="Arial" panose="020B0604020202020204" pitchFamily="34" charset="0"/>
              </a:defRPr>
            </a:lvl7pPr>
            <a:lvl8pPr marL="2760663" indent="-182563" defTabSz="912813" eaLnBrk="0" fontAlgn="base" hangingPunct="0">
              <a:spcBef>
                <a:spcPct val="0"/>
              </a:spcBef>
              <a:spcAft>
                <a:spcPct val="0"/>
              </a:spcAft>
              <a:defRPr b="1">
                <a:solidFill>
                  <a:schemeClr val="tx1"/>
                </a:solidFill>
                <a:latin typeface="Arial" panose="020B0604020202020204" pitchFamily="34" charset="0"/>
              </a:defRPr>
            </a:lvl8pPr>
            <a:lvl9pPr marL="3217863" indent="-182563" defTabSz="912813"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spcAft>
                <a:spcPts val="284"/>
              </a:spcAft>
              <a:buClr>
                <a:srgbClr val="C00000"/>
              </a:buClr>
              <a:buSzPct val="130000"/>
              <a:buFont typeface="Georgia" panose="02040502050405020303" pitchFamily="18" charset="0"/>
              <a:buChar char="*"/>
            </a:pPr>
            <a:r>
              <a:rPr lang="en-GB" altLang="en-US" sz="2268" b="0">
                <a:solidFill>
                  <a:srgbClr val="404040"/>
                </a:solidFill>
                <a:latin typeface="Comic Sans MS" panose="030F0702030302020204" pitchFamily="66" charset="0"/>
                <a:cs typeface="Arial" panose="020B0604020202020204" pitchFamily="34" charset="0"/>
              </a:rPr>
              <a:t>First Aiders</a:t>
            </a:r>
          </a:p>
          <a:p>
            <a:pPr>
              <a:spcBef>
                <a:spcPct val="20000"/>
              </a:spcBef>
              <a:spcAft>
                <a:spcPts val="284"/>
              </a:spcAft>
              <a:buClr>
                <a:srgbClr val="C00000"/>
              </a:buClr>
              <a:buSzPct val="130000"/>
              <a:buFont typeface="Georgia" panose="02040502050405020303" pitchFamily="18" charset="0"/>
              <a:buChar char="*"/>
            </a:pPr>
            <a:r>
              <a:rPr lang="en-GB" altLang="en-US" sz="2268" b="0">
                <a:solidFill>
                  <a:srgbClr val="404040"/>
                </a:solidFill>
                <a:latin typeface="Comic Sans MS" panose="030F0702030302020204" pitchFamily="66" charset="0"/>
                <a:cs typeface="Arial" panose="020B0604020202020204" pitchFamily="34" charset="0"/>
              </a:rPr>
              <a:t>Physical/Sensory support</a:t>
            </a:r>
          </a:p>
          <a:p>
            <a:pPr>
              <a:spcBef>
                <a:spcPct val="20000"/>
              </a:spcBef>
              <a:spcAft>
                <a:spcPts val="284"/>
              </a:spcAft>
              <a:buClr>
                <a:srgbClr val="C00000"/>
              </a:buClr>
              <a:buSzPct val="130000"/>
              <a:buFont typeface="Georgia" panose="02040502050405020303" pitchFamily="18" charset="0"/>
              <a:buChar char="*"/>
            </a:pPr>
            <a:r>
              <a:rPr lang="en-GB" altLang="en-US" sz="2268" b="0">
                <a:solidFill>
                  <a:srgbClr val="404040"/>
                </a:solidFill>
                <a:latin typeface="Comic Sans MS" panose="030F0702030302020204" pitchFamily="66" charset="0"/>
                <a:cs typeface="Arial" panose="020B0604020202020204" pitchFamily="34" charset="0"/>
              </a:rPr>
              <a:t>Safeguarding</a:t>
            </a:r>
          </a:p>
          <a:p>
            <a:pPr>
              <a:spcBef>
                <a:spcPct val="20000"/>
              </a:spcBef>
              <a:spcAft>
                <a:spcPts val="284"/>
              </a:spcAft>
              <a:buClr>
                <a:srgbClr val="C00000"/>
              </a:buClr>
              <a:buSzPct val="130000"/>
              <a:buFont typeface="Georgia" panose="02040502050405020303" pitchFamily="18" charset="0"/>
              <a:buChar char="*"/>
            </a:pPr>
            <a:r>
              <a:rPr lang="en-GB" altLang="en-US" sz="2268" b="0">
                <a:solidFill>
                  <a:srgbClr val="404040"/>
                </a:solidFill>
                <a:latin typeface="Comic Sans MS" panose="030F0702030302020204" pitchFamily="66" charset="0"/>
                <a:cs typeface="Arial" panose="020B0604020202020204" pitchFamily="34" charset="0"/>
              </a:rPr>
              <a:t>Extended activities (before/after school and lunchtime clubs)</a:t>
            </a:r>
          </a:p>
          <a:p>
            <a:pPr>
              <a:spcBef>
                <a:spcPct val="20000"/>
              </a:spcBef>
              <a:spcAft>
                <a:spcPts val="284"/>
              </a:spcAft>
              <a:buClr>
                <a:srgbClr val="C00000"/>
              </a:buClr>
              <a:buSzPct val="130000"/>
              <a:buFont typeface="Georgia" panose="02040502050405020303" pitchFamily="18" charset="0"/>
              <a:buChar char="*"/>
            </a:pPr>
            <a:r>
              <a:rPr lang="en-GB" altLang="en-US" sz="2268" b="0">
                <a:solidFill>
                  <a:srgbClr val="404040"/>
                </a:solidFill>
                <a:latin typeface="Comic Sans MS" panose="030F0702030302020204" pitchFamily="66" charset="0"/>
                <a:cs typeface="Arial" panose="020B0604020202020204" pitchFamily="34" charset="0"/>
              </a:rPr>
              <a:t>And more…</a:t>
            </a:r>
          </a:p>
        </p:txBody>
      </p:sp>
      <p:sp>
        <p:nvSpPr>
          <p:cNvPr id="5" name="TextBox 4"/>
          <p:cNvSpPr txBox="1"/>
          <p:nvPr/>
        </p:nvSpPr>
        <p:spPr>
          <a:xfrm>
            <a:off x="645057" y="4634466"/>
            <a:ext cx="7553167" cy="1037656"/>
          </a:xfrm>
          <a:prstGeom prst="rect">
            <a:avLst/>
          </a:prstGeom>
          <a:noFill/>
        </p:spPr>
        <p:txBody>
          <a:bodyPr>
            <a:spAutoFit/>
          </a:bodyPr>
          <a:lstStyle/>
          <a:p>
            <a:pPr eaLnBrk="1" hangingPunct="1">
              <a:defRPr/>
            </a:pPr>
            <a:r>
              <a:rPr lang="en-GB" sz="2268" b="1" dirty="0">
                <a:solidFill>
                  <a:schemeClr val="tx1">
                    <a:lumMod val="75000"/>
                    <a:lumOff val="25000"/>
                  </a:schemeClr>
                </a:solidFill>
                <a:latin typeface="Comic Sans MS" panose="030F0702030302020204" pitchFamily="66" charset="0"/>
                <a:cs typeface="Arial" panose="020B0604020202020204" pitchFamily="34" charset="0"/>
              </a:rPr>
              <a:t>What do ETAs do in your school?</a:t>
            </a:r>
            <a:endParaRPr lang="en-GB" sz="2646" b="1" dirty="0">
              <a:solidFill>
                <a:schemeClr val="tx1">
                  <a:lumMod val="75000"/>
                  <a:lumOff val="25000"/>
                </a:schemeClr>
              </a:solidFill>
              <a:latin typeface="Comic Sans MS" panose="030F0702030302020204" pitchFamily="66" charset="0"/>
            </a:endParaRPr>
          </a:p>
          <a:p>
            <a:pPr eaLnBrk="1" hangingPunct="1">
              <a:defRPr/>
            </a:pPr>
            <a:r>
              <a:rPr lang="en-GB" sz="2268" b="1" dirty="0">
                <a:solidFill>
                  <a:schemeClr val="tx1">
                    <a:lumMod val="75000"/>
                    <a:lumOff val="25000"/>
                  </a:schemeClr>
                </a:solidFill>
                <a:latin typeface="Comic Sans MS" panose="030F0702030302020204" pitchFamily="66" charset="0"/>
                <a:cs typeface="Arial" panose="020B0604020202020204" pitchFamily="34" charset="0"/>
              </a:rPr>
              <a:t>How much of their work is your responsibility?</a:t>
            </a:r>
          </a:p>
          <a:p>
            <a:pPr eaLnBrk="1" hangingPunct="1">
              <a:defRPr/>
            </a:pPr>
            <a:endParaRPr lang="en-GB" sz="1607" dirty="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14063" y="184405"/>
            <a:ext cx="7349149" cy="1080095"/>
          </a:xfrm>
        </p:spPr>
        <p:txBody>
          <a:bodyPr rtlCol="0">
            <a:normAutofit/>
          </a:bodyPr>
          <a:lstStyle/>
          <a:p>
            <a:pPr defTabSz="864001">
              <a:buClr>
                <a:schemeClr val="accent6">
                  <a:lumMod val="75000"/>
                </a:schemeClr>
              </a:buClr>
              <a:defRPr/>
            </a:pPr>
            <a:r>
              <a:rPr lang="en-GB" altLang="en-US" sz="4158"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Every teacher, every pupil</a:t>
            </a:r>
          </a:p>
        </p:txBody>
      </p:sp>
      <p:sp>
        <p:nvSpPr>
          <p:cNvPr id="3" name="Content Placeholder 2"/>
          <p:cNvSpPr>
            <a:spLocks noGrp="1"/>
          </p:cNvSpPr>
          <p:nvPr>
            <p:ph idx="1"/>
          </p:nvPr>
        </p:nvSpPr>
        <p:spPr>
          <a:xfrm>
            <a:off x="525780" y="1402080"/>
            <a:ext cx="7537432" cy="4238307"/>
          </a:xfrm>
        </p:spPr>
        <p:txBody>
          <a:bodyPr rtlCol="0">
            <a:normAutofit/>
          </a:bodyPr>
          <a:lstStyle/>
          <a:p>
            <a:pPr marL="43199" indent="0" defTabSz="864001">
              <a:buClr>
                <a:srgbClr val="C00000"/>
              </a:buClr>
              <a:buNone/>
              <a:defRPr/>
            </a:pPr>
            <a:r>
              <a:rPr lang="en-GB" sz="2400" dirty="0">
                <a:solidFill>
                  <a:schemeClr val="tx1">
                    <a:lumMod val="75000"/>
                    <a:lumOff val="25000"/>
                  </a:schemeClr>
                </a:solidFill>
                <a:latin typeface="Comic Sans MS" panose="030F0702030302020204" pitchFamily="66" charset="0"/>
                <a:cs typeface="Arial" panose="020B0604020202020204" pitchFamily="34" charset="0"/>
              </a:rPr>
              <a:t>Teachers are responsible and accountable for the progress and development of the pupils in their class, including whether pupils access support from teaching assistants or specialist staff</a:t>
            </a:r>
          </a:p>
          <a:p>
            <a:pPr marL="0" indent="0" defTabSz="864001">
              <a:buClr>
                <a:schemeClr val="accent6">
                  <a:lumMod val="75000"/>
                </a:schemeClr>
              </a:buClr>
              <a:buNone/>
              <a:defRPr/>
            </a:pPr>
            <a:r>
              <a:rPr lang="en-GB" sz="2268" dirty="0">
                <a:solidFill>
                  <a:schemeClr val="tx1">
                    <a:lumMod val="75000"/>
                    <a:lumOff val="25000"/>
                  </a:schemeClr>
                </a:solidFill>
                <a:latin typeface="Comic Sans MS" panose="030F0702030302020204" pitchFamily="66" charset="0"/>
                <a:cs typeface="Arial" panose="020B0604020202020204" pitchFamily="34" charset="0"/>
              </a:rPr>
              <a:t>				</a:t>
            </a:r>
          </a:p>
          <a:p>
            <a:pPr marL="0" indent="0" defTabSz="864001">
              <a:buClr>
                <a:schemeClr val="accent6">
                  <a:lumMod val="75000"/>
                </a:schemeClr>
              </a:buClr>
              <a:buNone/>
              <a:defRPr/>
            </a:pPr>
            <a:r>
              <a:rPr lang="en-GB" sz="2268" dirty="0">
                <a:solidFill>
                  <a:schemeClr val="tx1">
                    <a:lumMod val="75000"/>
                    <a:lumOff val="25000"/>
                  </a:schemeClr>
                </a:solidFill>
                <a:latin typeface="Comic Sans MS" panose="030F0702030302020204" pitchFamily="66" charset="0"/>
                <a:cs typeface="Arial" panose="020B0604020202020204" pitchFamily="34" charset="0"/>
              </a:rPr>
              <a:t>SEND Code of Practice</a:t>
            </a:r>
          </a:p>
          <a:p>
            <a:pPr marL="0" indent="0" defTabSz="864001">
              <a:buClr>
                <a:schemeClr val="accent6">
                  <a:lumMod val="75000"/>
                </a:schemeClr>
              </a:buClr>
              <a:buNone/>
              <a:defRPr/>
            </a:pPr>
            <a:r>
              <a:rPr lang="en-GB" sz="2268" dirty="0">
                <a:solidFill>
                  <a:schemeClr val="tx1">
                    <a:lumMod val="75000"/>
                    <a:lumOff val="25000"/>
                  </a:schemeClr>
                </a:solidFill>
                <a:latin typeface="Comic Sans MS" panose="030F0702030302020204" pitchFamily="66" charset="0"/>
                <a:cs typeface="Arial" panose="020B0604020202020204" pitchFamily="34" charset="0"/>
              </a:rPr>
              <a:t>January 2015 p99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68" y="117224"/>
            <a:ext cx="6153543" cy="681060"/>
          </a:xfrm>
        </p:spPr>
        <p:txBody>
          <a:bodyPr rtlCol="0">
            <a:normAutofit fontScale="90000"/>
          </a:bodyPr>
          <a:lstStyle/>
          <a:p>
            <a:pPr>
              <a:defRPr/>
            </a:pPr>
            <a:r>
              <a:rPr lang="en-GB" sz="4158" dirty="0">
                <a:effectLst>
                  <a:outerShdw blurRad="38100" dist="38100" dir="2700000" algn="tl">
                    <a:srgbClr val="000000">
                      <a:alpha val="43137"/>
                    </a:srgbClr>
                  </a:outerShdw>
                </a:effectLst>
                <a:latin typeface="Comic Sans MS" panose="030F0702030302020204" pitchFamily="66" charset="0"/>
                <a:ea typeface="+mn-ea"/>
                <a:cs typeface="+mn-cs"/>
              </a:rPr>
              <a:t>Activity</a:t>
            </a:r>
            <a:r>
              <a:rPr lang="en-GB" sz="4158" dirty="0">
                <a:solidFill>
                  <a:srgbClr val="CC0000"/>
                </a:solidFill>
                <a:effectLst>
                  <a:outerShdw blurRad="38100" dist="38100" dir="2700000" algn="tl">
                    <a:srgbClr val="000000">
                      <a:alpha val="43137"/>
                    </a:srgbClr>
                  </a:outerShdw>
                </a:effectLst>
                <a:latin typeface="Calibri" panose="020F0502020204030204" pitchFamily="34" charset="0"/>
                <a:ea typeface="+mn-ea"/>
                <a:cs typeface="+mn-cs"/>
              </a:rPr>
              <a:t> </a:t>
            </a:r>
            <a:endParaRPr lang="en-GB" sz="4158" dirty="0">
              <a:solidFill>
                <a:srgbClr val="CC0000"/>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65912446"/>
              </p:ext>
            </p:extLst>
          </p:nvPr>
        </p:nvGraphicFramePr>
        <p:xfrm>
          <a:off x="644409" y="798284"/>
          <a:ext cx="7212637" cy="4973830"/>
        </p:xfrm>
        <a:graphic>
          <a:graphicData uri="http://schemas.openxmlformats.org/drawingml/2006/table">
            <a:tbl>
              <a:tblPr firstRow="1" bandRow="1">
                <a:tableStyleId>{5C22544A-7EE6-4342-B048-85BDC9FD1C3A}</a:tableStyleId>
              </a:tblPr>
              <a:tblGrid>
                <a:gridCol w="816525">
                  <a:extLst>
                    <a:ext uri="{9D8B030D-6E8A-4147-A177-3AD203B41FA5}">
                      <a16:colId xmlns:a16="http://schemas.microsoft.com/office/drawing/2014/main" val="20000"/>
                    </a:ext>
                  </a:extLst>
                </a:gridCol>
                <a:gridCol w="6396112">
                  <a:extLst>
                    <a:ext uri="{9D8B030D-6E8A-4147-A177-3AD203B41FA5}">
                      <a16:colId xmlns:a16="http://schemas.microsoft.com/office/drawing/2014/main" val="20001"/>
                    </a:ext>
                  </a:extLst>
                </a:gridCol>
              </a:tblGrid>
              <a:tr h="604730">
                <a:tc>
                  <a:txBody>
                    <a:bodyPr/>
                    <a:lstStyle/>
                    <a:p>
                      <a:endParaRPr lang="en-GB" sz="1700" dirty="0"/>
                    </a:p>
                  </a:txBody>
                  <a:tcPr marL="86406" marR="86406" marT="43195" marB="43195"/>
                </a:tc>
                <a:tc>
                  <a:txBody>
                    <a:bodyPr/>
                    <a:lstStyle/>
                    <a:p>
                      <a:pPr marL="0" marR="0" indent="0" algn="l" defTabSz="914287" rtl="0" eaLnBrk="1" fontAlgn="auto" latinLnBrk="0" hangingPunct="1">
                        <a:lnSpc>
                          <a:spcPct val="100000"/>
                        </a:lnSpc>
                        <a:spcBef>
                          <a:spcPts val="0"/>
                        </a:spcBef>
                        <a:spcAft>
                          <a:spcPts val="0"/>
                        </a:spcAft>
                        <a:buClrTx/>
                        <a:buSzTx/>
                        <a:buFontTx/>
                        <a:buNone/>
                        <a:tabLst/>
                        <a:defRPr/>
                      </a:pPr>
                      <a:r>
                        <a:rPr lang="en-GB" altLang="en-US" sz="2300" dirty="0">
                          <a:latin typeface="Arial" panose="020B0604020202020204" pitchFamily="34" charset="0"/>
                          <a:cs typeface="Arial" panose="020B0604020202020204" pitchFamily="34" charset="0"/>
                        </a:rPr>
                        <a:t>Rank interventions in order of effectiveness</a:t>
                      </a:r>
                    </a:p>
                  </a:txBody>
                  <a:tcPr marL="86406" marR="86406" marT="43195" marB="43195"/>
                </a:tc>
                <a:extLst>
                  <a:ext uri="{0D108BD9-81ED-4DB2-BD59-A6C34878D82A}">
                    <a16:rowId xmlns:a16="http://schemas.microsoft.com/office/drawing/2014/main" val="10000"/>
                  </a:ext>
                </a:extLst>
              </a:tr>
              <a:tr h="432021">
                <a:tc>
                  <a:txBody>
                    <a:bodyPr/>
                    <a:lstStyle/>
                    <a:p>
                      <a:endParaRPr lang="en-GB" sz="1700" dirty="0"/>
                    </a:p>
                  </a:txBody>
                  <a:tcPr marL="86406" marR="86406" marT="43195" marB="43195"/>
                </a:tc>
                <a:tc>
                  <a:txBody>
                    <a:bodyPr/>
                    <a:lstStyle/>
                    <a:p>
                      <a:r>
                        <a:rPr lang="en-GB" sz="2300" dirty="0">
                          <a:latin typeface="Arial" panose="020B0604020202020204" pitchFamily="34" charset="0"/>
                          <a:cs typeface="Arial" panose="020B0604020202020204" pitchFamily="34" charset="0"/>
                        </a:rPr>
                        <a:t>Outdoor adventure learning</a:t>
                      </a:r>
                    </a:p>
                  </a:txBody>
                  <a:tcPr marL="86406" marR="86406" marT="43195" marB="43195"/>
                </a:tc>
                <a:extLst>
                  <a:ext uri="{0D108BD9-81ED-4DB2-BD59-A6C34878D82A}">
                    <a16:rowId xmlns:a16="http://schemas.microsoft.com/office/drawing/2014/main" val="10001"/>
                  </a:ext>
                </a:extLst>
              </a:tr>
              <a:tr h="432021">
                <a:tc>
                  <a:txBody>
                    <a:bodyPr/>
                    <a:lstStyle/>
                    <a:p>
                      <a:endParaRPr lang="en-GB" sz="1700"/>
                    </a:p>
                  </a:txBody>
                  <a:tcPr marL="86406" marR="86406" marT="43195" marB="43195"/>
                </a:tc>
                <a:tc>
                  <a:txBody>
                    <a:bodyPr/>
                    <a:lstStyle/>
                    <a:p>
                      <a:r>
                        <a:rPr lang="en-GB" sz="2300" dirty="0">
                          <a:latin typeface="Arial" panose="020B0604020202020204" pitchFamily="34" charset="0"/>
                          <a:cs typeface="Arial" panose="020B0604020202020204" pitchFamily="34" charset="0"/>
                        </a:rPr>
                        <a:t>Performance pay</a:t>
                      </a:r>
                    </a:p>
                  </a:txBody>
                  <a:tcPr marL="86406" marR="86406" marT="43195" marB="43195"/>
                </a:tc>
                <a:extLst>
                  <a:ext uri="{0D108BD9-81ED-4DB2-BD59-A6C34878D82A}">
                    <a16:rowId xmlns:a16="http://schemas.microsoft.com/office/drawing/2014/main" val="10002"/>
                  </a:ext>
                </a:extLst>
              </a:tr>
              <a:tr h="432021">
                <a:tc>
                  <a:txBody>
                    <a:bodyPr/>
                    <a:lstStyle/>
                    <a:p>
                      <a:endParaRPr lang="en-GB" sz="1700" dirty="0"/>
                    </a:p>
                  </a:txBody>
                  <a:tcPr marL="86406" marR="86406" marT="43195" marB="43195"/>
                </a:tc>
                <a:tc>
                  <a:txBody>
                    <a:bodyPr/>
                    <a:lstStyle/>
                    <a:p>
                      <a:r>
                        <a:rPr lang="en-GB" sz="2300" dirty="0">
                          <a:latin typeface="Arial" panose="020B0604020202020204" pitchFamily="34" charset="0"/>
                          <a:cs typeface="Arial" panose="020B0604020202020204" pitchFamily="34" charset="0"/>
                        </a:rPr>
                        <a:t>Teaching assistants</a:t>
                      </a:r>
                    </a:p>
                  </a:txBody>
                  <a:tcPr marL="86406" marR="86406" marT="43195" marB="43195"/>
                </a:tc>
                <a:extLst>
                  <a:ext uri="{0D108BD9-81ED-4DB2-BD59-A6C34878D82A}">
                    <a16:rowId xmlns:a16="http://schemas.microsoft.com/office/drawing/2014/main" val="10003"/>
                  </a:ext>
                </a:extLst>
              </a:tr>
              <a:tr h="432021">
                <a:tc>
                  <a:txBody>
                    <a:bodyPr/>
                    <a:lstStyle/>
                    <a:p>
                      <a:endParaRPr lang="en-GB" sz="1700"/>
                    </a:p>
                  </a:txBody>
                  <a:tcPr marL="86406" marR="86406" marT="43195" marB="43195"/>
                </a:tc>
                <a:tc>
                  <a:txBody>
                    <a:bodyPr/>
                    <a:lstStyle/>
                    <a:p>
                      <a:r>
                        <a:rPr lang="en-GB" sz="2300" dirty="0">
                          <a:latin typeface="Arial" panose="020B0604020202020204" pitchFamily="34" charset="0"/>
                          <a:cs typeface="Arial" panose="020B0604020202020204" pitchFamily="34" charset="0"/>
                        </a:rPr>
                        <a:t>Feedback/marking</a:t>
                      </a:r>
                    </a:p>
                  </a:txBody>
                  <a:tcPr marL="86406" marR="86406" marT="43195" marB="43195"/>
                </a:tc>
                <a:extLst>
                  <a:ext uri="{0D108BD9-81ED-4DB2-BD59-A6C34878D82A}">
                    <a16:rowId xmlns:a16="http://schemas.microsoft.com/office/drawing/2014/main" val="10004"/>
                  </a:ext>
                </a:extLst>
              </a:tr>
              <a:tr h="432021">
                <a:tc>
                  <a:txBody>
                    <a:bodyPr/>
                    <a:lstStyle/>
                    <a:p>
                      <a:endParaRPr lang="en-GB" sz="1700"/>
                    </a:p>
                  </a:txBody>
                  <a:tcPr marL="86406" marR="86406" marT="43195" marB="43195"/>
                </a:tc>
                <a:tc>
                  <a:txBody>
                    <a:bodyPr/>
                    <a:lstStyle/>
                    <a:p>
                      <a:r>
                        <a:rPr lang="en-GB" sz="2300" dirty="0">
                          <a:latin typeface="Arial" panose="020B0604020202020204" pitchFamily="34" charset="0"/>
                          <a:cs typeface="Arial" panose="020B0604020202020204" pitchFamily="34" charset="0"/>
                        </a:rPr>
                        <a:t>Repeating a year</a:t>
                      </a:r>
                    </a:p>
                  </a:txBody>
                  <a:tcPr marL="86406" marR="86406" marT="43195" marB="43195"/>
                </a:tc>
                <a:extLst>
                  <a:ext uri="{0D108BD9-81ED-4DB2-BD59-A6C34878D82A}">
                    <a16:rowId xmlns:a16="http://schemas.microsoft.com/office/drawing/2014/main" val="10005"/>
                  </a:ext>
                </a:extLst>
              </a:tr>
              <a:tr h="432021">
                <a:tc>
                  <a:txBody>
                    <a:bodyPr/>
                    <a:lstStyle/>
                    <a:p>
                      <a:endParaRPr lang="en-GB" sz="1700"/>
                    </a:p>
                  </a:txBody>
                  <a:tcPr marL="86406" marR="86406" marT="43195" marB="43195"/>
                </a:tc>
                <a:tc>
                  <a:txBody>
                    <a:bodyPr/>
                    <a:lstStyle/>
                    <a:p>
                      <a:r>
                        <a:rPr lang="en-GB" sz="2300" dirty="0">
                          <a:latin typeface="Arial" panose="020B0604020202020204" pitchFamily="34" charset="0"/>
                          <a:cs typeface="Arial" panose="020B0604020202020204" pitchFamily="34" charset="0"/>
                        </a:rPr>
                        <a:t>Early Years intervention</a:t>
                      </a:r>
                    </a:p>
                  </a:txBody>
                  <a:tcPr marL="86406" marR="86406" marT="43195" marB="43195"/>
                </a:tc>
                <a:extLst>
                  <a:ext uri="{0D108BD9-81ED-4DB2-BD59-A6C34878D82A}">
                    <a16:rowId xmlns:a16="http://schemas.microsoft.com/office/drawing/2014/main" val="10006"/>
                  </a:ext>
                </a:extLst>
              </a:tr>
              <a:tr h="432021">
                <a:tc>
                  <a:txBody>
                    <a:bodyPr/>
                    <a:lstStyle/>
                    <a:p>
                      <a:endParaRPr lang="en-GB" sz="1700"/>
                    </a:p>
                  </a:txBody>
                  <a:tcPr marL="86406" marR="86406" marT="43195" marB="43195"/>
                </a:tc>
                <a:tc>
                  <a:txBody>
                    <a:bodyPr/>
                    <a:lstStyle/>
                    <a:p>
                      <a:r>
                        <a:rPr lang="en-GB" sz="2300" dirty="0">
                          <a:latin typeface="Arial" panose="020B0604020202020204" pitchFamily="34" charset="0"/>
                          <a:cs typeface="Arial" panose="020B0604020202020204" pitchFamily="34" charset="0"/>
                        </a:rPr>
                        <a:t>Social and emotional learning</a:t>
                      </a:r>
                    </a:p>
                  </a:txBody>
                  <a:tcPr marL="86406" marR="86406" marT="43195" marB="43195"/>
                </a:tc>
                <a:extLst>
                  <a:ext uri="{0D108BD9-81ED-4DB2-BD59-A6C34878D82A}">
                    <a16:rowId xmlns:a16="http://schemas.microsoft.com/office/drawing/2014/main" val="10007"/>
                  </a:ext>
                </a:extLst>
              </a:tr>
              <a:tr h="432021">
                <a:tc>
                  <a:txBody>
                    <a:bodyPr/>
                    <a:lstStyle/>
                    <a:p>
                      <a:endParaRPr lang="en-GB" sz="1700"/>
                    </a:p>
                  </a:txBody>
                  <a:tcPr marL="86406" marR="86406" marT="43195" marB="43195"/>
                </a:tc>
                <a:tc>
                  <a:txBody>
                    <a:bodyPr/>
                    <a:lstStyle/>
                    <a:p>
                      <a:r>
                        <a:rPr lang="en-GB" sz="2300" dirty="0">
                          <a:latin typeface="Arial" panose="020B0604020202020204" pitchFamily="34" charset="0"/>
                          <a:cs typeface="Arial" panose="020B0604020202020204" pitchFamily="34" charset="0"/>
                        </a:rPr>
                        <a:t>Setting or streaming </a:t>
                      </a:r>
                    </a:p>
                  </a:txBody>
                  <a:tcPr marL="86406" marR="86406" marT="43195" marB="43195"/>
                </a:tc>
                <a:extLst>
                  <a:ext uri="{0D108BD9-81ED-4DB2-BD59-A6C34878D82A}">
                    <a16:rowId xmlns:a16="http://schemas.microsoft.com/office/drawing/2014/main" val="10008"/>
                  </a:ext>
                </a:extLst>
              </a:tr>
              <a:tr h="432021">
                <a:tc>
                  <a:txBody>
                    <a:bodyPr/>
                    <a:lstStyle/>
                    <a:p>
                      <a:endParaRPr lang="en-GB" sz="1700"/>
                    </a:p>
                  </a:txBody>
                  <a:tcPr marL="86406" marR="86406" marT="43195" marB="43195"/>
                </a:tc>
                <a:tc>
                  <a:txBody>
                    <a:bodyPr/>
                    <a:lstStyle/>
                    <a:p>
                      <a:pPr marL="0" marR="0" lvl="0" indent="0" algn="l" defTabSz="914287"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Collaborative learning</a:t>
                      </a:r>
                    </a:p>
                  </a:txBody>
                  <a:tcPr marL="86406" marR="86406" marT="43195" marB="43195"/>
                </a:tc>
                <a:extLst>
                  <a:ext uri="{0D108BD9-81ED-4DB2-BD59-A6C34878D82A}">
                    <a16:rowId xmlns:a16="http://schemas.microsoft.com/office/drawing/2014/main" val="10009"/>
                  </a:ext>
                </a:extLst>
              </a:tr>
              <a:tr h="432021">
                <a:tc>
                  <a:txBody>
                    <a:bodyPr/>
                    <a:lstStyle/>
                    <a:p>
                      <a:endParaRPr lang="en-GB" sz="1700"/>
                    </a:p>
                  </a:txBody>
                  <a:tcPr marL="86406" marR="86406" marT="43195" marB="43195"/>
                </a:tc>
                <a:tc>
                  <a:txBody>
                    <a:bodyPr/>
                    <a:lstStyle/>
                    <a:p>
                      <a:r>
                        <a:rPr lang="en-GB" sz="2300" dirty="0">
                          <a:latin typeface="Arial" panose="020B0604020202020204" pitchFamily="34" charset="0"/>
                          <a:cs typeface="Arial" panose="020B0604020202020204" pitchFamily="34" charset="0"/>
                        </a:rPr>
                        <a:t>Individualised instruction</a:t>
                      </a:r>
                    </a:p>
                  </a:txBody>
                  <a:tcPr marL="86406" marR="86406" marT="43195" marB="43195"/>
                </a:tc>
                <a:extLst>
                  <a:ext uri="{0D108BD9-81ED-4DB2-BD59-A6C34878D82A}">
                    <a16:rowId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594" y="451429"/>
            <a:ext cx="6153543" cy="1080095"/>
          </a:xfrm>
        </p:spPr>
        <p:txBody>
          <a:bodyPr rtlCol="0">
            <a:normAutofit/>
          </a:bodyPr>
          <a:lstStyle/>
          <a:p>
            <a:pPr>
              <a:defRPr/>
            </a:pPr>
            <a:r>
              <a:rPr lang="en-GB" sz="4158"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How did you do? </a:t>
            </a:r>
          </a:p>
        </p:txBody>
      </p:sp>
      <p:sp>
        <p:nvSpPr>
          <p:cNvPr id="3" name="Content Placeholder 2"/>
          <p:cNvSpPr>
            <a:spLocks noGrp="1"/>
          </p:cNvSpPr>
          <p:nvPr>
            <p:ph idx="1"/>
          </p:nvPr>
        </p:nvSpPr>
        <p:spPr>
          <a:xfrm>
            <a:off x="577551" y="1404013"/>
            <a:ext cx="7416654" cy="4354884"/>
          </a:xfrm>
        </p:spPr>
        <p:txBody>
          <a:bodyPr/>
          <a:lstStyle/>
          <a:p>
            <a:pPr marL="0" indent="0" defTabSz="862608">
              <a:spcBef>
                <a:spcPct val="0"/>
              </a:spcBef>
              <a:buNone/>
            </a:pPr>
            <a:r>
              <a:rPr lang="en-GB" altLang="en-US" sz="2268">
                <a:latin typeface="Arial" panose="020B0604020202020204" pitchFamily="34" charset="0"/>
                <a:cs typeface="Arial" panose="020B0604020202020204" pitchFamily="34" charset="0"/>
              </a:rPr>
              <a:t>10. </a:t>
            </a:r>
            <a:r>
              <a:rPr lang="en-GB" altLang="en-US" sz="2268">
                <a:latin typeface="Comic Sans MS" panose="030F0702030302020204" pitchFamily="66" charset="0"/>
                <a:cs typeface="Arial" panose="020B0604020202020204" pitchFamily="34" charset="0"/>
              </a:rPr>
              <a:t>Repeating a year -4 months</a:t>
            </a:r>
          </a:p>
          <a:p>
            <a:pPr marL="0" indent="0" defTabSz="862608">
              <a:spcBef>
                <a:spcPct val="0"/>
              </a:spcBef>
              <a:buNone/>
            </a:pPr>
            <a:r>
              <a:rPr lang="en-GB" altLang="en-US" sz="2268">
                <a:latin typeface="Comic Sans MS" panose="030F0702030302020204" pitchFamily="66" charset="0"/>
                <a:cs typeface="Arial" panose="020B0604020202020204" pitchFamily="34" charset="0"/>
              </a:rPr>
              <a:t>  9. Setting or streaming -1 months</a:t>
            </a:r>
          </a:p>
          <a:p>
            <a:pPr marL="0" indent="0" defTabSz="862608">
              <a:spcBef>
                <a:spcPct val="0"/>
              </a:spcBef>
              <a:buNone/>
            </a:pPr>
            <a:r>
              <a:rPr lang="en-GB" altLang="en-US" sz="2268">
                <a:latin typeface="Comic Sans MS" panose="030F0702030302020204" pitchFamily="66" charset="0"/>
                <a:cs typeface="Arial" panose="020B0604020202020204" pitchFamily="34" charset="0"/>
              </a:rPr>
              <a:t>  8. Performance pay +0 months</a:t>
            </a:r>
          </a:p>
          <a:p>
            <a:pPr marL="0" indent="0" defTabSz="862608">
              <a:spcBef>
                <a:spcPct val="0"/>
              </a:spcBef>
              <a:buNone/>
            </a:pPr>
            <a:r>
              <a:rPr lang="en-GB" altLang="en-US" sz="2268">
                <a:latin typeface="Comic Sans MS" panose="030F0702030302020204" pitchFamily="66" charset="0"/>
                <a:cs typeface="Arial" panose="020B0604020202020204" pitchFamily="34" charset="0"/>
              </a:rPr>
              <a:t>  7. Teaching assistants +1 months</a:t>
            </a:r>
          </a:p>
          <a:p>
            <a:pPr marL="0" indent="0" defTabSz="862608">
              <a:spcBef>
                <a:spcPct val="0"/>
              </a:spcBef>
              <a:buNone/>
            </a:pPr>
            <a:r>
              <a:rPr lang="en-GB" altLang="en-US" sz="2268">
                <a:latin typeface="Comic Sans MS" panose="030F0702030302020204" pitchFamily="66" charset="0"/>
                <a:cs typeface="Arial" panose="020B0604020202020204" pitchFamily="34" charset="0"/>
              </a:rPr>
              <a:t>  6. Individualised instruction +2 months</a:t>
            </a:r>
          </a:p>
          <a:p>
            <a:pPr marL="0" indent="0" defTabSz="862608">
              <a:spcBef>
                <a:spcPct val="0"/>
              </a:spcBef>
              <a:buNone/>
            </a:pPr>
            <a:r>
              <a:rPr lang="en-GB" altLang="en-US" sz="2268">
                <a:latin typeface="Comic Sans MS" panose="030F0702030302020204" pitchFamily="66" charset="0"/>
                <a:cs typeface="Arial" panose="020B0604020202020204" pitchFamily="34" charset="0"/>
              </a:rPr>
              <a:t>  5. Outdoor adventure learning +3 months</a:t>
            </a:r>
          </a:p>
          <a:p>
            <a:pPr marL="0" indent="0" defTabSz="862608">
              <a:spcBef>
                <a:spcPct val="0"/>
              </a:spcBef>
              <a:buNone/>
            </a:pPr>
            <a:r>
              <a:rPr lang="en-GB" altLang="en-US" sz="2268">
                <a:latin typeface="Comic Sans MS" panose="030F0702030302020204" pitchFamily="66" charset="0"/>
                <a:cs typeface="Arial" panose="020B0604020202020204" pitchFamily="34" charset="0"/>
              </a:rPr>
              <a:t>  4. Social and emotional learning +4 months</a:t>
            </a:r>
          </a:p>
          <a:p>
            <a:pPr marL="0" indent="0" defTabSz="862608">
              <a:spcBef>
                <a:spcPct val="0"/>
              </a:spcBef>
              <a:buNone/>
            </a:pPr>
            <a:r>
              <a:rPr lang="en-GB" altLang="en-US" sz="2268">
                <a:latin typeface="Comic Sans MS" panose="030F0702030302020204" pitchFamily="66" charset="0"/>
                <a:cs typeface="Arial" panose="020B0604020202020204" pitchFamily="34" charset="0"/>
              </a:rPr>
              <a:t>  3. Early Years intervention  +5 months</a:t>
            </a:r>
          </a:p>
          <a:p>
            <a:pPr marL="0" indent="0" defTabSz="862608">
              <a:spcBef>
                <a:spcPct val="0"/>
              </a:spcBef>
              <a:buNone/>
            </a:pPr>
            <a:r>
              <a:rPr lang="en-GB" altLang="en-US" sz="2268">
                <a:latin typeface="Comic Sans MS" panose="030F0702030302020204" pitchFamily="66" charset="0"/>
                <a:cs typeface="Arial" panose="020B0604020202020204" pitchFamily="34" charset="0"/>
              </a:rPr>
              <a:t>  2. Collaborative learning +5 months (cheaper)</a:t>
            </a:r>
          </a:p>
          <a:p>
            <a:pPr marL="0" indent="0" defTabSz="862608">
              <a:spcBef>
                <a:spcPct val="0"/>
              </a:spcBef>
              <a:buNone/>
            </a:pPr>
            <a:r>
              <a:rPr lang="en-GB" altLang="en-US" sz="2268">
                <a:latin typeface="Comic Sans MS" panose="030F0702030302020204" pitchFamily="66" charset="0"/>
                <a:cs typeface="Arial" panose="020B0604020202020204" pitchFamily="34" charset="0"/>
              </a:rPr>
              <a:t>  1. Feedback/marking +8 months</a:t>
            </a:r>
          </a:p>
        </p:txBody>
      </p:sp>
      <p:sp>
        <p:nvSpPr>
          <p:cNvPr id="4" name="Rectangle 3"/>
          <p:cNvSpPr/>
          <p:nvPr/>
        </p:nvSpPr>
        <p:spPr>
          <a:xfrm>
            <a:off x="-1" y="5691392"/>
            <a:ext cx="8640763" cy="790409"/>
          </a:xfrm>
          <a:prstGeom prst="rect">
            <a:avLst/>
          </a:prstGeom>
        </p:spPr>
        <p:txBody>
          <a:bodyPr>
            <a:spAutoFit/>
          </a:bodyPr>
          <a:lstStyle/>
          <a:p>
            <a:pPr algn="ctr" defTabSz="864001">
              <a:defRPr/>
            </a:pPr>
            <a:r>
              <a:rPr lang="en-GB" sz="1512" dirty="0">
                <a:solidFill>
                  <a:schemeClr val="tx1">
                    <a:lumMod val="75000"/>
                    <a:lumOff val="25000"/>
                  </a:schemeClr>
                </a:solidFill>
                <a:cs typeface="Arial" panose="020B0604020202020204" pitchFamily="34" charset="0"/>
                <a:hlinkClick r:id="rId3"/>
              </a:rPr>
              <a:t>https://educationendowmentfoundation.org.uk/evidence-summaries/teaching-learning-toolkit/</a:t>
            </a:r>
            <a:endParaRPr lang="en-GB" sz="1512" dirty="0">
              <a:solidFill>
                <a:schemeClr val="tx1">
                  <a:lumMod val="75000"/>
                  <a:lumOff val="25000"/>
                </a:schemeClr>
              </a:solidFill>
              <a:cs typeface="Arial" panose="020B0604020202020204" pitchFamily="34" charset="0"/>
            </a:endParaRPr>
          </a:p>
          <a:p>
            <a:pPr algn="ctr" defTabSz="864001">
              <a:defRPr/>
            </a:pPr>
            <a:endParaRPr lang="en-GB" sz="1512" dirty="0">
              <a:solidFill>
                <a:schemeClr val="tx1">
                  <a:lumMod val="75000"/>
                  <a:lumOff val="25000"/>
                </a:schemeClr>
              </a:solidFill>
              <a:cs typeface="Arial" panose="020B0604020202020204" pitchFamily="34" charset="0"/>
            </a:endParaRPr>
          </a:p>
          <a:p>
            <a:pPr algn="ctr" defTabSz="864001">
              <a:defRPr/>
            </a:pPr>
            <a:endParaRPr lang="en-GB" sz="1512" dirty="0">
              <a:solidFill>
                <a:schemeClr val="tx1">
                  <a:lumMod val="75000"/>
                  <a:lumOff val="25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6324558" y="5985418"/>
            <a:ext cx="1512133" cy="23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50000"/>
              </a:spcBef>
              <a:buClrTx/>
              <a:buFontTx/>
              <a:buNone/>
            </a:pPr>
            <a:r>
              <a:rPr lang="en-GB" altLang="en-GB" sz="945">
                <a:solidFill>
                  <a:srgbClr val="336699"/>
                </a:solidFill>
                <a:latin typeface="Arial" panose="020B0604020202020204" pitchFamily="34" charset="0"/>
              </a:rPr>
              <a:t>OHT RC 3.6</a:t>
            </a:r>
          </a:p>
        </p:txBody>
      </p:sp>
      <p:sp>
        <p:nvSpPr>
          <p:cNvPr id="11267" name="Rectangle 3"/>
          <p:cNvSpPr>
            <a:spLocks noGrp="1" noChangeArrowheads="1"/>
          </p:cNvSpPr>
          <p:nvPr>
            <p:ph type="title"/>
          </p:nvPr>
        </p:nvSpPr>
        <p:spPr>
          <a:xfrm>
            <a:off x="646558" y="247411"/>
            <a:ext cx="7484160" cy="5239963"/>
          </a:xfrm>
        </p:spPr>
        <p:txBody>
          <a:bodyPr rtlCol="0">
            <a:normAutofit fontScale="90000"/>
          </a:bodyPr>
          <a:lstStyle/>
          <a:p>
            <a:pPr algn="l" defTabSz="864001">
              <a:buClr>
                <a:schemeClr val="accent6">
                  <a:lumMod val="75000"/>
                </a:schemeClr>
              </a:buClr>
              <a:defRPr/>
            </a:pPr>
            <a:br>
              <a:rPr lang="en-GB" altLang="en-GB" sz="3024" dirty="0">
                <a:solidFill>
                  <a:srgbClr val="0070C0"/>
                </a:solidFill>
                <a:latin typeface="Calibri" panose="020F0502020204030204" pitchFamily="34" charset="0"/>
              </a:rPr>
            </a:br>
            <a:br>
              <a:rPr lang="en-GB" altLang="en-GB" sz="3024" dirty="0">
                <a:solidFill>
                  <a:srgbClr val="0070C0"/>
                </a:solidFill>
                <a:latin typeface="Calibri" panose="020F0502020204030204" pitchFamily="34" charset="0"/>
              </a:rPr>
            </a:br>
            <a:r>
              <a:rPr lang="en-GB" altLang="en-GB" sz="2400" dirty="0">
                <a:latin typeface="Comic Sans MS" panose="030F0702030302020204" pitchFamily="66" charset="0"/>
                <a:cs typeface="Arial" panose="020B0604020202020204" pitchFamily="34" charset="0"/>
              </a:rPr>
              <a:t>Despite the Education Endowment Foundation evidencing that ETAs generally only make a small positive impact (+1month) it is widely agreed that ETAs are a valuable resource.  However, if you are not careful they can be a barrier to the very process we wish to encourage.</a:t>
            </a:r>
            <a:br>
              <a:rPr lang="en-GB" altLang="en-GB" sz="2268" dirty="0">
                <a:solidFill>
                  <a:srgbClr val="7030A0"/>
                </a:solidFill>
                <a:latin typeface="Comic Sans MS" panose="030F0702030302020204" pitchFamily="66" charset="0"/>
                <a:cs typeface="Arial" panose="020B0604020202020204" pitchFamily="34" charset="0"/>
              </a:rPr>
            </a:br>
            <a:br>
              <a:rPr lang="en-GB" altLang="en-GB" sz="2268" dirty="0">
                <a:solidFill>
                  <a:srgbClr val="0070C0"/>
                </a:solidFill>
                <a:latin typeface="Arial" panose="020B0604020202020204" pitchFamily="34" charset="0"/>
                <a:cs typeface="Arial" panose="020B0604020202020204" pitchFamily="34" charset="0"/>
              </a:rPr>
            </a:br>
            <a:br>
              <a:rPr lang="en-GB" altLang="en-GB" sz="1701" dirty="0">
                <a:solidFill>
                  <a:srgbClr val="0070C0"/>
                </a:solidFill>
                <a:latin typeface="Arial" panose="020B0604020202020204" pitchFamily="34" charset="0"/>
                <a:cs typeface="Arial" panose="020B0604020202020204" pitchFamily="34" charset="0"/>
              </a:rPr>
            </a:br>
            <a:br>
              <a:rPr lang="en-GB" altLang="en-GB" sz="1701" dirty="0">
                <a:solidFill>
                  <a:srgbClr val="0070C0"/>
                </a:solidFill>
                <a:latin typeface="Arial" panose="020B0604020202020204" pitchFamily="34" charset="0"/>
                <a:cs typeface="Arial" panose="020B0604020202020204" pitchFamily="34" charset="0"/>
              </a:rPr>
            </a:br>
            <a:br>
              <a:rPr lang="en-GB" altLang="en-GB" sz="1701" dirty="0">
                <a:solidFill>
                  <a:srgbClr val="0070C0"/>
                </a:solidFill>
                <a:latin typeface="Arial" panose="020B0604020202020204" pitchFamily="34" charset="0"/>
                <a:cs typeface="Arial" panose="020B0604020202020204" pitchFamily="34" charset="0"/>
              </a:rPr>
            </a:br>
            <a:r>
              <a:rPr lang="en-GB" altLang="en-GB" sz="2400" dirty="0">
                <a:solidFill>
                  <a:srgbClr val="0070C0"/>
                </a:solidFill>
                <a:latin typeface="Arial" panose="020B0604020202020204" pitchFamily="34" charset="0"/>
                <a:cs typeface="Arial" panose="020B0604020202020204" pitchFamily="34" charset="0"/>
                <a:hlinkClick r:id="rId3"/>
              </a:rPr>
              <a:t>https://educationendowmentfoundation.org.uk/evidence-summaries/teaching-learning-toolkit</a:t>
            </a:r>
            <a:br>
              <a:rPr lang="en-GB" altLang="en-GB" sz="1701" dirty="0">
                <a:solidFill>
                  <a:srgbClr val="0070C0"/>
                </a:solidFill>
                <a:latin typeface="Arial" panose="020B0604020202020204" pitchFamily="34" charset="0"/>
                <a:cs typeface="Arial" panose="020B0604020202020204" pitchFamily="34" charset="0"/>
              </a:rPr>
            </a:br>
            <a:endParaRPr lang="en-GB" altLang="en-GB" sz="1701" dirty="0">
              <a:solidFill>
                <a:srgbClr val="0070C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Comic Sans MS" panose="030F0702030302020204" pitchFamily="66" charset="0"/>
              </a:rPr>
              <a:t>The questions you have asked………….</a:t>
            </a:r>
          </a:p>
        </p:txBody>
      </p:sp>
      <p:pic>
        <p:nvPicPr>
          <p:cNvPr id="4" name="Picture 3"/>
          <p:cNvPicPr>
            <a:picLocks noChangeAspect="1"/>
          </p:cNvPicPr>
          <p:nvPr/>
        </p:nvPicPr>
        <p:blipFill>
          <a:blip r:embed="rId2"/>
          <a:stretch>
            <a:fillRect/>
          </a:stretch>
        </p:blipFill>
        <p:spPr>
          <a:xfrm>
            <a:off x="1524000" y="2134340"/>
            <a:ext cx="5227003" cy="3484669"/>
          </a:xfrm>
          <a:prstGeom prst="rect">
            <a:avLst/>
          </a:prstGeom>
        </p:spPr>
      </p:pic>
    </p:spTree>
    <p:extLst>
      <p:ext uri="{BB962C8B-B14F-4D97-AF65-F5344CB8AC3E}">
        <p14:creationId xmlns:p14="http://schemas.microsoft.com/office/powerpoint/2010/main" val="2983744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12592" y="1064161"/>
            <a:ext cx="8049710" cy="1906668"/>
          </a:xfrm>
        </p:spPr>
        <p:txBody>
          <a:bodyPr/>
          <a:lstStyle/>
          <a:p>
            <a:r>
              <a:rPr lang="en-US" altLang="en-US" sz="2400" dirty="0">
                <a:latin typeface="Comic Sans MS" panose="030F0702030302020204" pitchFamily="66" charset="0"/>
                <a:cs typeface="Arial" panose="020B0604020202020204" pitchFamily="34" charset="0"/>
              </a:rPr>
              <a:t>Asking for and receiving help is part of being an independent learner</a:t>
            </a:r>
          </a:p>
          <a:p>
            <a:r>
              <a:rPr lang="en-US" altLang="en-US" sz="2400" dirty="0">
                <a:latin typeface="Comic Sans MS" panose="030F0702030302020204" pitchFamily="66" charset="0"/>
                <a:cs typeface="Arial" panose="020B0604020202020204" pitchFamily="34" charset="0"/>
              </a:rPr>
              <a:t>The ETA is required to intervene just enough to set the learner back on track and must avoid a developing dependence on them for support</a:t>
            </a:r>
          </a:p>
          <a:p>
            <a:r>
              <a:rPr lang="en-US" altLang="en-US" sz="2400" dirty="0">
                <a:latin typeface="Comic Sans MS" panose="030F0702030302020204" pitchFamily="66" charset="0"/>
                <a:cs typeface="Arial" panose="020B0604020202020204" pitchFamily="34" charset="0"/>
              </a:rPr>
              <a:t>Teachers and ETAs need to be aware of the concept of ‘learned helplessness’</a:t>
            </a:r>
          </a:p>
          <a:p>
            <a:pPr eaLnBrk="1" hangingPunct="1">
              <a:buFontTx/>
              <a:buNone/>
            </a:pPr>
            <a:endParaRPr lang="en-US" altLang="en-US" sz="2646" dirty="0">
              <a:latin typeface="Calibri" panose="020F0502020204030204" pitchFamily="34" charset="0"/>
            </a:endParaRPr>
          </a:p>
        </p:txBody>
      </p:sp>
      <p:sp>
        <p:nvSpPr>
          <p:cNvPr id="3" name="TextBox 2"/>
          <p:cNvSpPr txBox="1"/>
          <p:nvPr/>
        </p:nvSpPr>
        <p:spPr>
          <a:xfrm>
            <a:off x="460864" y="280257"/>
            <a:ext cx="7553166" cy="499496"/>
          </a:xfrm>
          <a:prstGeom prst="rect">
            <a:avLst/>
          </a:prstGeom>
          <a:noFill/>
        </p:spPr>
        <p:txBody>
          <a:bodyPr>
            <a:spAutoFit/>
          </a:bodyPr>
          <a:lstStyle/>
          <a:p>
            <a:pPr algn="ctr" eaLnBrk="1" hangingPunct="1">
              <a:defRPr/>
            </a:pPr>
            <a:r>
              <a:rPr lang="en-GB" sz="2646" dirty="0">
                <a:solidFill>
                  <a:srgbClr val="7030A0"/>
                </a:solidFill>
                <a:effectLst>
                  <a:outerShdw blurRad="38100" dist="38100" dir="2700000" algn="tl">
                    <a:srgbClr val="000000">
                      <a:alpha val="43137"/>
                    </a:srgbClr>
                  </a:outerShdw>
                </a:effectLst>
                <a:latin typeface="Comic Sans MS" panose="030F0702030302020204" pitchFamily="66" charset="0"/>
                <a:ea typeface="+mj-ea"/>
                <a:cs typeface="+mj-cs"/>
              </a:rPr>
              <a:t>Independent Learning and the Role of the ETA</a:t>
            </a:r>
            <a:endParaRPr lang="en-GB" sz="2646" dirty="0">
              <a:solidFill>
                <a:srgbClr val="7030A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 calcmode="lin" valueType="num">
                                      <p:cBhvr additive="base">
                                        <p:cTn id="11"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 calcmode="lin" valueType="num">
                                      <p:cBhvr additive="base">
                                        <p:cTn id="15"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646557" y="166404"/>
            <a:ext cx="7344648" cy="1389123"/>
          </a:xfrm>
        </p:spPr>
        <p:txBody>
          <a:bodyPr>
            <a:normAutofit fontScale="90000"/>
          </a:bodyPr>
          <a:lstStyle/>
          <a:p>
            <a:pPr>
              <a:defRPr/>
            </a:pPr>
            <a:r>
              <a:rPr lang="en-GB" altLang="en-US" sz="3402" dirty="0">
                <a:latin typeface="Comic Sans MS" panose="030F0702030302020204" pitchFamily="66" charset="0"/>
              </a:rPr>
              <a:t>Arrange the following TA approaches in order of increasing pupil independence</a:t>
            </a:r>
          </a:p>
        </p:txBody>
      </p:sp>
      <p:sp>
        <p:nvSpPr>
          <p:cNvPr id="4" name="Oval 3"/>
          <p:cNvSpPr/>
          <p:nvPr/>
        </p:nvSpPr>
        <p:spPr>
          <a:xfrm>
            <a:off x="614303" y="1771499"/>
            <a:ext cx="2449717" cy="1089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7" dirty="0"/>
              <a:t>Modelling</a:t>
            </a:r>
          </a:p>
        </p:txBody>
      </p:sp>
      <p:pic>
        <p:nvPicPr>
          <p:cNvPr id="839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117" y="4531789"/>
            <a:ext cx="2472218" cy="111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008" y="4531789"/>
            <a:ext cx="2472218" cy="111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008" y="1947872"/>
            <a:ext cx="2472218" cy="111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020" y="3140392"/>
            <a:ext cx="2843944" cy="119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7" name="TextBox 5"/>
          <p:cNvSpPr txBox="1">
            <a:spLocks noChangeArrowheads="1"/>
          </p:cNvSpPr>
          <p:nvPr/>
        </p:nvSpPr>
        <p:spPr bwMode="auto">
          <a:xfrm>
            <a:off x="1031342" y="2004176"/>
            <a:ext cx="1701150"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GB" altLang="en-US" sz="2646" dirty="0">
                <a:solidFill>
                  <a:schemeClr val="tx1"/>
                </a:solidFill>
                <a:latin typeface="Comic Sans MS" panose="030F0702030302020204" pitchFamily="66" charset="0"/>
              </a:rPr>
              <a:t>Modelling</a:t>
            </a:r>
          </a:p>
        </p:txBody>
      </p:sp>
      <p:sp>
        <p:nvSpPr>
          <p:cNvPr id="83978" name="TextBox 6"/>
          <p:cNvSpPr txBox="1">
            <a:spLocks noChangeArrowheads="1"/>
          </p:cNvSpPr>
          <p:nvPr/>
        </p:nvSpPr>
        <p:spPr bwMode="auto">
          <a:xfrm>
            <a:off x="3594760" y="3206595"/>
            <a:ext cx="2313204"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GB" altLang="en-US" sz="2646" dirty="0">
                <a:solidFill>
                  <a:schemeClr val="tx1"/>
                </a:solidFill>
                <a:latin typeface="Comic Sans MS" panose="030F0702030302020204" pitchFamily="66" charset="0"/>
              </a:rPr>
              <a:t>Self-scaffolding</a:t>
            </a:r>
          </a:p>
        </p:txBody>
      </p:sp>
      <p:sp>
        <p:nvSpPr>
          <p:cNvPr id="83979" name="TextBox 7"/>
          <p:cNvSpPr txBox="1">
            <a:spLocks noChangeArrowheads="1"/>
          </p:cNvSpPr>
          <p:nvPr/>
        </p:nvSpPr>
        <p:spPr bwMode="auto">
          <a:xfrm>
            <a:off x="1666648" y="4806314"/>
            <a:ext cx="2131688"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GB" altLang="en-US" sz="2646">
                <a:solidFill>
                  <a:schemeClr val="tx1"/>
                </a:solidFill>
                <a:latin typeface="Comic Sans MS" panose="030F0702030302020204" pitchFamily="66" charset="0"/>
              </a:rPr>
              <a:t>Correcting</a:t>
            </a:r>
          </a:p>
        </p:txBody>
      </p:sp>
      <p:sp>
        <p:nvSpPr>
          <p:cNvPr id="83980" name="TextBox 8"/>
          <p:cNvSpPr txBox="1">
            <a:spLocks noChangeArrowheads="1"/>
          </p:cNvSpPr>
          <p:nvPr/>
        </p:nvSpPr>
        <p:spPr bwMode="auto">
          <a:xfrm>
            <a:off x="6089038" y="2186126"/>
            <a:ext cx="2137688"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GB" altLang="en-US" sz="2646" dirty="0">
                <a:solidFill>
                  <a:schemeClr val="tx1"/>
                </a:solidFill>
                <a:latin typeface="Comic Sans MS" panose="030F0702030302020204" pitchFamily="66" charset="0"/>
              </a:rPr>
              <a:t>Prompting</a:t>
            </a:r>
          </a:p>
        </p:txBody>
      </p:sp>
      <p:sp>
        <p:nvSpPr>
          <p:cNvPr id="83981" name="TextBox 9"/>
          <p:cNvSpPr txBox="1">
            <a:spLocks noChangeArrowheads="1"/>
          </p:cNvSpPr>
          <p:nvPr/>
        </p:nvSpPr>
        <p:spPr bwMode="auto">
          <a:xfrm>
            <a:off x="6089038" y="4806314"/>
            <a:ext cx="2133188"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GB" altLang="en-US" sz="2646">
                <a:solidFill>
                  <a:schemeClr val="tx1"/>
                </a:solidFill>
                <a:latin typeface="Comic Sans MS" panose="030F0702030302020204" pitchFamily="66" charset="0"/>
              </a:rPr>
              <a:t>Clueing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063" y="1064984"/>
            <a:ext cx="7344648" cy="1389123"/>
          </a:xfrm>
        </p:spPr>
        <p:txBody>
          <a:bodyPr>
            <a:normAutofit/>
          </a:bodyPr>
          <a:lstStyle/>
          <a:p>
            <a:pPr>
              <a:defRPr/>
            </a:pPr>
            <a:r>
              <a:rPr lang="en-GB" dirty="0">
                <a:latin typeface="Comic Sans MS" panose="030F0702030302020204" pitchFamily="66" charset="0"/>
              </a:rPr>
              <a:t>Encouraging Independent Learning</a:t>
            </a:r>
          </a:p>
        </p:txBody>
      </p:sp>
      <p:sp>
        <p:nvSpPr>
          <p:cNvPr id="3" name="Subtitle 2"/>
          <p:cNvSpPr>
            <a:spLocks noGrp="1"/>
          </p:cNvSpPr>
          <p:nvPr>
            <p:ph type="subTitle" idx="1"/>
          </p:nvPr>
        </p:nvSpPr>
        <p:spPr>
          <a:xfrm>
            <a:off x="781569" y="2560616"/>
            <a:ext cx="7212636" cy="3267288"/>
          </a:xfrm>
        </p:spPr>
        <p:txBody>
          <a:bodyPr>
            <a:normAutofit/>
          </a:bodyPr>
          <a:lstStyle/>
          <a:p>
            <a:pPr algn="l">
              <a:defRPr/>
            </a:pPr>
            <a:r>
              <a:rPr lang="en-GB" dirty="0">
                <a:solidFill>
                  <a:schemeClr val="tx1"/>
                </a:solidFill>
                <a:latin typeface="Comic Sans MS" panose="030F0702030302020204" pitchFamily="66" charset="0"/>
              </a:rPr>
              <a:t>Correcting</a:t>
            </a:r>
          </a:p>
          <a:p>
            <a:pPr algn="l">
              <a:defRPr/>
            </a:pPr>
            <a:r>
              <a:rPr lang="en-GB" dirty="0">
                <a:solidFill>
                  <a:schemeClr val="tx1"/>
                </a:solidFill>
                <a:latin typeface="Comic Sans MS" panose="030F0702030302020204" pitchFamily="66" charset="0"/>
              </a:rPr>
              <a:t>Modelling</a:t>
            </a:r>
          </a:p>
          <a:p>
            <a:pPr algn="l">
              <a:defRPr/>
            </a:pPr>
            <a:r>
              <a:rPr lang="en-GB" dirty="0">
                <a:solidFill>
                  <a:schemeClr val="tx1"/>
                </a:solidFill>
                <a:latin typeface="Comic Sans MS" panose="030F0702030302020204" pitchFamily="66" charset="0"/>
              </a:rPr>
              <a:t>Clueing</a:t>
            </a:r>
          </a:p>
          <a:p>
            <a:pPr algn="l">
              <a:defRPr/>
            </a:pPr>
            <a:r>
              <a:rPr lang="en-GB" dirty="0">
                <a:solidFill>
                  <a:schemeClr val="tx1"/>
                </a:solidFill>
                <a:latin typeface="Comic Sans MS" panose="030F0702030302020204" pitchFamily="66" charset="0"/>
              </a:rPr>
              <a:t>Prompting</a:t>
            </a:r>
          </a:p>
          <a:p>
            <a:pPr algn="l">
              <a:defRPr/>
            </a:pPr>
            <a:r>
              <a:rPr lang="en-GB" dirty="0">
                <a:solidFill>
                  <a:schemeClr val="tx1"/>
                </a:solidFill>
                <a:latin typeface="Comic Sans MS" panose="030F0702030302020204" pitchFamily="66" charset="0"/>
              </a:rPr>
              <a:t>Self-scaffolding</a:t>
            </a:r>
          </a:p>
          <a:p>
            <a:pPr>
              <a:defRPr/>
            </a:pPr>
            <a:endParaRPr lang="en-GB" dirty="0"/>
          </a:p>
        </p:txBody>
      </p:sp>
      <p:pic>
        <p:nvPicPr>
          <p:cNvPr id="86020" name="Picture 3" descr="C:\Users\sarahgrant\AppData\Local\Microsoft\Windows\Temporary Internet Files\Content.IE5\CNLSXEZV\pyramid_fit_to_labe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201" y="2325470"/>
            <a:ext cx="3789334" cy="308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40" y="316417"/>
            <a:ext cx="7688178" cy="748567"/>
          </a:xfrm>
        </p:spPr>
        <p:txBody>
          <a:bodyPr rtlCol="0">
            <a:normAutofit/>
          </a:bodyPr>
          <a:lstStyle/>
          <a:p>
            <a:pPr>
              <a:defRPr/>
            </a:pPr>
            <a:r>
              <a:rPr lang="en-GB" altLang="en-US" sz="4158" dirty="0">
                <a:solidFill>
                  <a:srgbClr val="C00000"/>
                </a:solidFill>
                <a:effectLst>
                  <a:outerShdw blurRad="38100" dist="38100" dir="2700000" algn="tl">
                    <a:srgbClr val="000000">
                      <a:alpha val="43137"/>
                    </a:srgbClr>
                  </a:outerShdw>
                </a:effectLst>
                <a:latin typeface="Calibri" panose="020F0502020204030204" pitchFamily="34" charset="0"/>
                <a:ea typeface="+mn-ea"/>
                <a:cs typeface="+mn-cs"/>
              </a:rPr>
              <a:t>Making the best use of TAs </a:t>
            </a:r>
            <a:endParaRPr lang="en-GB" sz="4158" dirty="0">
              <a:solidFill>
                <a:srgbClr val="C00000"/>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0115" name="Picture 3"/>
          <p:cNvPicPr>
            <a:picLocks noChangeAspect="1"/>
          </p:cNvPicPr>
          <p:nvPr/>
        </p:nvPicPr>
        <p:blipFill>
          <a:blip r:embed="rId3">
            <a:extLst>
              <a:ext uri="{28A0092B-C50C-407E-A947-70E740481C1C}">
                <a14:useLocalDpi xmlns:a14="http://schemas.microsoft.com/office/drawing/2010/main" val="0"/>
              </a:ext>
            </a:extLst>
          </a:blip>
          <a:srcRect l="488" t="7359" r="899" b="6953"/>
          <a:stretch>
            <a:fillRect/>
          </a:stretch>
        </p:blipFill>
        <p:spPr bwMode="auto">
          <a:xfrm>
            <a:off x="441039" y="995977"/>
            <a:ext cx="7865195" cy="483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809" y="360542"/>
            <a:ext cx="6155043" cy="1080095"/>
          </a:xfrm>
        </p:spPr>
        <p:txBody>
          <a:bodyPr rtlCol="0">
            <a:normAutofit/>
          </a:bodyPr>
          <a:lstStyle/>
          <a:p>
            <a:pPr defTabSz="864001">
              <a:buClr>
                <a:schemeClr val="accent6">
                  <a:lumMod val="75000"/>
                </a:schemeClr>
              </a:buClr>
              <a:defRPr/>
            </a:pPr>
            <a:r>
              <a:rPr lang="en-GB" sz="4158"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Training Implications</a:t>
            </a:r>
          </a:p>
        </p:txBody>
      </p:sp>
      <p:sp>
        <p:nvSpPr>
          <p:cNvPr id="16387" name="Content Placeholder 2"/>
          <p:cNvSpPr>
            <a:spLocks noGrp="1"/>
          </p:cNvSpPr>
          <p:nvPr>
            <p:ph idx="1"/>
          </p:nvPr>
        </p:nvSpPr>
        <p:spPr>
          <a:xfrm>
            <a:off x="478491" y="1489638"/>
            <a:ext cx="7689679" cy="4263461"/>
          </a:xfrm>
        </p:spPr>
        <p:txBody>
          <a:bodyPr rtlCol="0">
            <a:normAutofit fontScale="77500" lnSpcReduction="20000"/>
          </a:bodyPr>
          <a:lstStyle/>
          <a:p>
            <a:pPr marL="386099" indent="-342900" defTabSz="864001">
              <a:buFont typeface="Arial" panose="020B0604020202020204" pitchFamily="34" charset="0"/>
              <a:buChar char="•"/>
              <a:defRPr/>
            </a:pPr>
            <a:r>
              <a:rPr lang="en-GB" altLang="en-US" sz="2800" dirty="0">
                <a:latin typeface="Comic Sans MS" panose="030F0702030302020204" pitchFamily="66" charset="0"/>
                <a:cs typeface="Arial" panose="020B0604020202020204" pitchFamily="34" charset="0"/>
              </a:rPr>
              <a:t>In house training programme – part of the SENCO role</a:t>
            </a:r>
          </a:p>
          <a:p>
            <a:pPr marL="386099" indent="-342900" defTabSz="864001">
              <a:buFont typeface="Arial" panose="020B0604020202020204" pitchFamily="34" charset="0"/>
              <a:buChar char="•"/>
              <a:defRPr/>
            </a:pPr>
            <a:endParaRPr lang="en-GB" altLang="en-US" sz="2800" dirty="0">
              <a:latin typeface="Comic Sans MS" panose="030F0702030302020204" pitchFamily="66" charset="0"/>
              <a:cs typeface="Arial" panose="020B0604020202020204" pitchFamily="34" charset="0"/>
            </a:endParaRPr>
          </a:p>
          <a:p>
            <a:pPr marL="386099" indent="-342900" defTabSz="864001">
              <a:buFont typeface="Arial" panose="020B0604020202020204" pitchFamily="34" charset="0"/>
              <a:buChar char="•"/>
              <a:defRPr/>
            </a:pPr>
            <a:r>
              <a:rPr lang="en-GB" altLang="en-US" sz="2800" dirty="0">
                <a:latin typeface="Comic Sans MS" panose="030F0702030302020204" pitchFamily="66" charset="0"/>
                <a:cs typeface="Arial" panose="020B0604020202020204" pitchFamily="34" charset="0"/>
              </a:rPr>
              <a:t>External training on recognised and proven interventions</a:t>
            </a:r>
          </a:p>
          <a:p>
            <a:pPr marL="386099" indent="-342900" defTabSz="864001">
              <a:buFont typeface="Arial" panose="020B0604020202020204" pitchFamily="34" charset="0"/>
              <a:buChar char="•"/>
              <a:defRPr/>
            </a:pPr>
            <a:endParaRPr lang="en-GB" altLang="en-US" sz="2800" dirty="0">
              <a:latin typeface="Comic Sans MS" panose="030F0702030302020204" pitchFamily="66" charset="0"/>
              <a:cs typeface="Arial" panose="020B0604020202020204" pitchFamily="34" charset="0"/>
            </a:endParaRPr>
          </a:p>
          <a:p>
            <a:pPr marL="386099" indent="-342900" defTabSz="864001">
              <a:buFont typeface="Arial" panose="020B0604020202020204" pitchFamily="34" charset="0"/>
              <a:buChar char="•"/>
              <a:defRPr/>
            </a:pPr>
            <a:r>
              <a:rPr lang="en-GB" altLang="en-US" sz="2800" dirty="0">
                <a:latin typeface="Comic Sans MS" panose="030F0702030302020204" pitchFamily="66" charset="0"/>
                <a:cs typeface="Arial" panose="020B0604020202020204" pitchFamily="34" charset="0"/>
              </a:rPr>
              <a:t>Curriculum specific training</a:t>
            </a:r>
          </a:p>
          <a:p>
            <a:pPr marL="386099" indent="-342900" defTabSz="864001">
              <a:buFont typeface="Arial" panose="020B0604020202020204" pitchFamily="34" charset="0"/>
              <a:buChar char="•"/>
              <a:defRPr/>
            </a:pPr>
            <a:endParaRPr lang="en-GB" altLang="en-US" sz="2800" dirty="0">
              <a:latin typeface="Comic Sans MS" panose="030F0702030302020204" pitchFamily="66" charset="0"/>
              <a:cs typeface="Arial" panose="020B0604020202020204" pitchFamily="34" charset="0"/>
            </a:endParaRPr>
          </a:p>
          <a:p>
            <a:pPr marL="386099" indent="-342900" defTabSz="864001">
              <a:buFont typeface="Arial" panose="020B0604020202020204" pitchFamily="34" charset="0"/>
              <a:buChar char="•"/>
              <a:defRPr/>
            </a:pPr>
            <a:r>
              <a:rPr lang="en-GB" altLang="en-US" sz="2800" dirty="0">
                <a:latin typeface="Comic Sans MS" panose="030F0702030302020204" pitchFamily="66" charset="0"/>
                <a:cs typeface="Arial" panose="020B0604020202020204" pitchFamily="34" charset="0"/>
              </a:rPr>
              <a:t> Use of Apprenticeship Levy to pay for ETA training – watch this space!</a:t>
            </a:r>
          </a:p>
          <a:p>
            <a:pPr marL="386099" indent="-342900" defTabSz="864001">
              <a:buFont typeface="Arial" panose="020B0604020202020204" pitchFamily="34" charset="0"/>
              <a:buChar char="•"/>
              <a:defRPr/>
            </a:pPr>
            <a:endParaRPr lang="en-GB" altLang="en-US" sz="2268" dirty="0">
              <a:latin typeface="Comic Sans MS" panose="030F0702030302020204" pitchFamily="66" charset="0"/>
              <a:cs typeface="Arial" panose="020B0604020202020204" pitchFamily="34" charset="0"/>
            </a:endParaRPr>
          </a:p>
          <a:p>
            <a:pPr marL="43199" indent="0" algn="ctr" defTabSz="864001">
              <a:buNone/>
              <a:defRPr/>
            </a:pPr>
            <a:r>
              <a:rPr lang="en-GB" altLang="en-US" sz="3100" b="1" dirty="0">
                <a:latin typeface="Comic Sans MS" panose="030F0702030302020204" pitchFamily="66" charset="0"/>
                <a:cs typeface="Arial" panose="020B0604020202020204" pitchFamily="34" charset="0"/>
              </a:rPr>
              <a:t>www.maximisingtas.co.uk</a:t>
            </a:r>
          </a:p>
          <a:p>
            <a:pPr marL="43199" indent="0" defTabSz="864001">
              <a:buNone/>
              <a:defRPr/>
            </a:pPr>
            <a:r>
              <a:rPr lang="en-GB" altLang="en-US" dirty="0">
                <a:latin typeface="Calibri" panose="020F050202020403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85587" y="451429"/>
            <a:ext cx="6873607" cy="1080095"/>
          </a:xfrm>
        </p:spPr>
        <p:txBody>
          <a:bodyPr rtlCol="0">
            <a:normAutofit/>
          </a:bodyPr>
          <a:lstStyle/>
          <a:p>
            <a:pPr defTabSz="864001">
              <a:buClr>
                <a:schemeClr val="accent6">
                  <a:lumMod val="75000"/>
                </a:schemeClr>
              </a:buClr>
              <a:defRPr/>
            </a:pPr>
            <a:r>
              <a:rPr lang="en-GB" sz="4158"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The Macro and the Micro</a:t>
            </a:r>
          </a:p>
        </p:txBody>
      </p:sp>
      <p:sp>
        <p:nvSpPr>
          <p:cNvPr id="87043" name="Rectangle 3"/>
          <p:cNvSpPr>
            <a:spLocks noGrp="1" noChangeArrowheads="1"/>
          </p:cNvSpPr>
          <p:nvPr>
            <p:ph idx="1"/>
          </p:nvPr>
        </p:nvSpPr>
        <p:spPr>
          <a:xfrm>
            <a:off x="442540" y="1404014"/>
            <a:ext cx="7620672" cy="3283789"/>
          </a:xfrm>
        </p:spPr>
        <p:txBody>
          <a:bodyPr rtlCol="0">
            <a:normAutofit/>
          </a:bodyPr>
          <a:lstStyle/>
          <a:p>
            <a:pPr>
              <a:lnSpc>
                <a:spcPct val="90000"/>
              </a:lnSpc>
              <a:buFont typeface="Arial" panose="020B0604020202020204" pitchFamily="34" charset="0"/>
              <a:buChar char="•"/>
              <a:defRPr/>
            </a:pPr>
            <a:r>
              <a:rPr lang="en-GB" altLang="en-US" sz="2268" dirty="0">
                <a:latin typeface="Comic Sans MS" panose="030F0702030302020204" pitchFamily="66" charset="0"/>
                <a:cs typeface="Arial" panose="020B0604020202020204" pitchFamily="34" charset="0"/>
              </a:rPr>
              <a:t>There are two significant dimensions to ETA management </a:t>
            </a:r>
          </a:p>
          <a:p>
            <a:pPr>
              <a:lnSpc>
                <a:spcPct val="90000"/>
              </a:lnSpc>
              <a:buFont typeface="Arial" panose="020B0604020202020204" pitchFamily="34" charset="0"/>
              <a:buChar char="•"/>
              <a:defRPr/>
            </a:pPr>
            <a:endParaRPr lang="en-GB" altLang="en-US" sz="2268" dirty="0">
              <a:latin typeface="Comic Sans MS" panose="030F0702030302020204" pitchFamily="66" charset="0"/>
              <a:cs typeface="Arial" panose="020B0604020202020204" pitchFamily="34" charset="0"/>
            </a:endParaRPr>
          </a:p>
          <a:p>
            <a:pPr>
              <a:lnSpc>
                <a:spcPct val="90000"/>
              </a:lnSpc>
              <a:buFont typeface="Arial" panose="020B0604020202020204" pitchFamily="34" charset="0"/>
              <a:buChar char="•"/>
              <a:defRPr/>
            </a:pPr>
            <a:r>
              <a:rPr lang="en-GB" altLang="en-US" sz="2268" dirty="0">
                <a:latin typeface="Comic Sans MS" panose="030F0702030302020204" pitchFamily="66" charset="0"/>
                <a:cs typeface="Arial" panose="020B0604020202020204" pitchFamily="34" charset="0"/>
              </a:rPr>
              <a:t>One is how ETAs are organised within the school structure and how the lines of management operate</a:t>
            </a:r>
          </a:p>
          <a:p>
            <a:pPr>
              <a:lnSpc>
                <a:spcPct val="90000"/>
              </a:lnSpc>
              <a:buFont typeface="Arial" panose="020B0604020202020204" pitchFamily="34" charset="0"/>
              <a:buChar char="•"/>
              <a:defRPr/>
            </a:pPr>
            <a:endParaRPr lang="en-GB" altLang="en-US" sz="2268" dirty="0">
              <a:latin typeface="Comic Sans MS" panose="030F0702030302020204" pitchFamily="66" charset="0"/>
              <a:cs typeface="Arial" panose="020B0604020202020204" pitchFamily="34" charset="0"/>
            </a:endParaRPr>
          </a:p>
          <a:p>
            <a:pPr>
              <a:lnSpc>
                <a:spcPct val="90000"/>
              </a:lnSpc>
              <a:buFont typeface="Arial" panose="020B0604020202020204" pitchFamily="34" charset="0"/>
              <a:buChar char="•"/>
              <a:defRPr/>
            </a:pPr>
            <a:r>
              <a:rPr lang="en-GB" altLang="en-US" sz="2268" dirty="0">
                <a:latin typeface="Comic Sans MS" panose="030F0702030302020204" pitchFamily="66" charset="0"/>
                <a:cs typeface="Arial" panose="020B0604020202020204" pitchFamily="34" charset="0"/>
              </a:rPr>
              <a:t>The other is how ETAs are managed within the classroom – is there discussion between class teachers and ETAs to share information?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081" y="110899"/>
            <a:ext cx="6737095" cy="1080095"/>
          </a:xfrm>
        </p:spPr>
        <p:txBody>
          <a:bodyPr rtlCol="0">
            <a:normAutofit fontScale="90000"/>
          </a:bodyPr>
          <a:lstStyle/>
          <a:p>
            <a:pPr>
              <a:defRPr/>
            </a:pPr>
            <a:r>
              <a:rPr lang="en-GB" altLang="en-US" sz="4158" dirty="0">
                <a:solidFill>
                  <a:srgbClr val="7030A0"/>
                </a:solidFill>
                <a:effectLst>
                  <a:outerShdw blurRad="38100" dist="38100" dir="2700000" algn="tl">
                    <a:srgbClr val="000000">
                      <a:alpha val="43137"/>
                    </a:srgbClr>
                  </a:outerShdw>
                </a:effectLst>
                <a:latin typeface="Comic Sans MS" panose="030F0702030302020204" pitchFamily="66" charset="0"/>
              </a:rPr>
              <a:t>What will Ofsted Look for?</a:t>
            </a:r>
            <a:endParaRPr lang="en-GB" sz="4158"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1189606" y="928471"/>
            <a:ext cx="6939612" cy="4968438"/>
          </a:xfrm>
        </p:spPr>
        <p:txBody>
          <a:bodyPr rtlCol="0">
            <a:normAutofit/>
          </a:bodyPr>
          <a:lstStyle/>
          <a:p>
            <a:pPr marL="0" indent="0" defTabSz="864001">
              <a:buClr>
                <a:schemeClr val="accent6">
                  <a:lumMod val="75000"/>
                </a:schemeClr>
              </a:buClr>
              <a:buNone/>
              <a:defRPr/>
            </a:pPr>
            <a:r>
              <a:rPr lang="en-GB" sz="1512" b="1" dirty="0">
                <a:solidFill>
                  <a:schemeClr val="tx1">
                    <a:lumMod val="75000"/>
                    <a:lumOff val="25000"/>
                  </a:schemeClr>
                </a:solidFill>
                <a:latin typeface="Comic Sans MS" panose="030F0702030302020204" pitchFamily="66" charset="0"/>
                <a:cs typeface="Arial" panose="020B0604020202020204" pitchFamily="34" charset="0"/>
              </a:rPr>
              <a:t>Some general Ofsted Teaching Assistant comments from the last 3 years:</a:t>
            </a:r>
          </a:p>
          <a:p>
            <a:pPr>
              <a:buFont typeface="Wingdings 3" charset="2"/>
              <a:buChar char=""/>
              <a:defRPr/>
            </a:pPr>
            <a:r>
              <a:rPr lang="en-GB" sz="1512" dirty="0">
                <a:solidFill>
                  <a:schemeClr val="tx1">
                    <a:lumMod val="75000"/>
                    <a:lumOff val="25000"/>
                  </a:schemeClr>
                </a:solidFill>
                <a:latin typeface="Comic Sans MS" panose="030F0702030302020204" pitchFamily="66" charset="0"/>
                <a:cs typeface="Arial" panose="020B0604020202020204" pitchFamily="34" charset="0"/>
              </a:rPr>
              <a:t> Teaching assistants support the needs of individual pupils well</a:t>
            </a:r>
          </a:p>
          <a:p>
            <a:pPr>
              <a:buFont typeface="Wingdings 3" charset="2"/>
              <a:buChar char=""/>
              <a:defRPr/>
            </a:pPr>
            <a:r>
              <a:rPr lang="en-GB" sz="1512" dirty="0">
                <a:solidFill>
                  <a:schemeClr val="tx1">
                    <a:lumMod val="75000"/>
                    <a:lumOff val="25000"/>
                  </a:schemeClr>
                </a:solidFill>
                <a:latin typeface="Comic Sans MS" panose="030F0702030302020204" pitchFamily="66" charset="0"/>
                <a:cs typeface="Arial" panose="020B0604020202020204" pitchFamily="34" charset="0"/>
              </a:rPr>
              <a:t> The impact of teaching assistants across the school is uneven because teachers do not monitor their work closely enough</a:t>
            </a:r>
          </a:p>
          <a:p>
            <a:pPr>
              <a:buFont typeface="Wingdings 3" charset="2"/>
              <a:buChar char=""/>
              <a:defRPr/>
            </a:pPr>
            <a:r>
              <a:rPr lang="en-GB" sz="1512" dirty="0">
                <a:solidFill>
                  <a:schemeClr val="tx1">
                    <a:lumMod val="75000"/>
                    <a:lumOff val="25000"/>
                  </a:schemeClr>
                </a:solidFill>
                <a:latin typeface="Comic Sans MS" panose="030F0702030302020204" pitchFamily="66" charset="0"/>
                <a:cs typeface="Arial" panose="020B0604020202020204" pitchFamily="34" charset="0"/>
              </a:rPr>
              <a:t>Teaching assistants, some of whom are new to their posts, do not consistently use strategies that help pupils they are supporting learn as well as they could.</a:t>
            </a:r>
          </a:p>
          <a:p>
            <a:pPr>
              <a:buFont typeface="Wingdings 3" charset="2"/>
              <a:buChar char=""/>
              <a:defRPr/>
            </a:pPr>
            <a:r>
              <a:rPr lang="en-GB" sz="1512" dirty="0">
                <a:solidFill>
                  <a:schemeClr val="tx1">
                    <a:lumMod val="75000"/>
                    <a:lumOff val="25000"/>
                  </a:schemeClr>
                </a:solidFill>
                <a:latin typeface="Comic Sans MS" panose="030F0702030302020204" pitchFamily="66" charset="0"/>
                <a:cs typeface="Arial" panose="020B0604020202020204" pitchFamily="34" charset="0"/>
              </a:rPr>
              <a:t>Teaching assistants are trained well, deployed effectively and work closely with teachers</a:t>
            </a:r>
          </a:p>
          <a:p>
            <a:pPr>
              <a:buFont typeface="Wingdings 3" charset="2"/>
              <a:buChar char=""/>
              <a:defRPr/>
            </a:pPr>
            <a:r>
              <a:rPr lang="en-GB" sz="1512" dirty="0">
                <a:solidFill>
                  <a:schemeClr val="tx1">
                    <a:lumMod val="75000"/>
                    <a:lumOff val="25000"/>
                  </a:schemeClr>
                </a:solidFill>
                <a:latin typeface="Comic Sans MS" panose="030F0702030302020204" pitchFamily="66" charset="0"/>
                <a:cs typeface="Arial" panose="020B0604020202020204" pitchFamily="34" charset="0"/>
              </a:rPr>
              <a:t>Teaching assistants are not always used appropriately when supporting pupils with their learning</a:t>
            </a:r>
          </a:p>
          <a:p>
            <a:pPr>
              <a:buFont typeface="Wingdings 3" charset="2"/>
              <a:buChar char=""/>
              <a:defRPr/>
            </a:pPr>
            <a:r>
              <a:rPr lang="en-GB" sz="1512" dirty="0">
                <a:solidFill>
                  <a:schemeClr val="tx1">
                    <a:lumMod val="75000"/>
                    <a:lumOff val="25000"/>
                  </a:schemeClr>
                </a:solidFill>
                <a:latin typeface="Comic Sans MS" panose="030F0702030302020204" pitchFamily="66" charset="0"/>
                <a:cs typeface="Arial" panose="020B0604020202020204" pitchFamily="34" charset="0"/>
              </a:rPr>
              <a:t>Teaching assistants are highly skilled in supporting pupils' social and emotional needs</a:t>
            </a:r>
          </a:p>
          <a:p>
            <a:pPr marL="42005" indent="0">
              <a:buNone/>
              <a:defRPr/>
            </a:pPr>
            <a:endParaRPr lang="en-GB" sz="1512" dirty="0">
              <a:solidFill>
                <a:schemeClr val="tx1">
                  <a:lumMod val="75000"/>
                  <a:lumOff val="25000"/>
                </a:schemeClr>
              </a:solidFill>
              <a:latin typeface="Comic Sans MS" panose="030F0702030302020204" pitchFamily="66" charset="0"/>
              <a:cs typeface="Arial" panose="020B0604020202020204" pitchFamily="34" charset="0"/>
            </a:endParaRPr>
          </a:p>
          <a:p>
            <a:pPr marL="42005" indent="0">
              <a:buNone/>
              <a:defRPr/>
            </a:pPr>
            <a:r>
              <a:rPr lang="en-GB" sz="1512" dirty="0">
                <a:solidFill>
                  <a:schemeClr val="tx1">
                    <a:lumMod val="75000"/>
                    <a:lumOff val="25000"/>
                  </a:schemeClr>
                </a:solidFill>
                <a:latin typeface="Comic Sans MS" panose="030F0702030302020204" pitchFamily="66" charset="0"/>
                <a:cs typeface="Arial" panose="020B0604020202020204" pitchFamily="34" charset="0"/>
              </a:rPr>
              <a:t>Inspectors will consider:</a:t>
            </a:r>
          </a:p>
          <a:p>
            <a:pPr>
              <a:buFont typeface="Wingdings 3" charset="2"/>
              <a:buChar char=""/>
              <a:defRPr/>
            </a:pPr>
            <a:r>
              <a:rPr lang="en-GB" sz="1512" dirty="0">
                <a:solidFill>
                  <a:schemeClr val="tx1">
                    <a:lumMod val="75000"/>
                    <a:lumOff val="25000"/>
                  </a:schemeClr>
                </a:solidFill>
                <a:latin typeface="Comic Sans MS" panose="030F0702030302020204" pitchFamily="66" charset="0"/>
                <a:cs typeface="Arial" panose="020B0604020202020204" pitchFamily="34" charset="0"/>
              </a:rPr>
              <a:t>information from discussions about teaching, learning and assessment with teachers, teaching assistants and other staff</a:t>
            </a:r>
          </a:p>
          <a:p>
            <a:pPr>
              <a:buFont typeface="Wingdings 3" charset="2"/>
              <a:buChar char=""/>
              <a:defRPr/>
            </a:pPr>
            <a:endParaRPr lang="en-GB" dirty="0">
              <a:solidFill>
                <a:schemeClr val="tx1">
                  <a:lumMod val="75000"/>
                  <a:lumOff val="25000"/>
                </a:schemeClr>
              </a:solidFill>
              <a:latin typeface="Comic Sans MS" panose="030F0702030302020204"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678" y="355561"/>
            <a:ext cx="7752918" cy="1389123"/>
          </a:xfrm>
        </p:spPr>
        <p:txBody>
          <a:bodyPr>
            <a:noAutofit/>
          </a:bodyPr>
          <a:lstStyle/>
          <a:p>
            <a:pPr algn="ctr"/>
            <a:r>
              <a:rPr lang="en-GB" b="1" dirty="0"/>
              <a:t>CHILDREN’S THERAPY SERVICES</a:t>
            </a:r>
          </a:p>
        </p:txBody>
      </p:sp>
      <p:sp>
        <p:nvSpPr>
          <p:cNvPr id="3" name="Subtitle 2"/>
          <p:cNvSpPr>
            <a:spLocks noGrp="1"/>
          </p:cNvSpPr>
          <p:nvPr>
            <p:ph type="subTitle" idx="1"/>
          </p:nvPr>
        </p:nvSpPr>
        <p:spPr>
          <a:xfrm>
            <a:off x="713993" y="2016864"/>
            <a:ext cx="7280821" cy="4082704"/>
          </a:xfrm>
        </p:spPr>
        <p:txBody>
          <a:bodyPr>
            <a:normAutofit/>
          </a:bodyPr>
          <a:lstStyle/>
          <a:p>
            <a:pPr marL="432054" indent="-432054" algn="ctr">
              <a:buFont typeface="Arial" panose="020B0604020202020204" pitchFamily="34" charset="0"/>
              <a:buChar char="•"/>
            </a:pPr>
            <a:r>
              <a:rPr lang="en-GB" b="1" dirty="0">
                <a:latin typeface="+mj-lt"/>
              </a:rPr>
              <a:t>Calderdale &amp; Huddersfield NHS Foundation Trust</a:t>
            </a:r>
          </a:p>
          <a:p>
            <a:pPr marL="432054" indent="-432054" algn="ctr">
              <a:buFontTx/>
              <a:buChar char="-"/>
            </a:pPr>
            <a:r>
              <a:rPr lang="en-GB" b="1" dirty="0">
                <a:latin typeface="+mj-lt"/>
              </a:rPr>
              <a:t>South Kirklees</a:t>
            </a:r>
          </a:p>
          <a:p>
            <a:pPr marL="432054" indent="-432054" algn="ctr">
              <a:buFontTx/>
              <a:buChar char="-"/>
            </a:pPr>
            <a:endParaRPr lang="en-GB" b="1" dirty="0">
              <a:latin typeface="+mj-lt"/>
            </a:endParaRPr>
          </a:p>
          <a:p>
            <a:pPr marL="432054" indent="-432054" algn="ctr">
              <a:buFont typeface="Arial" panose="020B0604020202020204" pitchFamily="34" charset="0"/>
              <a:buChar char="•"/>
            </a:pPr>
            <a:r>
              <a:rPr lang="en-GB" b="1" dirty="0">
                <a:latin typeface="+mj-lt"/>
              </a:rPr>
              <a:t>Locala Community Partnership</a:t>
            </a:r>
          </a:p>
          <a:p>
            <a:pPr marL="432054" indent="-432054" algn="ctr">
              <a:buFontTx/>
              <a:buChar char="-"/>
            </a:pPr>
            <a:r>
              <a:rPr lang="en-GB" b="1" dirty="0">
                <a:latin typeface="+mj-lt"/>
              </a:rPr>
              <a:t>North Kirklees</a:t>
            </a:r>
          </a:p>
          <a:p>
            <a:pPr marL="432054" indent="-432054" algn="ctr">
              <a:buFontTx/>
              <a:buChar char="-"/>
            </a:pPr>
            <a:endParaRPr lang="en-GB" b="1" dirty="0">
              <a:latin typeface="+mj-lt"/>
            </a:endParaRPr>
          </a:p>
          <a:p>
            <a:pPr marL="432054" indent="-432054" algn="ctr">
              <a:buFont typeface="Arial" panose="020B0604020202020204" pitchFamily="34" charset="0"/>
              <a:buChar char="•"/>
            </a:pPr>
            <a:r>
              <a:rPr lang="en-GB" b="1" dirty="0">
                <a:latin typeface="+mj-lt"/>
              </a:rPr>
              <a:t>Speech and Language Therapy (SALT), Physiotherapy (PT) and Occupational Therapy (OT)</a:t>
            </a:r>
          </a:p>
        </p:txBody>
      </p:sp>
    </p:spTree>
    <p:extLst>
      <p:ext uri="{BB962C8B-B14F-4D97-AF65-F5344CB8AC3E}">
        <p14:creationId xmlns:p14="http://schemas.microsoft.com/office/powerpoint/2010/main" val="3906680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218" y="1608594"/>
            <a:ext cx="6464281" cy="4147566"/>
          </a:xfrm>
        </p:spPr>
        <p:txBody>
          <a:bodyPr/>
          <a:lstStyle/>
          <a:p>
            <a:pPr marL="0" indent="0" algn="ctr">
              <a:buNone/>
            </a:pPr>
            <a:r>
              <a:rPr lang="en-GB" sz="2835" b="1" dirty="0">
                <a:latin typeface="+mj-lt"/>
              </a:rPr>
              <a:t>Therapists work with the child, parents and School to help reduce the impact of their difficulty on their physical, social, emotional and educational development. </a:t>
            </a:r>
          </a:p>
          <a:p>
            <a:pPr marL="0" indent="0" algn="ctr">
              <a:buNone/>
            </a:pPr>
            <a:endParaRPr lang="en-GB" sz="2835" b="1" dirty="0">
              <a:latin typeface="+mj-lt"/>
            </a:endParaRPr>
          </a:p>
          <a:p>
            <a:pPr marL="0" indent="0" algn="ctr">
              <a:buNone/>
            </a:pPr>
            <a:r>
              <a:rPr lang="en-GB" sz="2835" b="1" dirty="0">
                <a:latin typeface="+mj-lt"/>
              </a:rPr>
              <a:t>We aim to enable the child to achieve their potential in communication, physical skills and independence.</a:t>
            </a:r>
          </a:p>
        </p:txBody>
      </p:sp>
    </p:spTree>
    <p:extLst>
      <p:ext uri="{BB962C8B-B14F-4D97-AF65-F5344CB8AC3E}">
        <p14:creationId xmlns:p14="http://schemas.microsoft.com/office/powerpoint/2010/main" val="18292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68" y="324363"/>
            <a:ext cx="7776686" cy="1080095"/>
          </a:xfrm>
        </p:spPr>
        <p:txBody>
          <a:bodyPr/>
          <a:lstStyle/>
          <a:p>
            <a:pPr algn="ctr"/>
            <a:r>
              <a:rPr lang="en-GB" b="1" u="sng" dirty="0"/>
              <a:t>How to refer</a:t>
            </a:r>
          </a:p>
        </p:txBody>
      </p:sp>
      <p:sp>
        <p:nvSpPr>
          <p:cNvPr id="3" name="Content Placeholder 2"/>
          <p:cNvSpPr>
            <a:spLocks noGrp="1"/>
          </p:cNvSpPr>
          <p:nvPr>
            <p:ph idx="1"/>
          </p:nvPr>
        </p:nvSpPr>
        <p:spPr>
          <a:xfrm>
            <a:off x="918128" y="1830350"/>
            <a:ext cx="7076686" cy="4147566"/>
          </a:xfrm>
        </p:spPr>
        <p:txBody>
          <a:bodyPr>
            <a:normAutofit fontScale="92500" lnSpcReduction="10000"/>
          </a:bodyPr>
          <a:lstStyle/>
          <a:p>
            <a:r>
              <a:rPr lang="en-GB" b="1" dirty="0">
                <a:latin typeface="+mj-lt"/>
              </a:rPr>
              <a:t>Open referral system (except OT in North – Consultant, GP or therapist only) – If parent self-refer, likely need to contact setting for more  information.</a:t>
            </a:r>
          </a:p>
          <a:p>
            <a:r>
              <a:rPr lang="en-GB" b="1" dirty="0">
                <a:latin typeface="+mj-lt"/>
              </a:rPr>
              <a:t>Gain consent from parent</a:t>
            </a:r>
          </a:p>
          <a:p>
            <a:r>
              <a:rPr lang="en-GB" b="1" dirty="0">
                <a:latin typeface="+mj-lt"/>
              </a:rPr>
              <a:t>Complete referral form:</a:t>
            </a:r>
            <a:r>
              <a:rPr lang="en-GB" dirty="0">
                <a:latin typeface="+mj-lt"/>
              </a:rPr>
              <a:t>  </a:t>
            </a:r>
          </a:p>
          <a:p>
            <a:pPr marL="0" indent="0">
              <a:buNone/>
            </a:pPr>
            <a:r>
              <a:rPr lang="en-GB" dirty="0">
                <a:solidFill>
                  <a:schemeClr val="tx2"/>
                </a:solidFill>
                <a:latin typeface="+mj-lt"/>
              </a:rPr>
              <a:t>       http:/www.cht.nhs.uk/childrens-therapy-services  </a:t>
            </a:r>
          </a:p>
          <a:p>
            <a:pPr marL="0" indent="0">
              <a:buNone/>
            </a:pPr>
            <a:r>
              <a:rPr lang="en-GB" dirty="0">
                <a:solidFill>
                  <a:schemeClr val="tx2"/>
                </a:solidFill>
                <a:latin typeface="+mj-lt"/>
              </a:rPr>
              <a:t>                  www.locala.org.uk</a:t>
            </a:r>
          </a:p>
          <a:p>
            <a:r>
              <a:rPr lang="en-GB" dirty="0">
                <a:solidFill>
                  <a:schemeClr val="tx2"/>
                </a:solidFill>
                <a:latin typeface="+mj-lt"/>
              </a:rPr>
              <a:t> </a:t>
            </a:r>
            <a:r>
              <a:rPr lang="en-GB" b="1" dirty="0">
                <a:latin typeface="+mj-lt"/>
              </a:rPr>
              <a:t>Referral triaged by Therapist</a:t>
            </a:r>
          </a:p>
          <a:p>
            <a:r>
              <a:rPr lang="en-GB" b="1" dirty="0">
                <a:latin typeface="+mj-lt"/>
              </a:rPr>
              <a:t>Opt in process in some cases</a:t>
            </a:r>
          </a:p>
          <a:p>
            <a:r>
              <a:rPr lang="en-GB" b="1" dirty="0">
                <a:latin typeface="+mj-lt"/>
              </a:rPr>
              <a:t>Waiting list – waiting time</a:t>
            </a:r>
          </a:p>
          <a:p>
            <a:r>
              <a:rPr lang="en-GB" b="1" dirty="0">
                <a:latin typeface="+mj-lt"/>
              </a:rPr>
              <a:t>Assessment in clinic/setting (parent must be present)</a:t>
            </a:r>
          </a:p>
        </p:txBody>
      </p:sp>
    </p:spTree>
    <p:extLst>
      <p:ext uri="{BB962C8B-B14F-4D97-AF65-F5344CB8AC3E}">
        <p14:creationId xmlns:p14="http://schemas.microsoft.com/office/powerpoint/2010/main" val="242391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858" y="704574"/>
            <a:ext cx="7344648" cy="2000526"/>
          </a:xfrm>
        </p:spPr>
        <p:txBody>
          <a:bodyPr/>
          <a:lstStyle/>
          <a:p>
            <a:r>
              <a:rPr lang="en-GB" dirty="0">
                <a:latin typeface="Comic Sans MS" panose="030F0702030302020204" pitchFamily="66" charset="0"/>
              </a:rPr>
              <a:t>It’s not about the money (money money)…..!</a:t>
            </a:r>
          </a:p>
        </p:txBody>
      </p:sp>
      <p:pic>
        <p:nvPicPr>
          <p:cNvPr id="4" name="Picture 3"/>
          <p:cNvPicPr>
            <a:picLocks noChangeAspect="1"/>
          </p:cNvPicPr>
          <p:nvPr/>
        </p:nvPicPr>
        <p:blipFill>
          <a:blip r:embed="rId2"/>
          <a:stretch>
            <a:fillRect/>
          </a:stretch>
        </p:blipFill>
        <p:spPr>
          <a:xfrm>
            <a:off x="2006849" y="2357089"/>
            <a:ext cx="3988782" cy="3988782"/>
          </a:xfrm>
          <a:prstGeom prst="rect">
            <a:avLst/>
          </a:prstGeom>
        </p:spPr>
      </p:pic>
    </p:spTree>
    <p:extLst>
      <p:ext uri="{BB962C8B-B14F-4D97-AF65-F5344CB8AC3E}">
        <p14:creationId xmlns:p14="http://schemas.microsoft.com/office/powerpoint/2010/main" val="125431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587918"/>
            <a:ext cx="7776686" cy="1080095"/>
          </a:xfrm>
        </p:spPr>
        <p:txBody>
          <a:bodyPr/>
          <a:lstStyle/>
          <a:p>
            <a:pPr algn="ctr"/>
            <a:r>
              <a:rPr lang="en-GB" b="1" dirty="0"/>
              <a:t>CONSULTATIVE MODEL</a:t>
            </a:r>
          </a:p>
        </p:txBody>
      </p:sp>
      <p:graphicFrame>
        <p:nvGraphicFramePr>
          <p:cNvPr id="4" name="Content Placeholder 3"/>
          <p:cNvGraphicFramePr>
            <a:graphicFrameLocks noGrp="1"/>
          </p:cNvGraphicFramePr>
          <p:nvPr>
            <p:ph idx="1"/>
            <p:extLst/>
          </p:nvPr>
        </p:nvGraphicFramePr>
        <p:xfrm>
          <a:off x="237677" y="1830051"/>
          <a:ext cx="7971047" cy="4147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1938804" y="4534531"/>
            <a:ext cx="1149037" cy="10206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81282" y="5090594"/>
            <a:ext cx="593493" cy="5326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001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INCLUSION CRITERIA</a:t>
            </a:r>
          </a:p>
        </p:txBody>
      </p:sp>
      <p:sp>
        <p:nvSpPr>
          <p:cNvPr id="3" name="Content Placeholder 2"/>
          <p:cNvSpPr>
            <a:spLocks noGrp="1"/>
          </p:cNvSpPr>
          <p:nvPr>
            <p:ph idx="1"/>
          </p:nvPr>
        </p:nvSpPr>
        <p:spPr>
          <a:xfrm>
            <a:off x="713993" y="2156137"/>
            <a:ext cx="7212776" cy="3807341"/>
          </a:xfrm>
        </p:spPr>
        <p:txBody>
          <a:bodyPr/>
          <a:lstStyle/>
          <a:p>
            <a:r>
              <a:rPr lang="en-GB" dirty="0">
                <a:latin typeface="Calibri" panose="020F0502020204030204" pitchFamily="34" charset="0"/>
                <a:cs typeface="Calibri" panose="020F0502020204030204" pitchFamily="34" charset="0"/>
              </a:rPr>
              <a:t>Concerns regarding the development of speech or language or social communication skills, where the presentation does not follow the normal pattern of development or is significantly below that expected for age.</a:t>
            </a:r>
          </a:p>
          <a:p>
            <a:pPr marL="0" indent="0">
              <a:buNone/>
            </a:pP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Child presents with a functional difficulty affecting motor skills, posture or self-help skills</a:t>
            </a:r>
          </a:p>
        </p:txBody>
      </p:sp>
    </p:spTree>
    <p:extLst>
      <p:ext uri="{BB962C8B-B14F-4D97-AF65-F5344CB8AC3E}">
        <p14:creationId xmlns:p14="http://schemas.microsoft.com/office/powerpoint/2010/main" val="194835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451828"/>
            <a:ext cx="7776686" cy="1080095"/>
          </a:xfrm>
        </p:spPr>
        <p:txBody>
          <a:bodyPr/>
          <a:lstStyle/>
          <a:p>
            <a:pPr algn="ctr"/>
            <a:r>
              <a:rPr lang="en-GB" b="1" dirty="0"/>
              <a:t>EXCLUSION CRITERIA</a:t>
            </a:r>
          </a:p>
        </p:txBody>
      </p:sp>
      <p:sp>
        <p:nvSpPr>
          <p:cNvPr id="3" name="Content Placeholder 2"/>
          <p:cNvSpPr>
            <a:spLocks noGrp="1"/>
          </p:cNvSpPr>
          <p:nvPr>
            <p:ph idx="1"/>
          </p:nvPr>
        </p:nvSpPr>
        <p:spPr>
          <a:xfrm>
            <a:off x="432038" y="1676639"/>
            <a:ext cx="7776686" cy="4147566"/>
          </a:xfrm>
        </p:spPr>
        <p:txBody>
          <a:bodyPr>
            <a:normAutofit lnSpcReduction="10000"/>
          </a:bodyPr>
          <a:lstStyle/>
          <a:p>
            <a:r>
              <a:rPr lang="en-GB" dirty="0">
                <a:latin typeface="+mj-lt"/>
              </a:rPr>
              <a:t>Selective mutism when the speech and language skills are within normal range and the difficulty is primarily psychological.</a:t>
            </a:r>
          </a:p>
          <a:p>
            <a:r>
              <a:rPr lang="en-GB" dirty="0">
                <a:latin typeface="+mj-lt"/>
              </a:rPr>
              <a:t>Motor skills in line with overall developmental profile.</a:t>
            </a:r>
          </a:p>
          <a:p>
            <a:r>
              <a:rPr lang="en-GB" dirty="0">
                <a:latin typeface="+mj-lt"/>
              </a:rPr>
              <a:t>Sensory processing difficulties.</a:t>
            </a:r>
          </a:p>
          <a:p>
            <a:r>
              <a:rPr lang="en-GB" dirty="0">
                <a:latin typeface="+mj-lt"/>
              </a:rPr>
              <a:t>When child has been previously seen and has been discharged unless:</a:t>
            </a:r>
          </a:p>
          <a:p>
            <a:pPr marL="0" indent="0">
              <a:buNone/>
            </a:pPr>
            <a:r>
              <a:rPr lang="en-GB" dirty="0">
                <a:latin typeface="+mj-lt"/>
              </a:rPr>
              <a:t>        - There is an identified change/new problem</a:t>
            </a:r>
          </a:p>
          <a:p>
            <a:pPr marL="0" indent="0">
              <a:buNone/>
            </a:pPr>
            <a:r>
              <a:rPr lang="en-GB" dirty="0">
                <a:latin typeface="+mj-lt"/>
              </a:rPr>
              <a:t>        - There is an identified change to the environment           and/or change in readiness for intervention</a:t>
            </a:r>
            <a:r>
              <a:rPr lang="en-GB" dirty="0"/>
              <a:t>.</a:t>
            </a:r>
          </a:p>
        </p:txBody>
      </p:sp>
    </p:spTree>
    <p:extLst>
      <p:ext uri="{BB962C8B-B14F-4D97-AF65-F5344CB8AC3E}">
        <p14:creationId xmlns:p14="http://schemas.microsoft.com/office/powerpoint/2010/main" val="31525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7560" b="1" dirty="0">
                <a:latin typeface="Calibri" panose="020F0502020204030204" pitchFamily="34" charset="0"/>
                <a:cs typeface="Calibri" panose="020F0502020204030204" pitchFamily="34" charset="0"/>
              </a:rPr>
              <a:t>Any questions</a:t>
            </a:r>
          </a:p>
          <a:p>
            <a:pPr marL="0" indent="0" algn="ctr">
              <a:buNone/>
            </a:pPr>
            <a:r>
              <a:rPr lang="en-GB" sz="756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61996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2038" y="1200323"/>
            <a:ext cx="6872551" cy="4899244"/>
          </a:xfrm>
          <a:solidFill>
            <a:schemeClr val="tx2">
              <a:lumMod val="20000"/>
              <a:lumOff val="80000"/>
            </a:schemeClr>
          </a:solidFill>
        </p:spPr>
        <p:txBody>
          <a:bodyPr>
            <a:normAutofit fontScale="92500" lnSpcReduction="10000"/>
          </a:bodyPr>
          <a:lstStyle/>
          <a:p>
            <a:pPr algn="l"/>
            <a:endParaRPr lang="en-GB" b="1" dirty="0">
              <a:solidFill>
                <a:schemeClr val="tx2"/>
              </a:solidFill>
            </a:endParaRPr>
          </a:p>
          <a:p>
            <a:pPr algn="l"/>
            <a:endParaRPr lang="en-GB" b="1" dirty="0">
              <a:solidFill>
                <a:schemeClr val="tx2"/>
              </a:solidFill>
            </a:endParaRPr>
          </a:p>
          <a:p>
            <a:r>
              <a:rPr lang="en-GB" b="1" dirty="0">
                <a:solidFill>
                  <a:schemeClr val="tx2"/>
                </a:solidFill>
              </a:rPr>
              <a:t>Educational Psychology Service offer </a:t>
            </a:r>
          </a:p>
          <a:p>
            <a:endParaRPr lang="en-GB" b="1" dirty="0">
              <a:solidFill>
                <a:schemeClr val="tx2"/>
              </a:solidFill>
            </a:endParaRPr>
          </a:p>
          <a:p>
            <a:endParaRPr lang="en-GB" b="1" dirty="0">
              <a:solidFill>
                <a:schemeClr val="tx2"/>
              </a:solidFill>
            </a:endParaRPr>
          </a:p>
          <a:p>
            <a:endParaRPr lang="en-GB" b="1" dirty="0">
              <a:solidFill>
                <a:schemeClr val="tx2"/>
              </a:solidFill>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r>
              <a:rPr lang="en-GB" sz="1607" b="1" i="1" dirty="0">
                <a:solidFill>
                  <a:schemeClr val="tx1">
                    <a:lumMod val="50000"/>
                    <a:lumOff val="50000"/>
                  </a:schemeClr>
                </a:solidFill>
                <a:latin typeface="Aparajita" panose="020B0604020202020204" pitchFamily="34" charset="0"/>
                <a:cs typeface="Aparajita" panose="020B0604020202020204" pitchFamily="34" charset="0"/>
              </a:rPr>
              <a:t>Applying psychology thoughtfully – Acting with integrity – Making a difference</a:t>
            </a:r>
            <a:br>
              <a:rPr lang="en-GB" sz="1607" b="1" i="1" dirty="0">
                <a:solidFill>
                  <a:schemeClr val="tx1">
                    <a:lumMod val="50000"/>
                    <a:lumOff val="50000"/>
                  </a:schemeClr>
                </a:solidFill>
                <a:latin typeface="Aparajita" panose="020B0604020202020204" pitchFamily="34" charset="0"/>
                <a:cs typeface="Aparajita" panose="020B0604020202020204" pitchFamily="34" charset="0"/>
              </a:rPr>
            </a:br>
            <a:r>
              <a:rPr lang="en-GB" sz="1607" b="1" i="1" dirty="0">
                <a:solidFill>
                  <a:schemeClr val="tx1">
                    <a:lumMod val="50000"/>
                    <a:lumOff val="50000"/>
                  </a:schemeClr>
                </a:solidFill>
                <a:latin typeface="Aparajita" panose="020B0604020202020204" pitchFamily="34" charset="0"/>
                <a:cs typeface="Aparajita" panose="020B0604020202020204" pitchFamily="34" charset="0"/>
              </a:rPr>
              <a:t>Placing children and families at the heart of what we do</a:t>
            </a:r>
            <a:br>
              <a:rPr lang="en-GB" sz="1607" b="1" i="1" dirty="0">
                <a:solidFill>
                  <a:schemeClr val="tx1">
                    <a:lumMod val="50000"/>
                    <a:lumOff val="50000"/>
                  </a:schemeClr>
                </a:solidFill>
                <a:latin typeface="Aparajita" panose="020B0604020202020204" pitchFamily="34" charset="0"/>
                <a:cs typeface="Aparajita" panose="020B0604020202020204" pitchFamily="34" charset="0"/>
              </a:rPr>
            </a:br>
            <a:endParaRPr lang="en-GB" sz="1607" b="1" dirty="0">
              <a:solidFill>
                <a:schemeClr val="tx2"/>
              </a:solidFill>
            </a:endParaRPr>
          </a:p>
        </p:txBody>
      </p:sp>
      <p:pic>
        <p:nvPicPr>
          <p:cNvPr id="4" name="Picture 3"/>
          <p:cNvPicPr/>
          <p:nvPr/>
        </p:nvPicPr>
        <p:blipFill>
          <a:blip r:embed="rId3" cstate="print"/>
          <a:srcRect/>
          <a:stretch>
            <a:fillRect/>
          </a:stretch>
        </p:blipFill>
        <p:spPr bwMode="auto">
          <a:xfrm>
            <a:off x="713993" y="315737"/>
            <a:ext cx="1899168" cy="517846"/>
          </a:xfrm>
          <a:prstGeom prst="rect">
            <a:avLst/>
          </a:prstGeom>
          <a:noFill/>
          <a:ln w="9525" algn="in">
            <a:noFill/>
            <a:miter lim="800000"/>
            <a:headEnd/>
            <a:tailEnd/>
          </a:ln>
          <a:effectLst/>
        </p:spPr>
      </p:pic>
      <p:pic>
        <p:nvPicPr>
          <p:cNvPr id="1029" name="Picture 5" descr="C:\Users\JayneWhitton\AppData\Local\Microsoft\Windows\Temporary Internet Files\Content.IE5\XM6DMQT3\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795" y="3105585"/>
            <a:ext cx="1633081" cy="128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537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9857" y="519873"/>
            <a:ext cx="7484957" cy="5443605"/>
          </a:xfrm>
          <a:solidFill>
            <a:schemeClr val="tx2">
              <a:lumMod val="20000"/>
              <a:lumOff val="80000"/>
            </a:schemeClr>
          </a:solidFill>
          <a:ln>
            <a:solidFill>
              <a:schemeClr val="tx2">
                <a:lumMod val="60000"/>
                <a:lumOff val="40000"/>
              </a:schemeClr>
            </a:solidFill>
          </a:ln>
        </p:spPr>
        <p:txBody>
          <a:bodyPr/>
          <a:lstStyle/>
          <a:p>
            <a:pPr algn="l"/>
            <a:endParaRPr lang="en-GB" sz="1512" b="1" dirty="0">
              <a:solidFill>
                <a:schemeClr val="tx2"/>
              </a:solidFill>
            </a:endParaRPr>
          </a:p>
          <a:p>
            <a:r>
              <a:rPr lang="en-GB" sz="1512" b="1" dirty="0">
                <a:solidFill>
                  <a:schemeClr val="tx1"/>
                </a:solidFill>
              </a:rPr>
              <a:t>Core offer for ALL schools:</a:t>
            </a:r>
          </a:p>
          <a:p>
            <a:pPr algn="l"/>
            <a:r>
              <a:rPr lang="en-GB" sz="1512" u="sng" dirty="0">
                <a:solidFill>
                  <a:schemeClr val="tx2"/>
                </a:solidFill>
              </a:rPr>
              <a:t>Allocated school contact EP</a:t>
            </a:r>
          </a:p>
          <a:p>
            <a:pPr algn="l"/>
            <a:r>
              <a:rPr lang="en-GB" sz="1512" dirty="0">
                <a:solidFill>
                  <a:schemeClr val="tx2"/>
                </a:solidFill>
              </a:rPr>
              <a:t>Termly planning meetings where priority work is agreed and time for consultation around other children/young people where there is a  high level of concern</a:t>
            </a:r>
          </a:p>
          <a:p>
            <a:pPr algn="l"/>
            <a:endParaRPr lang="en-GB" sz="1512" dirty="0">
              <a:solidFill>
                <a:schemeClr val="tx2"/>
              </a:solidFill>
            </a:endParaRPr>
          </a:p>
          <a:p>
            <a:pPr algn="l"/>
            <a:r>
              <a:rPr lang="en-GB" sz="1512" dirty="0">
                <a:solidFill>
                  <a:schemeClr val="accent6">
                    <a:lumMod val="75000"/>
                  </a:schemeClr>
                </a:solidFill>
              </a:rPr>
              <a:t>Priorities:</a:t>
            </a:r>
          </a:p>
          <a:p>
            <a:pPr marL="324041" indent="-324041" algn="l">
              <a:buFont typeface="Wingdings" panose="05000000000000000000" pitchFamily="2" charset="2"/>
              <a:buChar char="Ø"/>
            </a:pPr>
            <a:r>
              <a:rPr lang="en-GB" sz="1512" dirty="0">
                <a:solidFill>
                  <a:schemeClr val="accent6">
                    <a:lumMod val="75000"/>
                  </a:schemeClr>
                </a:solidFill>
              </a:rPr>
              <a:t>Statutory assessment (EHC)</a:t>
            </a:r>
          </a:p>
          <a:p>
            <a:pPr marL="324041" indent="-324041" algn="l">
              <a:buFont typeface="Wingdings" panose="05000000000000000000" pitchFamily="2" charset="2"/>
              <a:buChar char="Ø"/>
            </a:pPr>
            <a:r>
              <a:rPr lang="en-GB" sz="1512" dirty="0">
                <a:solidFill>
                  <a:schemeClr val="accent6">
                    <a:lumMod val="75000"/>
                  </a:schemeClr>
                </a:solidFill>
              </a:rPr>
              <a:t>Statement reviews for CYP where a significant change in need/type of provision indicated</a:t>
            </a:r>
          </a:p>
          <a:p>
            <a:pPr marL="324041" indent="-324041" algn="l">
              <a:buFont typeface="Wingdings" panose="05000000000000000000" pitchFamily="2" charset="2"/>
              <a:buChar char="Ø"/>
            </a:pPr>
            <a:r>
              <a:rPr lang="en-GB" sz="1512" dirty="0">
                <a:solidFill>
                  <a:schemeClr val="accent6">
                    <a:lumMod val="75000"/>
                  </a:schemeClr>
                </a:solidFill>
              </a:rPr>
              <a:t>Looked after children</a:t>
            </a:r>
          </a:p>
          <a:p>
            <a:pPr marL="324041" indent="-324041" algn="l">
              <a:buFont typeface="Wingdings" panose="05000000000000000000" pitchFamily="2" charset="2"/>
              <a:buChar char="Ø"/>
            </a:pPr>
            <a:r>
              <a:rPr lang="en-GB" sz="1512" dirty="0">
                <a:solidFill>
                  <a:schemeClr val="accent6">
                    <a:lumMod val="75000"/>
                  </a:schemeClr>
                </a:solidFill>
              </a:rPr>
              <a:t>At risk of permanent exclusion (in partnership with PRS)</a:t>
            </a:r>
          </a:p>
          <a:p>
            <a:pPr marL="324041" indent="-324041" algn="l">
              <a:buFont typeface="Wingdings" panose="05000000000000000000" pitchFamily="2" charset="2"/>
              <a:buChar char="Ø"/>
            </a:pPr>
            <a:r>
              <a:rPr lang="en-GB" sz="1512" dirty="0">
                <a:solidFill>
                  <a:schemeClr val="accent6">
                    <a:lumMod val="75000"/>
                  </a:schemeClr>
                </a:solidFill>
              </a:rPr>
              <a:t>Critical incident support</a:t>
            </a:r>
          </a:p>
          <a:p>
            <a:pPr marL="324041" indent="-324041" algn="l">
              <a:buFont typeface="Wingdings" panose="05000000000000000000" pitchFamily="2" charset="2"/>
              <a:buChar char="Ø"/>
            </a:pPr>
            <a:r>
              <a:rPr lang="en-GB" sz="1512" dirty="0">
                <a:solidFill>
                  <a:schemeClr val="accent6">
                    <a:lumMod val="75000"/>
                  </a:schemeClr>
                </a:solidFill>
              </a:rPr>
              <a:t>Additional Needs Partnership meeting support and facilitation</a:t>
            </a:r>
          </a:p>
          <a:p>
            <a:pPr algn="l"/>
            <a:endParaRPr lang="en-GB" sz="1512" dirty="0">
              <a:solidFill>
                <a:schemeClr val="tx2"/>
              </a:solidFill>
            </a:endParaRPr>
          </a:p>
          <a:p>
            <a:pPr marL="270034" indent="-270034" algn="l">
              <a:buFont typeface="Wingdings" panose="05000000000000000000" pitchFamily="2" charset="2"/>
              <a:buChar char="Ø"/>
            </a:pPr>
            <a:r>
              <a:rPr lang="en-GB" sz="1512" b="1" dirty="0">
                <a:solidFill>
                  <a:schemeClr val="tx2"/>
                </a:solidFill>
              </a:rPr>
              <a:t>SEN Support for </a:t>
            </a:r>
            <a:r>
              <a:rPr lang="en-GB" sz="1512" b="1" dirty="0">
                <a:solidFill>
                  <a:schemeClr val="tx1"/>
                </a:solidFill>
              </a:rPr>
              <a:t>maintained schools </a:t>
            </a:r>
            <a:r>
              <a:rPr lang="en-GB" sz="1512" dirty="0">
                <a:solidFill>
                  <a:schemeClr val="tx2"/>
                </a:solidFill>
              </a:rPr>
              <a:t>–consultation for </a:t>
            </a:r>
            <a:r>
              <a:rPr lang="en-GB" sz="1512" u="sng" dirty="0">
                <a:solidFill>
                  <a:schemeClr val="tx2"/>
                </a:solidFill>
              </a:rPr>
              <a:t>complex cases</a:t>
            </a:r>
          </a:p>
          <a:p>
            <a:pPr algn="l"/>
            <a:endParaRPr lang="en-GB" sz="1512" b="1" dirty="0">
              <a:solidFill>
                <a:schemeClr val="tx2"/>
              </a:solidFill>
            </a:endParaRPr>
          </a:p>
          <a:p>
            <a:pPr algn="l"/>
            <a:r>
              <a:rPr lang="en-GB" sz="1512" b="1" dirty="0">
                <a:solidFill>
                  <a:schemeClr val="tx2"/>
                </a:solidFill>
              </a:rPr>
              <a:t>       SEN Support for </a:t>
            </a:r>
            <a:r>
              <a:rPr lang="en-GB" sz="1512" b="1" dirty="0">
                <a:solidFill>
                  <a:schemeClr val="tx1"/>
                </a:solidFill>
              </a:rPr>
              <a:t>Academies</a:t>
            </a:r>
            <a:r>
              <a:rPr lang="en-GB" sz="1512" b="1" dirty="0">
                <a:solidFill>
                  <a:schemeClr val="tx2"/>
                </a:solidFill>
              </a:rPr>
              <a:t> </a:t>
            </a:r>
            <a:r>
              <a:rPr lang="en-GB" sz="1512" dirty="0">
                <a:solidFill>
                  <a:schemeClr val="tx2"/>
                </a:solidFill>
              </a:rPr>
              <a:t>- managed through a traded offer</a:t>
            </a:r>
          </a:p>
        </p:txBody>
      </p:sp>
      <p:pic>
        <p:nvPicPr>
          <p:cNvPr id="2050" name="Picture 2" descr="C:\Users\JayneWhitton\AppData\Local\Microsoft\Windows\Temporary Internet Files\Content.IE5\2BF1G3IQ\tal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507" y="1676638"/>
            <a:ext cx="794993" cy="81654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yneWhitton\AppData\Local\Microsoft\Windows\Temporary Internet Files\Content.IE5\RAAO2SJM\haciendo_list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0092" y="3141250"/>
            <a:ext cx="952814" cy="85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49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9858" y="451827"/>
            <a:ext cx="7348866" cy="5375560"/>
          </a:xfrm>
          <a:solidFill>
            <a:schemeClr val="tx2">
              <a:lumMod val="20000"/>
              <a:lumOff val="80000"/>
            </a:schemeClr>
          </a:solidFill>
        </p:spPr>
        <p:txBody>
          <a:bodyPr>
            <a:normAutofit fontScale="92500" lnSpcReduction="10000"/>
          </a:bodyPr>
          <a:lstStyle/>
          <a:p>
            <a:r>
              <a:rPr lang="en-GB" sz="1890" b="1" u="sng" dirty="0">
                <a:solidFill>
                  <a:schemeClr val="tx2"/>
                </a:solidFill>
              </a:rPr>
              <a:t>SEN Support  involvement</a:t>
            </a:r>
            <a:r>
              <a:rPr lang="en-GB" sz="1890" u="sng" dirty="0">
                <a:solidFill>
                  <a:schemeClr val="tx2"/>
                </a:solidFill>
              </a:rPr>
              <a:t>:</a:t>
            </a:r>
          </a:p>
          <a:p>
            <a:pPr algn="l"/>
            <a:endParaRPr lang="en-GB" sz="1890" u="sng" dirty="0"/>
          </a:p>
          <a:p>
            <a:pPr marL="270034" indent="-270034" algn="l">
              <a:buFont typeface="Wingdings" panose="05000000000000000000" pitchFamily="2" charset="2"/>
              <a:buChar char="v"/>
            </a:pPr>
            <a:r>
              <a:rPr lang="en-GB" sz="1512" dirty="0">
                <a:solidFill>
                  <a:schemeClr val="tx2"/>
                </a:solidFill>
              </a:rPr>
              <a:t>Cases for EP involvement at SEN Support usually determined at the Termly Planning Meeting and the most complex agreed for EP consultation.</a:t>
            </a:r>
          </a:p>
          <a:p>
            <a:pPr algn="l"/>
            <a:endParaRPr lang="en-GB" sz="1512" dirty="0">
              <a:solidFill>
                <a:schemeClr val="tx2"/>
              </a:solidFill>
            </a:endParaRPr>
          </a:p>
          <a:p>
            <a:pPr algn="l"/>
            <a:endParaRPr lang="en-GB" sz="1512" dirty="0">
              <a:solidFill>
                <a:schemeClr val="tx2"/>
              </a:solidFill>
            </a:endParaRPr>
          </a:p>
          <a:p>
            <a:pPr marL="270034" indent="-270034" algn="l">
              <a:buFont typeface="Wingdings" panose="05000000000000000000" pitchFamily="2" charset="2"/>
              <a:buChar char="v"/>
            </a:pPr>
            <a:r>
              <a:rPr lang="en-GB" sz="1512" dirty="0">
                <a:solidFill>
                  <a:schemeClr val="tx2"/>
                </a:solidFill>
              </a:rPr>
              <a:t>School complete EP consultation Request Form </a:t>
            </a:r>
          </a:p>
          <a:p>
            <a:pPr algn="l"/>
            <a:r>
              <a:rPr lang="en-GB" sz="1512" dirty="0">
                <a:solidFill>
                  <a:schemeClr val="tx2"/>
                </a:solidFill>
              </a:rPr>
              <a:t>       and send into EPS </a:t>
            </a:r>
          </a:p>
          <a:p>
            <a:pPr algn="l"/>
            <a:endParaRPr lang="en-GB" sz="1512" dirty="0">
              <a:solidFill>
                <a:schemeClr val="tx2"/>
              </a:solidFill>
            </a:endParaRPr>
          </a:p>
          <a:p>
            <a:pPr algn="l"/>
            <a:endParaRPr lang="en-GB" sz="1512" dirty="0">
              <a:solidFill>
                <a:schemeClr val="tx2"/>
              </a:solidFill>
            </a:endParaRPr>
          </a:p>
          <a:p>
            <a:pPr marL="270034" indent="-270034" algn="l">
              <a:buFont typeface="Wingdings" panose="05000000000000000000" pitchFamily="2" charset="2"/>
              <a:buChar char="v"/>
            </a:pPr>
            <a:r>
              <a:rPr lang="en-GB" sz="1512" dirty="0">
                <a:solidFill>
                  <a:schemeClr val="tx2"/>
                </a:solidFill>
              </a:rPr>
              <a:t>EP makes contact with school to arrange date for consultation with key adults in school and parents/carers</a:t>
            </a:r>
          </a:p>
          <a:p>
            <a:pPr marL="270034" indent="-270034" algn="l">
              <a:buFont typeface="Wingdings" panose="05000000000000000000" pitchFamily="2" charset="2"/>
              <a:buChar char="v"/>
            </a:pPr>
            <a:endParaRPr lang="en-GB" sz="1512" dirty="0">
              <a:solidFill>
                <a:schemeClr val="tx2"/>
              </a:solidFill>
            </a:endParaRPr>
          </a:p>
          <a:p>
            <a:pPr algn="l"/>
            <a:endParaRPr lang="en-GB" sz="1512" dirty="0">
              <a:solidFill>
                <a:schemeClr val="tx2"/>
              </a:solidFill>
            </a:endParaRPr>
          </a:p>
          <a:p>
            <a:pPr marL="270034" indent="-270034" algn="l">
              <a:buFont typeface="Wingdings" panose="05000000000000000000" pitchFamily="2" charset="2"/>
              <a:buChar char="v"/>
            </a:pPr>
            <a:r>
              <a:rPr lang="en-GB" sz="1512" dirty="0">
                <a:solidFill>
                  <a:schemeClr val="tx2"/>
                </a:solidFill>
              </a:rPr>
              <a:t>Strategies/advice given as an outcome of consultation</a:t>
            </a:r>
          </a:p>
          <a:p>
            <a:pPr algn="l"/>
            <a:endParaRPr lang="en-GB" sz="1512" dirty="0">
              <a:solidFill>
                <a:schemeClr val="tx2"/>
              </a:solidFill>
            </a:endParaRPr>
          </a:p>
          <a:p>
            <a:pPr algn="l"/>
            <a:endParaRPr lang="en-GB" sz="1512" dirty="0">
              <a:solidFill>
                <a:schemeClr val="tx2"/>
              </a:solidFill>
            </a:endParaRPr>
          </a:p>
          <a:p>
            <a:pPr marL="270034" indent="-270034" algn="l">
              <a:buFont typeface="Wingdings" panose="05000000000000000000" pitchFamily="2" charset="2"/>
              <a:buChar char="v"/>
            </a:pPr>
            <a:r>
              <a:rPr lang="en-GB" sz="1512" dirty="0">
                <a:solidFill>
                  <a:schemeClr val="tx2"/>
                </a:solidFill>
              </a:rPr>
              <a:t>School determine how best to utilise advice</a:t>
            </a:r>
          </a:p>
          <a:p>
            <a:pPr algn="l"/>
            <a:endParaRPr lang="en-GB" sz="1512" dirty="0">
              <a:solidFill>
                <a:schemeClr val="tx2"/>
              </a:solidFill>
            </a:endParaRPr>
          </a:p>
          <a:p>
            <a:pPr algn="l"/>
            <a:endParaRPr lang="en-GB" sz="1512" dirty="0">
              <a:solidFill>
                <a:schemeClr val="tx2"/>
              </a:solidFill>
            </a:endParaRPr>
          </a:p>
          <a:p>
            <a:pPr marL="270034" indent="-270034" algn="l">
              <a:buFont typeface="Wingdings" panose="05000000000000000000" pitchFamily="2" charset="2"/>
              <a:buChar char="v"/>
            </a:pPr>
            <a:r>
              <a:rPr lang="en-GB" sz="1512" dirty="0">
                <a:solidFill>
                  <a:schemeClr val="tx2"/>
                </a:solidFill>
              </a:rPr>
              <a:t>Any further support can involve EP (school’s choice) </a:t>
            </a:r>
            <a:r>
              <a:rPr lang="en-GB" sz="1512" u="sng" dirty="0">
                <a:solidFill>
                  <a:schemeClr val="tx2"/>
                </a:solidFill>
              </a:rPr>
              <a:t>as part of traded offer</a:t>
            </a:r>
          </a:p>
          <a:p>
            <a:pPr marL="270034" indent="-270034" algn="l">
              <a:buFont typeface="Wingdings" panose="05000000000000000000" pitchFamily="2" charset="2"/>
              <a:buChar char="v"/>
            </a:pPr>
            <a:endParaRPr lang="en-GB" sz="1512" dirty="0"/>
          </a:p>
        </p:txBody>
      </p:sp>
      <p:pic>
        <p:nvPicPr>
          <p:cNvPr id="3075" name="Picture 3" descr="C:\Users\JayneWhitton\AppData\Local\Microsoft\Windows\Temporary Internet Files\Content.IE5\RAAO2SJM\tricky_belle_by_durpy-d47fbm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741" y="1336413"/>
            <a:ext cx="780541" cy="9526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ayneWhitton\AppData\Local\Microsoft\Windows\Temporary Internet Files\Content.IE5\RAAO2SJM\primary-for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750" y="2289044"/>
            <a:ext cx="499389" cy="49938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ayneWhitton\AppData\Local\Microsoft\Windows\Temporary Internet Files\Content.IE5\2BF1G3IQ\2137737248_e9f3e429d1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012" y="3854081"/>
            <a:ext cx="1156766" cy="11567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JayneWhitton\AppData\Local\Microsoft\Windows\Temporary Internet Files\Content.IE5\RAAO2SJM\bread01[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881" y="3237175"/>
            <a:ext cx="9001" cy="900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JayneWhitton\AppData\Local\Microsoft\Windows\Temporary Internet Files\Content.IE5\RAAO2SJM\bread01[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881" y="3237175"/>
            <a:ext cx="9001" cy="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5948" y="383783"/>
            <a:ext cx="7280821" cy="5783830"/>
          </a:xfrm>
          <a:solidFill>
            <a:schemeClr val="tx2">
              <a:lumMod val="20000"/>
              <a:lumOff val="80000"/>
            </a:schemeClr>
          </a:solidFill>
        </p:spPr>
        <p:txBody>
          <a:bodyPr>
            <a:normAutofit/>
          </a:bodyPr>
          <a:lstStyle/>
          <a:p>
            <a:r>
              <a:rPr lang="en-GB" sz="1890" b="1" u="sng" dirty="0">
                <a:solidFill>
                  <a:schemeClr val="accent1">
                    <a:lumMod val="75000"/>
                  </a:schemeClr>
                </a:solidFill>
              </a:rPr>
              <a:t>Additional Needs Partnerships</a:t>
            </a:r>
            <a:r>
              <a:rPr lang="en-GB" sz="1890" dirty="0"/>
              <a:t>:</a:t>
            </a:r>
          </a:p>
          <a:p>
            <a:pPr algn="l"/>
            <a:endParaRPr lang="en-GB" sz="1890" dirty="0"/>
          </a:p>
          <a:p>
            <a:pPr algn="l"/>
            <a:endParaRPr lang="en-GB" sz="1512" dirty="0"/>
          </a:p>
          <a:p>
            <a:pPr algn="l"/>
            <a:endParaRPr lang="en-GB" sz="1512" dirty="0"/>
          </a:p>
          <a:p>
            <a:pPr algn="l"/>
            <a:endParaRPr lang="en-GB" sz="1512" dirty="0"/>
          </a:p>
          <a:p>
            <a:pPr marL="270034" indent="-270034" algn="l">
              <a:buFont typeface="Wingdings" panose="05000000000000000000" pitchFamily="2" charset="2"/>
              <a:buChar char="ü"/>
            </a:pPr>
            <a:r>
              <a:rPr lang="en-GB" sz="1512" dirty="0">
                <a:solidFill>
                  <a:schemeClr val="tx2"/>
                </a:solidFill>
              </a:rPr>
              <a:t>Groups of SENCOs  working together alongside EPs to share skills and expertise</a:t>
            </a:r>
          </a:p>
          <a:p>
            <a:pPr algn="l"/>
            <a:endParaRPr lang="en-GB" sz="1512" dirty="0">
              <a:solidFill>
                <a:schemeClr val="tx2"/>
              </a:solidFill>
            </a:endParaRPr>
          </a:p>
          <a:p>
            <a:pPr marL="270034" indent="-270034" algn="l">
              <a:buFont typeface="Wingdings" panose="05000000000000000000" pitchFamily="2" charset="2"/>
              <a:buChar char="ü"/>
            </a:pPr>
            <a:r>
              <a:rPr lang="en-GB" sz="1512" dirty="0">
                <a:solidFill>
                  <a:schemeClr val="tx2"/>
                </a:solidFill>
              </a:rPr>
              <a:t>Structured solution focussed meeting facilitated by EP designed to develop solutions for concerns around individual children, groups of children or whole class issues</a:t>
            </a:r>
          </a:p>
          <a:p>
            <a:pPr algn="l"/>
            <a:endParaRPr lang="en-GB" sz="1512" dirty="0">
              <a:solidFill>
                <a:schemeClr val="tx2"/>
              </a:solidFill>
            </a:endParaRPr>
          </a:p>
          <a:p>
            <a:pPr marL="270034" indent="-270034" algn="l">
              <a:buFont typeface="Wingdings" panose="05000000000000000000" pitchFamily="2" charset="2"/>
              <a:buChar char="ü"/>
            </a:pPr>
            <a:r>
              <a:rPr lang="en-GB" sz="1512" dirty="0">
                <a:solidFill>
                  <a:schemeClr val="tx2"/>
                </a:solidFill>
              </a:rPr>
              <a:t>Sharing of skills and expertise across the group </a:t>
            </a:r>
          </a:p>
          <a:p>
            <a:pPr algn="l"/>
            <a:endParaRPr lang="en-GB" sz="1512" dirty="0">
              <a:solidFill>
                <a:schemeClr val="tx2"/>
              </a:solidFill>
            </a:endParaRPr>
          </a:p>
          <a:p>
            <a:pPr marL="270034" indent="-270034" algn="l">
              <a:buFont typeface="Wingdings" panose="05000000000000000000" pitchFamily="2" charset="2"/>
              <a:buChar char="ü"/>
            </a:pPr>
            <a:r>
              <a:rPr lang="en-GB" sz="1512" dirty="0">
                <a:solidFill>
                  <a:schemeClr val="tx2"/>
                </a:solidFill>
              </a:rPr>
              <a:t>Sharing of resources and practice</a:t>
            </a:r>
          </a:p>
          <a:p>
            <a:pPr algn="l"/>
            <a:endParaRPr lang="en-GB" sz="1512" dirty="0">
              <a:solidFill>
                <a:schemeClr val="tx2"/>
              </a:solidFill>
            </a:endParaRPr>
          </a:p>
          <a:p>
            <a:pPr marL="270034" indent="-270034" algn="l">
              <a:buFont typeface="Wingdings" panose="05000000000000000000" pitchFamily="2" charset="2"/>
              <a:buChar char="ü"/>
            </a:pPr>
            <a:r>
              <a:rPr lang="en-GB" sz="1512" dirty="0">
                <a:solidFill>
                  <a:schemeClr val="tx2"/>
                </a:solidFill>
              </a:rPr>
              <a:t>Efficient and effective way of developing capacity to meet school based needs</a:t>
            </a:r>
          </a:p>
          <a:p>
            <a:pPr marL="270034" indent="-270034" algn="l">
              <a:buFont typeface="Wingdings" panose="05000000000000000000" pitchFamily="2" charset="2"/>
              <a:buChar char="ü"/>
            </a:pPr>
            <a:endParaRPr lang="en-GB" sz="1512" dirty="0">
              <a:solidFill>
                <a:schemeClr val="tx2"/>
              </a:solidFill>
            </a:endParaRPr>
          </a:p>
          <a:p>
            <a:pPr algn="l"/>
            <a:endParaRPr lang="en-GB" sz="1512" dirty="0">
              <a:solidFill>
                <a:schemeClr val="tx2"/>
              </a:solidFill>
            </a:endParaRPr>
          </a:p>
        </p:txBody>
      </p:sp>
      <p:pic>
        <p:nvPicPr>
          <p:cNvPr id="4099" name="Picture 3" descr="C:\Users\JayneWhitton\AppData\Local\Microsoft\Windows\Temporary Internet Files\Content.IE5\2BF1G3IQ\Light-Bulb_People-joining-han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76" y="860098"/>
            <a:ext cx="1014107" cy="8135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ayneWhitton\AppData\Local\Microsoft\Windows\Temporary Internet Files\Content.IE5\CFAKX9JV\skillsmadskill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282" y="3120132"/>
            <a:ext cx="773974" cy="1031964"/>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JayneWhitton\AppData\Local\Microsoft\Windows\Temporary Internet Files\Content.IE5\2BF1G3IQ\Learning_Resource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2988" y="3636115"/>
            <a:ext cx="896828" cy="64972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Users\JayneWhitton\AppData\Local\Microsoft\Windows\Temporary Internet Files\Content.IE5\CFAKX9JV\brain_foo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8353" y="4961922"/>
            <a:ext cx="1020674" cy="59259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sers\JayneWhitton\AppData\Local\Microsoft\Windows\Temporary Internet Files\Content.IE5\2BF1G3IQ\crisis-democracia-cuestion-magia_1_137718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3203" y="4966009"/>
            <a:ext cx="1050132" cy="612406"/>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C:\Users\JayneWhitton\AppData\Local\Microsoft\Windows\Temporary Internet Files\Content.IE5\XM6DMQT3\clip-art-baking-23562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9003" y="4874757"/>
            <a:ext cx="766485" cy="95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0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1812" y="519873"/>
            <a:ext cx="7416912" cy="5103379"/>
          </a:xfrm>
          <a:solidFill>
            <a:schemeClr val="tx2">
              <a:lumMod val="20000"/>
              <a:lumOff val="80000"/>
            </a:schemeClr>
          </a:solidFill>
        </p:spPr>
        <p:txBody>
          <a:bodyPr>
            <a:normAutofit/>
          </a:bodyPr>
          <a:lstStyle/>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r>
              <a:rPr lang="en-GB" sz="1512" dirty="0">
                <a:solidFill>
                  <a:schemeClr val="tx2"/>
                </a:solidFill>
              </a:rPr>
              <a:t>Half termly meetings</a:t>
            </a: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r>
              <a:rPr lang="en-GB" sz="1512" dirty="0">
                <a:solidFill>
                  <a:schemeClr val="tx2"/>
                </a:solidFill>
              </a:rPr>
              <a:t>Majority of issues/concerns are met through the group consultation</a:t>
            </a: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r>
              <a:rPr lang="en-GB" sz="1512" dirty="0">
                <a:solidFill>
                  <a:schemeClr val="tx2"/>
                </a:solidFill>
              </a:rPr>
              <a:t>Where extremely complex, group determine  individual EP consultation with school and parent</a:t>
            </a:r>
          </a:p>
          <a:p>
            <a:pPr algn="l"/>
            <a:endParaRPr lang="en-GB" sz="1512" dirty="0">
              <a:solidFill>
                <a:schemeClr val="tx2"/>
              </a:solidFill>
            </a:endParaRPr>
          </a:p>
        </p:txBody>
      </p:sp>
      <p:pic>
        <p:nvPicPr>
          <p:cNvPr id="5123" name="Picture 3" descr="C:\Users\JayneWhitton\AppData\Local\Microsoft\Windows\Temporary Internet Files\Content.IE5\CFAKX9JV\1219618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218" y="2117836"/>
            <a:ext cx="874992" cy="8516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ayneWhitton\AppData\Local\Microsoft\Windows\Temporary Internet Files\Content.IE5\2BF1G3IQ\37b9b-psicologiacomumitar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254" y="2050274"/>
            <a:ext cx="1256689" cy="102452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ayneWhitton\AppData\Local\Microsoft\Windows\Temporary Internet Files\Content.IE5\CFAKX9JV\large-woman-happy-smiling-dancing-and-waving-hands-upwards-66.6-16028[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9676" y="2117836"/>
            <a:ext cx="578402" cy="11230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JayneWhitton\AppData\Local\Microsoft\Windows\Temporary Internet Files\Content.IE5\RAAO2SJM\happy_dashie_by_liamwhite1-d7qdrwu[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57598" y="2170370"/>
            <a:ext cx="891963" cy="10705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JayneWhitton\AppData\Local\Microsoft\Windows\Temporary Internet Files\Content.IE5\2BF1G3IQ\parents-day-clip-art4[1][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7687" y="3922126"/>
            <a:ext cx="2151190" cy="131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1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5948" y="724008"/>
            <a:ext cx="7280821" cy="5239470"/>
          </a:xfrm>
          <a:solidFill>
            <a:schemeClr val="tx2">
              <a:lumMod val="20000"/>
              <a:lumOff val="80000"/>
            </a:schemeClr>
          </a:solidFill>
        </p:spPr>
        <p:txBody>
          <a:bodyPr>
            <a:normAutofit/>
          </a:bodyPr>
          <a:lstStyle/>
          <a:p>
            <a:pPr algn="l"/>
            <a:r>
              <a:rPr lang="en-GB" sz="1890" u="sng" dirty="0">
                <a:solidFill>
                  <a:schemeClr val="accent1">
                    <a:lumMod val="75000"/>
                  </a:schemeClr>
                </a:solidFill>
              </a:rPr>
              <a:t>Educational Psychology : </a:t>
            </a:r>
            <a:r>
              <a:rPr lang="en-GB" sz="1890" b="1" u="sng" dirty="0">
                <a:solidFill>
                  <a:schemeClr val="accent1">
                    <a:lumMod val="75000"/>
                  </a:schemeClr>
                </a:solidFill>
              </a:rPr>
              <a:t>Why start with consultation?</a:t>
            </a:r>
          </a:p>
          <a:p>
            <a:pPr algn="l"/>
            <a:endParaRPr lang="en-GB" sz="1890" b="1" u="sng" dirty="0">
              <a:solidFill>
                <a:schemeClr val="accent1">
                  <a:lumMod val="75000"/>
                </a:schemeClr>
              </a:solidFill>
            </a:endParaRPr>
          </a:p>
          <a:p>
            <a:pPr algn="l"/>
            <a:r>
              <a:rPr lang="en-GB" sz="1890" dirty="0">
                <a:solidFill>
                  <a:schemeClr val="accent1">
                    <a:lumMod val="75000"/>
                  </a:schemeClr>
                </a:solidFill>
              </a:rPr>
              <a:t>Establishing trusting relationship</a:t>
            </a:r>
          </a:p>
          <a:p>
            <a:pPr marL="324041" indent="-324041" algn="l">
              <a:buFont typeface="Arial" panose="020B0604020202020204" pitchFamily="34" charset="0"/>
              <a:buChar char="•"/>
            </a:pPr>
            <a:endParaRPr lang="en-GB" sz="1890" dirty="0">
              <a:solidFill>
                <a:schemeClr val="accent1">
                  <a:lumMod val="75000"/>
                </a:schemeClr>
              </a:solidFill>
            </a:endParaRPr>
          </a:p>
          <a:p>
            <a:pPr algn="l"/>
            <a:r>
              <a:rPr lang="en-GB" sz="1890" dirty="0">
                <a:solidFill>
                  <a:schemeClr val="accent1">
                    <a:lumMod val="75000"/>
                  </a:schemeClr>
                </a:solidFill>
              </a:rPr>
              <a:t>                              Combine expert knowledge</a:t>
            </a:r>
          </a:p>
          <a:p>
            <a:pPr algn="l"/>
            <a:endParaRPr lang="en-GB" sz="1890" dirty="0">
              <a:solidFill>
                <a:schemeClr val="accent1">
                  <a:lumMod val="75000"/>
                </a:schemeClr>
              </a:solidFill>
            </a:endParaRPr>
          </a:p>
          <a:p>
            <a:pPr algn="l"/>
            <a:endParaRPr lang="en-GB" sz="1890" dirty="0">
              <a:solidFill>
                <a:schemeClr val="accent1">
                  <a:lumMod val="75000"/>
                </a:schemeClr>
              </a:solidFill>
            </a:endParaRPr>
          </a:p>
          <a:p>
            <a:pPr algn="l"/>
            <a:r>
              <a:rPr lang="en-GB" sz="1890" dirty="0">
                <a:solidFill>
                  <a:schemeClr val="accent1">
                    <a:lumMod val="75000"/>
                  </a:schemeClr>
                </a:solidFill>
              </a:rPr>
              <a:t>        Tailoring assessment and intervention</a:t>
            </a:r>
          </a:p>
          <a:p>
            <a:pPr marL="324041" indent="-324041" algn="l">
              <a:buFont typeface="Arial" panose="020B0604020202020204" pitchFamily="34" charset="0"/>
              <a:buChar char="•"/>
            </a:pPr>
            <a:endParaRPr lang="en-GB" sz="1890" dirty="0">
              <a:solidFill>
                <a:schemeClr val="accent1">
                  <a:lumMod val="75000"/>
                </a:schemeClr>
              </a:solidFill>
            </a:endParaRPr>
          </a:p>
          <a:p>
            <a:pPr algn="l"/>
            <a:r>
              <a:rPr lang="en-GB" sz="1890" dirty="0">
                <a:solidFill>
                  <a:schemeClr val="accent1">
                    <a:lumMod val="75000"/>
                  </a:schemeClr>
                </a:solidFill>
              </a:rPr>
              <a:t>                            Involving adults most important to the child</a:t>
            </a:r>
          </a:p>
          <a:p>
            <a:pPr marL="324041" indent="-324041" algn="l">
              <a:buFont typeface="Arial" panose="020B0604020202020204" pitchFamily="34" charset="0"/>
              <a:buChar char="•"/>
            </a:pPr>
            <a:endParaRPr lang="en-GB" sz="1890" dirty="0">
              <a:solidFill>
                <a:schemeClr val="accent1">
                  <a:lumMod val="75000"/>
                </a:schemeClr>
              </a:solidFill>
            </a:endParaRPr>
          </a:p>
          <a:p>
            <a:pPr algn="l"/>
            <a:endParaRPr lang="en-GB" sz="1890" dirty="0">
              <a:solidFill>
                <a:schemeClr val="accent1">
                  <a:lumMod val="75000"/>
                </a:schemeClr>
              </a:solidFill>
            </a:endParaRPr>
          </a:p>
          <a:p>
            <a:pPr algn="l"/>
            <a:r>
              <a:rPr lang="en-GB" sz="1890" dirty="0">
                <a:solidFill>
                  <a:schemeClr val="accent1">
                    <a:lumMod val="75000"/>
                  </a:schemeClr>
                </a:solidFill>
              </a:rPr>
              <a:t>       Moving to action – solution focused</a:t>
            </a:r>
          </a:p>
          <a:p>
            <a:pPr marL="324041" indent="-324041" algn="l">
              <a:buFont typeface="Arial" panose="020B0604020202020204" pitchFamily="34" charset="0"/>
              <a:buChar char="•"/>
            </a:pPr>
            <a:endParaRPr lang="en-GB" sz="1890" dirty="0">
              <a:solidFill>
                <a:schemeClr val="accent1">
                  <a:lumMod val="75000"/>
                </a:schemeClr>
              </a:solidFill>
            </a:endParaRPr>
          </a:p>
          <a:p>
            <a:pPr marL="324041" indent="-324041" algn="l">
              <a:buFont typeface="Arial" panose="020B0604020202020204" pitchFamily="34" charset="0"/>
              <a:buChar char="•"/>
            </a:pPr>
            <a:endParaRPr lang="en-GB" sz="1890" dirty="0">
              <a:solidFill>
                <a:schemeClr val="accent1">
                  <a:lumMod val="75000"/>
                </a:schemeClr>
              </a:solidFill>
            </a:endParaRPr>
          </a:p>
          <a:p>
            <a:pPr marL="324041" indent="-324041" algn="l">
              <a:buFont typeface="Arial" panose="020B0604020202020204" pitchFamily="34" charset="0"/>
              <a:buChar char="•"/>
            </a:pPr>
            <a:endParaRPr lang="en-GB" sz="1890" dirty="0">
              <a:solidFill>
                <a:schemeClr val="accent1">
                  <a:lumMod val="75000"/>
                </a:schemeClr>
              </a:solidFill>
            </a:endParaRPr>
          </a:p>
          <a:p>
            <a:pPr marL="324041" indent="-324041" algn="l">
              <a:buFont typeface="Arial" panose="020B0604020202020204" pitchFamily="34" charset="0"/>
              <a:buChar char="•"/>
            </a:pPr>
            <a:endParaRPr lang="en-GB" sz="1890" dirty="0"/>
          </a:p>
          <a:p>
            <a:pPr algn="l"/>
            <a:endParaRPr lang="en-GB" sz="1512" dirty="0"/>
          </a:p>
        </p:txBody>
      </p:sp>
      <p:pic>
        <p:nvPicPr>
          <p:cNvPr id="6148" name="Picture 4" descr="C:\Users\JayneWhitton\AppData\Local\Microsoft\Windows\Temporary Internet Files\Content.IE5\XM6DMQT3\trust_build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786" y="1268368"/>
            <a:ext cx="992244" cy="7524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JayneWhitton\AppData\Local\Microsoft\Windows\Temporary Internet Files\Content.IE5\RAAO2SJM\online-customers-share-inform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443" y="1880774"/>
            <a:ext cx="753113" cy="87813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JayneWhitton\AppData\Local\Microsoft\Windows\Temporary Internet Files\Content.IE5\CFAKX9JV\boy_think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5192" y="2575286"/>
            <a:ext cx="1034965" cy="122481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JayneWhitton\AppData\Local\Microsoft\Windows\Temporary Internet Files\Content.IE5\XM6DMQT3\screen-shot-2015-07-05-at-17-26-2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1282" y="4698760"/>
            <a:ext cx="1548499" cy="1014593"/>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C:\Users\JayneWhitton\AppData\Local\Microsoft\Windows\Temporary Internet Files\Content.IE5\XM6DMQT3\parents[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874" y="3800096"/>
            <a:ext cx="1187138" cy="68045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Users\JayneWhitton\AppData\Local\Microsoft\Windows\Temporary Internet Files\Content.IE5\2BF1G3IQ\A_Woman_and_Child_Doing_Some_Arts_and_Craft_Work_Royalty_Free_Clipart_Picture_100406-002446-83005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3522" y="3790722"/>
            <a:ext cx="708724" cy="68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5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867" y="395651"/>
            <a:ext cx="7760458" cy="1372042"/>
          </a:xfrm>
          <a:prstGeom prst="rect">
            <a:avLst/>
          </a:prstGeom>
        </p:spPr>
        <p:txBody>
          <a:bodyPr wrap="none">
            <a:spAutoFit/>
          </a:bodyPr>
          <a:lstStyle/>
          <a:p>
            <a:pPr>
              <a:defRPr/>
            </a:pPr>
            <a:r>
              <a:rPr lang="en-GB" altLang="en-US" sz="4158" dirty="0">
                <a:latin typeface="Comic Sans MS" panose="030F0702030302020204" pitchFamily="66" charset="0"/>
              </a:rPr>
              <a:t>Budget/Funding/Pupil Premium</a:t>
            </a:r>
          </a:p>
          <a:p>
            <a:pPr>
              <a:defRPr/>
            </a:pPr>
            <a:r>
              <a:rPr lang="en-GB" sz="4158" dirty="0">
                <a:latin typeface="Comic Sans MS" panose="030F0702030302020204" pitchFamily="66" charset="0"/>
              </a:rPr>
              <a:t> - discuss on your tables</a:t>
            </a:r>
          </a:p>
        </p:txBody>
      </p:sp>
      <p:sp>
        <p:nvSpPr>
          <p:cNvPr id="3" name="Content Placeholder 2"/>
          <p:cNvSpPr txBox="1">
            <a:spLocks/>
          </p:cNvSpPr>
          <p:nvPr/>
        </p:nvSpPr>
        <p:spPr bwMode="auto">
          <a:xfrm>
            <a:off x="240447" y="1857688"/>
            <a:ext cx="8027298" cy="376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182563" defTabSz="912813">
              <a:spcBef>
                <a:spcPct val="20000"/>
              </a:spcBef>
              <a:spcAft>
                <a:spcPts val="300"/>
              </a:spcAft>
              <a:buClr>
                <a:srgbClr val="78697B"/>
              </a:buClr>
              <a:buSzPct val="130000"/>
              <a:buFont typeface="Georgia" panose="02040502050405020303" pitchFamily="18" charset="0"/>
              <a:buChar char="*"/>
              <a:defRPr sz="2200">
                <a:solidFill>
                  <a:srgbClr val="404040"/>
                </a:solidFill>
                <a:latin typeface="Trebuchet MS" panose="020B0603020202020204" pitchFamily="34" charset="0"/>
              </a:defRPr>
            </a:lvl1pPr>
            <a:lvl2pPr marL="547688" indent="-182563" defTabSz="912813">
              <a:spcBef>
                <a:spcPct val="20000"/>
              </a:spcBef>
              <a:spcAft>
                <a:spcPts val="300"/>
              </a:spcAft>
              <a:buClr>
                <a:srgbClr val="78697B"/>
              </a:buClr>
              <a:buSzPct val="130000"/>
              <a:buFont typeface="Georgia" panose="02040502050405020303" pitchFamily="18" charset="0"/>
              <a:buChar char="*"/>
              <a:defRPr sz="2000">
                <a:solidFill>
                  <a:srgbClr val="404040"/>
                </a:solidFill>
                <a:latin typeface="Trebuchet MS" panose="020B0603020202020204" pitchFamily="34" charset="0"/>
              </a:defRPr>
            </a:lvl2pPr>
            <a:lvl3pPr marL="822325" indent="-182563" defTabSz="912813">
              <a:spcBef>
                <a:spcPct val="20000"/>
              </a:spcBef>
              <a:spcAft>
                <a:spcPts val="300"/>
              </a:spcAft>
              <a:buClr>
                <a:srgbClr val="78697B"/>
              </a:buClr>
              <a:buSzPct val="130000"/>
              <a:buFont typeface="Georgia" panose="02040502050405020303" pitchFamily="18" charset="0"/>
              <a:buChar char="*"/>
              <a:defRPr>
                <a:solidFill>
                  <a:srgbClr val="404040"/>
                </a:solidFill>
                <a:latin typeface="Trebuchet MS" panose="020B0603020202020204" pitchFamily="34" charset="0"/>
              </a:defRPr>
            </a:lvl3pPr>
            <a:lvl4pPr marL="1096963" indent="-182563" defTabSz="912813">
              <a:spcBef>
                <a:spcPct val="20000"/>
              </a:spcBef>
              <a:spcAft>
                <a:spcPts val="300"/>
              </a:spcAft>
              <a:buClr>
                <a:srgbClr val="78697B"/>
              </a:buClr>
              <a:buSzPct val="130000"/>
              <a:buFont typeface="Georgia" panose="02040502050405020303" pitchFamily="18" charset="0"/>
              <a:buChar char="*"/>
              <a:defRPr sz="1600">
                <a:solidFill>
                  <a:srgbClr val="404040"/>
                </a:solidFill>
                <a:latin typeface="Trebuchet MS" panose="020B0603020202020204" pitchFamily="34" charset="0"/>
              </a:defRPr>
            </a:lvl4pPr>
            <a:lvl5pPr marL="1389063" indent="-182563" defTabSz="912813">
              <a:spcBef>
                <a:spcPct val="20000"/>
              </a:spcBef>
              <a:spcAft>
                <a:spcPts val="300"/>
              </a:spcAft>
              <a:buClr>
                <a:srgbClr val="78697B"/>
              </a:buClr>
              <a:buSzPct val="130000"/>
              <a:buFont typeface="Georgia" panose="02040502050405020303" pitchFamily="18" charset="0"/>
              <a:buChar char="*"/>
              <a:defRPr sz="1400">
                <a:solidFill>
                  <a:srgbClr val="404040"/>
                </a:solidFill>
                <a:latin typeface="Trebuchet MS" panose="020B0603020202020204" pitchFamily="34" charset="0"/>
              </a:defRPr>
            </a:lvl5pPr>
            <a:lvl6pPr marL="1846263" indent="-182563" defTabSz="912813" eaLnBrk="0" fontAlgn="base" hangingPunct="0">
              <a:spcBef>
                <a:spcPct val="20000"/>
              </a:spcBef>
              <a:spcAft>
                <a:spcPts val="300"/>
              </a:spcAft>
              <a:buClr>
                <a:srgbClr val="78697B"/>
              </a:buClr>
              <a:buSzPct val="130000"/>
              <a:buFont typeface="Georgia" panose="02040502050405020303" pitchFamily="18" charset="0"/>
              <a:buChar char="*"/>
              <a:defRPr sz="1400">
                <a:solidFill>
                  <a:srgbClr val="404040"/>
                </a:solidFill>
                <a:latin typeface="Trebuchet MS" panose="020B0603020202020204" pitchFamily="34" charset="0"/>
              </a:defRPr>
            </a:lvl6pPr>
            <a:lvl7pPr marL="2303463" indent="-182563" defTabSz="912813" eaLnBrk="0" fontAlgn="base" hangingPunct="0">
              <a:spcBef>
                <a:spcPct val="20000"/>
              </a:spcBef>
              <a:spcAft>
                <a:spcPts val="300"/>
              </a:spcAft>
              <a:buClr>
                <a:srgbClr val="78697B"/>
              </a:buClr>
              <a:buSzPct val="130000"/>
              <a:buFont typeface="Georgia" panose="02040502050405020303" pitchFamily="18" charset="0"/>
              <a:buChar char="*"/>
              <a:defRPr sz="1400">
                <a:solidFill>
                  <a:srgbClr val="404040"/>
                </a:solidFill>
                <a:latin typeface="Trebuchet MS" panose="020B0603020202020204" pitchFamily="34" charset="0"/>
              </a:defRPr>
            </a:lvl7pPr>
            <a:lvl8pPr marL="2760663" indent="-182563" defTabSz="912813" eaLnBrk="0" fontAlgn="base" hangingPunct="0">
              <a:spcBef>
                <a:spcPct val="20000"/>
              </a:spcBef>
              <a:spcAft>
                <a:spcPts val="300"/>
              </a:spcAft>
              <a:buClr>
                <a:srgbClr val="78697B"/>
              </a:buClr>
              <a:buSzPct val="130000"/>
              <a:buFont typeface="Georgia" panose="02040502050405020303" pitchFamily="18" charset="0"/>
              <a:buChar char="*"/>
              <a:defRPr sz="1400">
                <a:solidFill>
                  <a:srgbClr val="404040"/>
                </a:solidFill>
                <a:latin typeface="Trebuchet MS" panose="020B0603020202020204" pitchFamily="34" charset="0"/>
              </a:defRPr>
            </a:lvl8pPr>
            <a:lvl9pPr marL="3217863" indent="-182563" defTabSz="912813" eaLnBrk="0" fontAlgn="base" hangingPunct="0">
              <a:spcBef>
                <a:spcPct val="20000"/>
              </a:spcBef>
              <a:spcAft>
                <a:spcPts val="300"/>
              </a:spcAft>
              <a:buClr>
                <a:srgbClr val="78697B"/>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buClrTx/>
              <a:buFont typeface="Arial" panose="020B0604020202020204" pitchFamily="34" charset="0"/>
              <a:buChar char="•"/>
            </a:pPr>
            <a:r>
              <a:rPr lang="en-GB" altLang="en-US" sz="2646" dirty="0">
                <a:latin typeface="Comic Sans MS" panose="030F0702030302020204" pitchFamily="66" charset="0"/>
                <a:cs typeface="Arial" panose="020B0604020202020204" pitchFamily="34" charset="0"/>
              </a:rPr>
              <a:t>How much should be in the SEN budget and how can I find out?</a:t>
            </a:r>
          </a:p>
          <a:p>
            <a:pPr eaLnBrk="1" hangingPunct="1">
              <a:buClrTx/>
              <a:buFont typeface="Arial" panose="020B0604020202020204" pitchFamily="34" charset="0"/>
              <a:buChar char="•"/>
            </a:pPr>
            <a:r>
              <a:rPr lang="en-GB" altLang="en-US" sz="2646" dirty="0">
                <a:latin typeface="Comic Sans MS" panose="030F0702030302020204" pitchFamily="66" charset="0"/>
                <a:cs typeface="Arial" panose="020B0604020202020204" pitchFamily="34" charset="0"/>
              </a:rPr>
              <a:t>How much should I be spending on each pupil with SEN and how should I evidence it?</a:t>
            </a:r>
          </a:p>
          <a:p>
            <a:pPr eaLnBrk="1" hangingPunct="1">
              <a:buClrTx/>
              <a:buFont typeface="Arial" panose="020B0604020202020204" pitchFamily="34" charset="0"/>
              <a:buChar char="•"/>
            </a:pPr>
            <a:r>
              <a:rPr lang="en-GB" altLang="en-US" sz="2646" dirty="0">
                <a:latin typeface="Comic Sans MS" panose="030F0702030302020204" pitchFamily="66" charset="0"/>
                <a:cs typeface="Arial" panose="020B0604020202020204" pitchFamily="34" charset="0"/>
              </a:rPr>
              <a:t>What is the level of funding beyond which I should be thinking of requesting an EHCP?</a:t>
            </a:r>
          </a:p>
          <a:p>
            <a:pPr eaLnBrk="1" hangingPunct="1">
              <a:buClrTx/>
              <a:buFont typeface="Arial" panose="020B0604020202020204" pitchFamily="34" charset="0"/>
              <a:buChar char="•"/>
            </a:pPr>
            <a:r>
              <a:rPr lang="en-GB" altLang="en-US" sz="2646" dirty="0">
                <a:latin typeface="Comic Sans MS" panose="030F0702030302020204" pitchFamily="66" charset="0"/>
                <a:cs typeface="Arial" panose="020B0604020202020204" pitchFamily="34" charset="0"/>
              </a:rPr>
              <a:t>How much of the pupil premium relates to 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767" y="451828"/>
            <a:ext cx="7757137" cy="5647740"/>
          </a:xfrm>
          <a:solidFill>
            <a:schemeClr val="tx2">
              <a:lumMod val="20000"/>
              <a:lumOff val="80000"/>
            </a:schemeClr>
          </a:solidFill>
        </p:spPr>
        <p:txBody>
          <a:bodyPr>
            <a:normAutofit/>
          </a:bodyPr>
          <a:lstStyle/>
          <a:p>
            <a:pPr algn="l"/>
            <a:r>
              <a:rPr lang="en-GB" sz="1890" b="1" u="sng" dirty="0">
                <a:solidFill>
                  <a:schemeClr val="tx2"/>
                </a:solidFill>
              </a:rPr>
              <a:t>Traded offer</a:t>
            </a:r>
          </a:p>
          <a:p>
            <a:pPr algn="l"/>
            <a:r>
              <a:rPr lang="en-GB" sz="2268" dirty="0">
                <a:solidFill>
                  <a:schemeClr val="tx2"/>
                </a:solidFill>
              </a:rPr>
              <a:t>            </a:t>
            </a:r>
            <a:r>
              <a:rPr lang="en-GB" sz="1890" dirty="0">
                <a:solidFill>
                  <a:schemeClr val="tx2"/>
                </a:solidFill>
              </a:rPr>
              <a:t>Available to all schools</a:t>
            </a:r>
          </a:p>
          <a:p>
            <a:pPr algn="l"/>
            <a:endParaRPr lang="en-GB" sz="1890" b="1" dirty="0">
              <a:solidFill>
                <a:schemeClr val="tx2"/>
              </a:solidFill>
            </a:endParaRPr>
          </a:p>
          <a:p>
            <a:pPr algn="l"/>
            <a:r>
              <a:rPr lang="en-GB" sz="1890" dirty="0">
                <a:solidFill>
                  <a:schemeClr val="tx2"/>
                </a:solidFill>
              </a:rPr>
              <a:t>Service Level Agreement (guaranteed to deliver)</a:t>
            </a:r>
            <a:endParaRPr lang="en-GB" sz="1890" b="1" dirty="0">
              <a:solidFill>
                <a:schemeClr val="tx2"/>
              </a:solidFill>
            </a:endParaRPr>
          </a:p>
          <a:p>
            <a:endParaRPr lang="en-GB" b="1" dirty="0">
              <a:solidFill>
                <a:schemeClr val="tx2"/>
              </a:solidFill>
            </a:endParaRPr>
          </a:p>
          <a:p>
            <a:r>
              <a:rPr lang="en-GB" sz="1890" dirty="0">
                <a:solidFill>
                  <a:schemeClr val="tx2"/>
                </a:solidFill>
              </a:rPr>
              <a:t>PAYG (dependent upon capacity)</a:t>
            </a:r>
          </a:p>
          <a:p>
            <a:pPr algn="l"/>
            <a:endParaRPr lang="en-GB" sz="1890" dirty="0">
              <a:solidFill>
                <a:schemeClr val="tx2"/>
              </a:solidFill>
            </a:endParaRPr>
          </a:p>
          <a:p>
            <a:pPr algn="l"/>
            <a:r>
              <a:rPr lang="en-GB" sz="1890" dirty="0">
                <a:solidFill>
                  <a:schemeClr val="tx2"/>
                </a:solidFill>
              </a:rPr>
              <a:t>Any requests are discussed with school to determine </a:t>
            </a:r>
          </a:p>
          <a:p>
            <a:pPr algn="l"/>
            <a:r>
              <a:rPr lang="en-GB" sz="1890" dirty="0">
                <a:solidFill>
                  <a:schemeClr val="tx2"/>
                </a:solidFill>
              </a:rPr>
              <a:t>Purpose   and type of support needed</a:t>
            </a:r>
          </a:p>
          <a:p>
            <a:pPr algn="l"/>
            <a:r>
              <a:rPr lang="en-GB" sz="1890" dirty="0">
                <a:solidFill>
                  <a:schemeClr val="tx2"/>
                </a:solidFill>
              </a:rPr>
              <a:t> (individual/group/systems/staff development)</a:t>
            </a:r>
          </a:p>
          <a:p>
            <a:endParaRPr lang="en-GB" b="1" dirty="0">
              <a:solidFill>
                <a:schemeClr val="tx2"/>
              </a:solidFill>
            </a:endParaRPr>
          </a:p>
          <a:p>
            <a:r>
              <a:rPr lang="en-GB" sz="1890" dirty="0">
                <a:solidFill>
                  <a:schemeClr val="tx2"/>
                </a:solidFill>
              </a:rPr>
              <a:t>Principle of being efficient and effective</a:t>
            </a:r>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r>
              <a:rPr lang="en-GB" sz="1890" i="1" dirty="0">
                <a:solidFill>
                  <a:schemeClr val="tx2"/>
                </a:solidFill>
              </a:rPr>
              <a:t>All information on SLA </a:t>
            </a:r>
            <a:r>
              <a:rPr lang="en-GB" sz="1890" i="1" dirty="0" err="1">
                <a:solidFill>
                  <a:schemeClr val="tx2"/>
                </a:solidFill>
              </a:rPr>
              <a:t>OnLine</a:t>
            </a:r>
            <a:r>
              <a:rPr lang="en-GB" sz="1890" i="1" dirty="0">
                <a:solidFill>
                  <a:schemeClr val="tx2"/>
                </a:solidFill>
              </a:rPr>
              <a:t> </a:t>
            </a: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p:txBody>
      </p:sp>
      <p:pic>
        <p:nvPicPr>
          <p:cNvPr id="5" name="Picture 2" descr="C:\Users\JayneWhitton\AppData\Local\Microsoft\Windows\Temporary Internet Files\Content.IE5\CFAKX9JV\8262056190_92ec282881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917" y="724007"/>
            <a:ext cx="646896" cy="6468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ayneWhitton\AppData\Local\Microsoft\Windows\Temporary Internet Files\Content.IE5\XM6DMQT3\contract_sin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7147" y="1472503"/>
            <a:ext cx="665746" cy="8845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JayneWhitton\AppData\Local\Microsoft\Windows\Temporary Internet Files\Content.IE5\CFAKX9JV\PAYG-SIM[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4026" y="2152954"/>
            <a:ext cx="901086" cy="600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JayneWhitton\AppData\Local\Microsoft\Windows\Temporary Internet Files\Content.IE5\XM6DMQT3\0511-0809-0703-4604_Signing_a_Contract_Clip_Art_clipart_imag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1508" y="3309720"/>
            <a:ext cx="1009031" cy="1003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JayneWhitton\AppData\Local\Microsoft\Windows\Temporary Internet Files\Content.IE5\CFAKX9JV\Certo[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218" y="4466487"/>
            <a:ext cx="998239" cy="79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0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0083" y="247692"/>
            <a:ext cx="6766745" cy="5919920"/>
          </a:xfrm>
          <a:solidFill>
            <a:schemeClr val="tx2">
              <a:lumMod val="20000"/>
              <a:lumOff val="80000"/>
            </a:schemeClr>
          </a:solidFill>
        </p:spPr>
        <p:txBody>
          <a:bodyPr>
            <a:normAutofit/>
          </a:bodyPr>
          <a:lstStyle/>
          <a:p>
            <a:r>
              <a:rPr lang="en-GB" sz="1512" b="1" u="sng" dirty="0">
                <a:solidFill>
                  <a:schemeClr val="tx2"/>
                </a:solidFill>
              </a:rPr>
              <a:t>Educational Psychology</a:t>
            </a:r>
          </a:p>
          <a:p>
            <a:pPr algn="l"/>
            <a:r>
              <a:rPr lang="en-GB" sz="1512" dirty="0">
                <a:solidFill>
                  <a:schemeClr val="tx2"/>
                </a:solidFill>
              </a:rPr>
              <a:t>If you have any queries or would like to know more about what our service can do for your school, either through our core (LA funded) or traded (bought-in) offer, please do not hesitate to contact your allocated school EP or our senior management team as follows:</a:t>
            </a:r>
          </a:p>
          <a:p>
            <a:pPr algn="l"/>
            <a:endParaRPr lang="en-GB" sz="1512" dirty="0">
              <a:solidFill>
                <a:schemeClr val="tx2"/>
              </a:solidFill>
            </a:endParaRPr>
          </a:p>
          <a:p>
            <a:pPr algn="l"/>
            <a:r>
              <a:rPr lang="en-GB" sz="1512" dirty="0">
                <a:solidFill>
                  <a:schemeClr val="tx2"/>
                </a:solidFill>
                <a:hlinkClick r:id="rId2"/>
              </a:rPr>
              <a:t>Jayne.whitton@kirklees.gov.uk</a:t>
            </a:r>
            <a:r>
              <a:rPr lang="en-GB" sz="1512" dirty="0">
                <a:solidFill>
                  <a:schemeClr val="tx2"/>
                </a:solidFill>
              </a:rPr>
              <a:t> (Principal Educational Psychologist)</a:t>
            </a:r>
          </a:p>
          <a:p>
            <a:pPr algn="l"/>
            <a:r>
              <a:rPr lang="en-GB" sz="1512" dirty="0">
                <a:solidFill>
                  <a:schemeClr val="tx2"/>
                </a:solidFill>
                <a:hlinkClick r:id="rId3"/>
              </a:rPr>
              <a:t>Janet.wilkie@kirklees.gov.uk</a:t>
            </a:r>
            <a:r>
              <a:rPr lang="en-GB" sz="1512" dirty="0">
                <a:solidFill>
                  <a:schemeClr val="tx2"/>
                </a:solidFill>
              </a:rPr>
              <a:t> (Senior Educational Psychologist)</a:t>
            </a:r>
          </a:p>
          <a:p>
            <a:pPr algn="l"/>
            <a:r>
              <a:rPr lang="en-GB" sz="1512" dirty="0">
                <a:solidFill>
                  <a:schemeClr val="tx2"/>
                </a:solidFill>
                <a:hlinkClick r:id="rId4"/>
              </a:rPr>
              <a:t>April.frearson@kirklees.gov.uk</a:t>
            </a:r>
            <a:r>
              <a:rPr lang="en-GB" sz="1512" dirty="0">
                <a:solidFill>
                  <a:schemeClr val="tx2"/>
                </a:solidFill>
              </a:rPr>
              <a:t> (Senior Educational Psychologist) </a:t>
            </a:r>
          </a:p>
          <a:p>
            <a:pPr algn="l"/>
            <a:r>
              <a:rPr lang="en-GB" sz="1512" dirty="0">
                <a:solidFill>
                  <a:schemeClr val="tx2"/>
                </a:solidFill>
                <a:hlinkClick r:id="rId5"/>
              </a:rPr>
              <a:t>Samana.saxton@kirklees.gov.uk</a:t>
            </a:r>
            <a:r>
              <a:rPr lang="en-GB" sz="1512" dirty="0">
                <a:solidFill>
                  <a:schemeClr val="tx2"/>
                </a:solidFill>
              </a:rPr>
              <a:t> (Senior Educational Psychologist) </a:t>
            </a:r>
          </a:p>
          <a:p>
            <a:pPr algn="l"/>
            <a:endParaRPr lang="en-GB" sz="1512" dirty="0">
              <a:solidFill>
                <a:schemeClr val="tx2"/>
              </a:solidFill>
            </a:endParaRPr>
          </a:p>
          <a:p>
            <a:pPr algn="l"/>
            <a:r>
              <a:rPr lang="en-GB" sz="1512" dirty="0">
                <a:solidFill>
                  <a:schemeClr val="tx2"/>
                </a:solidFill>
              </a:rPr>
              <a:t>Contact address:</a:t>
            </a:r>
          </a:p>
          <a:p>
            <a:pPr algn="l"/>
            <a:r>
              <a:rPr lang="en-GB" sz="1512" dirty="0">
                <a:solidFill>
                  <a:schemeClr val="tx2"/>
                </a:solidFill>
              </a:rPr>
              <a:t>Educational Psychology &amp; EYSEN Support Service </a:t>
            </a:r>
          </a:p>
          <a:p>
            <a:pPr algn="l"/>
            <a:r>
              <a:rPr lang="en-GB" sz="1512" dirty="0">
                <a:solidFill>
                  <a:schemeClr val="tx2"/>
                </a:solidFill>
              </a:rPr>
              <a:t>Empire House</a:t>
            </a:r>
          </a:p>
          <a:p>
            <a:pPr algn="l"/>
            <a:r>
              <a:rPr lang="en-GB" sz="1512" dirty="0">
                <a:solidFill>
                  <a:schemeClr val="tx2"/>
                </a:solidFill>
              </a:rPr>
              <a:t>Dewsbury</a:t>
            </a:r>
          </a:p>
          <a:p>
            <a:pPr algn="l"/>
            <a:r>
              <a:rPr lang="en-GB" sz="1512" dirty="0">
                <a:solidFill>
                  <a:schemeClr val="tx2"/>
                </a:solidFill>
              </a:rPr>
              <a:t>WF12 8DJ</a:t>
            </a:r>
          </a:p>
          <a:p>
            <a:pPr algn="l"/>
            <a:endParaRPr lang="en-GB" sz="1512" dirty="0">
              <a:solidFill>
                <a:schemeClr val="tx2"/>
              </a:solidFill>
            </a:endParaRPr>
          </a:p>
          <a:p>
            <a:pPr algn="l"/>
            <a:r>
              <a:rPr lang="en-GB" sz="1512" dirty="0">
                <a:solidFill>
                  <a:schemeClr val="tx2"/>
                </a:solidFill>
              </a:rPr>
              <a:t>Telephone: 01924 483744</a:t>
            </a:r>
          </a:p>
          <a:p>
            <a:pPr algn="l"/>
            <a:endParaRPr lang="en-GB" sz="1512" dirty="0">
              <a:solidFill>
                <a:schemeClr val="tx2"/>
              </a:solidFill>
            </a:endParaRPr>
          </a:p>
          <a:p>
            <a:pPr marL="270034" indent="-270034" algn="l">
              <a:buFont typeface="Wingdings" panose="05000000000000000000" pitchFamily="2" charset="2"/>
              <a:buChar char="v"/>
            </a:pPr>
            <a:endParaRPr lang="en-GB" sz="1512" dirty="0">
              <a:solidFill>
                <a:schemeClr val="tx2"/>
              </a:solidFill>
            </a:endParaRPr>
          </a:p>
          <a:p>
            <a:pPr marL="270034" indent="-270034" algn="l">
              <a:buFont typeface="Wingdings" panose="05000000000000000000" pitchFamily="2" charset="2"/>
              <a:buChar char="v"/>
            </a:pPr>
            <a:endParaRPr lang="en-GB" sz="1512" dirty="0">
              <a:solidFill>
                <a:schemeClr val="tx2"/>
              </a:solidFill>
            </a:endParaRPr>
          </a:p>
          <a:p>
            <a:pPr marL="270034" indent="-270034" algn="l">
              <a:buFont typeface="Wingdings" panose="05000000000000000000" pitchFamily="2" charset="2"/>
              <a:buChar char="v"/>
            </a:pPr>
            <a:endParaRPr lang="en-GB" sz="1512" dirty="0">
              <a:solidFill>
                <a:schemeClr val="tx2"/>
              </a:solidFill>
            </a:endParaRPr>
          </a:p>
          <a:p>
            <a:pPr marL="270034" indent="-270034" algn="l">
              <a:buFont typeface="Wingdings" panose="05000000000000000000" pitchFamily="2" charset="2"/>
              <a:buChar char="v"/>
            </a:pPr>
            <a:endParaRPr lang="en-GB" sz="1512" dirty="0">
              <a:solidFill>
                <a:schemeClr val="tx2"/>
              </a:solidFill>
            </a:endParaRPr>
          </a:p>
          <a:p>
            <a:pPr algn="l"/>
            <a:endParaRPr lang="en-GB" sz="1512" b="1" u="sng" dirty="0">
              <a:solidFill>
                <a:schemeClr val="tx2"/>
              </a:solidFill>
            </a:endParaRPr>
          </a:p>
        </p:txBody>
      </p:sp>
      <p:pic>
        <p:nvPicPr>
          <p:cNvPr id="7170" name="Picture 2" descr="C:\Users\JayneWhitton\AppData\Local\Microsoft\Windows\Temporary Internet Files\Content.IE5\XM6DMQT3\Smiley.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2637" y="4670621"/>
            <a:ext cx="748496" cy="74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49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169F53E-53E0-4D13-B077-9727E1D7BB09}"/>
              </a:ext>
            </a:extLst>
          </p:cNvPr>
          <p:cNvSpPr>
            <a:spLocks noGrp="1"/>
          </p:cNvSpPr>
          <p:nvPr>
            <p:ph type="ctrTitle"/>
          </p:nvPr>
        </p:nvSpPr>
        <p:spPr>
          <a:xfrm>
            <a:off x="237021" y="995978"/>
            <a:ext cx="8166721" cy="2109186"/>
          </a:xfrm>
          <a:extLst>
            <a:ext uri="{91240B29-F687-4F45-9708-019B960494DF}">
              <a14:hiddenLine xmlns:a14="http://schemas.microsoft.com/office/drawing/2010/main" w="28575">
                <a:solidFill>
                  <a:srgbClr val="000000"/>
                </a:solidFill>
                <a:miter lim="800000"/>
                <a:headEnd/>
                <a:tailEnd/>
              </a14:hiddenLine>
            </a:ext>
          </a:extLst>
        </p:spPr>
        <p:txBody>
          <a:bodyPr/>
          <a:lstStyle/>
          <a:p>
            <a:r>
              <a:rPr lang="en-GB" altLang="en-US" sz="2646" b="1">
                <a:solidFill>
                  <a:schemeClr val="bg1"/>
                </a:solidFill>
                <a:latin typeface="Comic Sans MS" panose="030F0702030302020204" pitchFamily="66" charset="0"/>
              </a:rPr>
              <a:t>Specialist Provision</a:t>
            </a:r>
            <a:br>
              <a:rPr lang="en-GB" altLang="en-US" sz="2646" b="1">
                <a:solidFill>
                  <a:schemeClr val="bg1"/>
                </a:solidFill>
                <a:latin typeface="Comic Sans MS" panose="030F0702030302020204" pitchFamily="66" charset="0"/>
              </a:rPr>
            </a:br>
            <a:r>
              <a:rPr lang="en-GB" altLang="en-US" sz="2646" b="1">
                <a:solidFill>
                  <a:schemeClr val="bg1"/>
                </a:solidFill>
                <a:latin typeface="Comic Sans MS" panose="030F0702030302020204" pitchFamily="66" charset="0"/>
              </a:rPr>
              <a:t>Sensory, Physical Impairment and</a:t>
            </a:r>
            <a:br>
              <a:rPr lang="en-GB" altLang="en-US" sz="2646" b="1">
                <a:solidFill>
                  <a:schemeClr val="bg1"/>
                </a:solidFill>
                <a:latin typeface="Comic Sans MS" panose="030F0702030302020204" pitchFamily="66" charset="0"/>
              </a:rPr>
            </a:br>
            <a:r>
              <a:rPr lang="en-GB" altLang="en-US" sz="2646" b="1">
                <a:solidFill>
                  <a:schemeClr val="bg1"/>
                </a:solidFill>
                <a:latin typeface="Comic Sans MS" panose="030F0702030302020204" pitchFamily="66" charset="0"/>
              </a:rPr>
              <a:t>Complex Communication and Interaction</a:t>
            </a:r>
            <a:endParaRPr lang="en-GB" altLang="en-US" sz="3024" b="1">
              <a:solidFill>
                <a:schemeClr val="bg1"/>
              </a:solidFill>
              <a:latin typeface="Comic Sans MS" panose="030F0702030302020204" pitchFamily="66" charset="0"/>
            </a:endParaRPr>
          </a:p>
        </p:txBody>
      </p:sp>
      <p:sp>
        <p:nvSpPr>
          <p:cNvPr id="6147" name="TextBox 2">
            <a:extLst>
              <a:ext uri="{FF2B5EF4-FFF2-40B4-BE49-F238E27FC236}">
                <a16:creationId xmlns:a16="http://schemas.microsoft.com/office/drawing/2014/main" id="{F6266C5B-79E8-4BAD-BEF0-C03150787BC9}"/>
              </a:ext>
            </a:extLst>
          </p:cNvPr>
          <p:cNvSpPr txBox="1">
            <a:spLocks noChangeArrowheads="1"/>
          </p:cNvSpPr>
          <p:nvPr/>
        </p:nvSpPr>
        <p:spPr bwMode="auto">
          <a:xfrm>
            <a:off x="985587" y="3649711"/>
            <a:ext cx="6396564"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64108" rtl="0" eaLnBrk="1" fontAlgn="base" latinLnBrk="0" hangingPunct="1">
              <a:lnSpc>
                <a:spcPct val="100000"/>
              </a:lnSpc>
              <a:spcBef>
                <a:spcPct val="0"/>
              </a:spcBef>
              <a:spcAft>
                <a:spcPct val="0"/>
              </a:spcAft>
              <a:buClrTx/>
              <a:buSzTx/>
              <a:buFontTx/>
              <a:buNone/>
              <a:tabLst/>
              <a:defRPr/>
            </a:pPr>
            <a:r>
              <a:rPr kumimoji="0" lang="en-GB" altLang="en-US" sz="3780" b="1"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Wednesday 26</a:t>
            </a:r>
            <a:r>
              <a:rPr kumimoji="0" lang="en-GB" altLang="en-US" sz="3780" b="1" i="0" u="none" strike="noStrike" kern="1200" cap="none" spc="0" normalizeH="0" baseline="30000" noProof="0">
                <a:ln>
                  <a:noFill/>
                </a:ln>
                <a:solidFill>
                  <a:prstClr val="black"/>
                </a:solidFill>
                <a:effectLst/>
                <a:uLnTx/>
                <a:uFillTx/>
                <a:latin typeface="Comic Sans MS" panose="030F0702030302020204" pitchFamily="66" charset="0"/>
                <a:ea typeface="+mn-ea"/>
                <a:cs typeface="Arial" panose="020B0604020202020204" pitchFamily="34" charset="0"/>
              </a:rPr>
              <a:t>th</a:t>
            </a:r>
            <a:r>
              <a:rPr kumimoji="0" lang="en-GB" altLang="en-US" sz="3780" b="1"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 February </a:t>
            </a:r>
          </a:p>
          <a:p>
            <a:pPr marL="0" marR="0" lvl="0" indent="0" algn="ctr" defTabSz="864108" rtl="0" eaLnBrk="1" fontAlgn="base" latinLnBrk="0" hangingPunct="1">
              <a:lnSpc>
                <a:spcPct val="100000"/>
              </a:lnSpc>
              <a:spcBef>
                <a:spcPct val="0"/>
              </a:spcBef>
              <a:spcAft>
                <a:spcPct val="0"/>
              </a:spcAft>
              <a:buClrTx/>
              <a:buSzTx/>
              <a:buFontTx/>
              <a:buNone/>
              <a:tabLst/>
              <a:defRPr/>
            </a:pPr>
            <a:r>
              <a:rPr kumimoji="0" lang="en-GB" altLang="en-US" sz="3780" b="1"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2020</a:t>
            </a:r>
          </a:p>
        </p:txBody>
      </p:sp>
      <p:sp>
        <p:nvSpPr>
          <p:cNvPr id="6148" name="TextBox 3">
            <a:extLst>
              <a:ext uri="{FF2B5EF4-FFF2-40B4-BE49-F238E27FC236}">
                <a16:creationId xmlns:a16="http://schemas.microsoft.com/office/drawing/2014/main" id="{CB6D3D8F-5E62-4093-B04B-49453393F20D}"/>
              </a:ext>
            </a:extLst>
          </p:cNvPr>
          <p:cNvSpPr txBox="1">
            <a:spLocks noChangeArrowheads="1"/>
          </p:cNvSpPr>
          <p:nvPr/>
        </p:nvSpPr>
        <p:spPr bwMode="auto">
          <a:xfrm>
            <a:off x="1258612" y="5487374"/>
            <a:ext cx="5852016" cy="44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64108" rtl="0" eaLnBrk="1" fontAlgn="base" latinLnBrk="0" hangingPunct="1">
              <a:lnSpc>
                <a:spcPct val="150000"/>
              </a:lnSpc>
              <a:spcBef>
                <a:spcPct val="0"/>
              </a:spcBef>
              <a:spcAft>
                <a:spcPct val="0"/>
              </a:spcAft>
              <a:buClrTx/>
              <a:buSzTx/>
              <a:buFontTx/>
              <a:buNone/>
              <a:tabLst/>
              <a:defRPr/>
            </a:pPr>
            <a:r>
              <a:rPr kumimoji="0" lang="en-GB" altLang="en-US" sz="1701" b="1"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Clare Burdett and Esther Marper – Strand Leads</a:t>
            </a:r>
          </a:p>
        </p:txBody>
      </p:sp>
    </p:spTree>
    <p:extLst>
      <p:ext uri="{BB962C8B-B14F-4D97-AF65-F5344CB8AC3E}">
        <p14:creationId xmlns:p14="http://schemas.microsoft.com/office/powerpoint/2010/main" val="5087576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A7EA388-EBFD-4A83-8578-D9520E41BA10}"/>
              </a:ext>
            </a:extLst>
          </p:cNvPr>
          <p:cNvSpPr>
            <a:spLocks noGrp="1"/>
          </p:cNvSpPr>
          <p:nvPr>
            <p:ph type="title"/>
          </p:nvPr>
        </p:nvSpPr>
        <p:spPr>
          <a:xfrm>
            <a:off x="442539" y="179906"/>
            <a:ext cx="7776686" cy="927082"/>
          </a:xfrm>
          <a:solidFill>
            <a:schemeClr val="accent1">
              <a:lumMod val="20000"/>
              <a:lumOff val="80000"/>
            </a:schemeClr>
          </a:solidFill>
        </p:spPr>
        <p:txBody>
          <a:bodyPr/>
          <a:lstStyle/>
          <a:p>
            <a:pPr>
              <a:defRPr/>
            </a:pPr>
            <a:r>
              <a:rPr lang="en-GB" b="1" dirty="0">
                <a:solidFill>
                  <a:schemeClr val="bg1">
                    <a:lumMod val="50000"/>
                  </a:schemeClr>
                </a:solidFill>
                <a:latin typeface="Comic Sans MS" pitchFamily="66" charset="0"/>
              </a:rPr>
              <a:t>Who are we?</a:t>
            </a:r>
          </a:p>
        </p:txBody>
      </p:sp>
      <p:sp>
        <p:nvSpPr>
          <p:cNvPr id="7171" name="Content Placeholder 2">
            <a:extLst>
              <a:ext uri="{FF2B5EF4-FFF2-40B4-BE49-F238E27FC236}">
                <a16:creationId xmlns:a16="http://schemas.microsoft.com/office/drawing/2014/main" id="{FC4BE68D-2168-4064-9ACA-FB20FB37756F}"/>
              </a:ext>
            </a:extLst>
          </p:cNvPr>
          <p:cNvSpPr>
            <a:spLocks noGrp="1"/>
          </p:cNvSpPr>
          <p:nvPr>
            <p:ph idx="1"/>
          </p:nvPr>
        </p:nvSpPr>
        <p:spPr>
          <a:xfrm>
            <a:off x="169515" y="1812050"/>
            <a:ext cx="8165220" cy="3879342"/>
          </a:xfrm>
        </p:spPr>
        <p:txBody>
          <a:bodyPr/>
          <a:lstStyle/>
          <a:p>
            <a:pPr>
              <a:lnSpc>
                <a:spcPct val="150000"/>
              </a:lnSpc>
            </a:pPr>
            <a:r>
              <a:rPr lang="en-GB" altLang="en-US" sz="2268">
                <a:latin typeface="Comic Sans MS" panose="030F0702030302020204" pitchFamily="66" charset="0"/>
              </a:rPr>
              <a:t>Kirklees Sensory (Hearing and Visual Impairment), Physical Impairment and CCI Outreach Teams</a:t>
            </a:r>
          </a:p>
          <a:p>
            <a:pPr>
              <a:lnSpc>
                <a:spcPct val="150000"/>
              </a:lnSpc>
              <a:buFont typeface="Wingdings 2" panose="05020102010507070707" pitchFamily="18" charset="2"/>
              <a:buNone/>
            </a:pPr>
            <a:endParaRPr lang="en-GB" altLang="en-US" sz="1512">
              <a:latin typeface="Comic Sans MS" panose="030F0702030302020204" pitchFamily="66" charset="0"/>
            </a:endParaRPr>
          </a:p>
          <a:p>
            <a:pPr>
              <a:lnSpc>
                <a:spcPct val="150000"/>
              </a:lnSpc>
            </a:pPr>
            <a:r>
              <a:rPr lang="en-GB" altLang="en-US" sz="2268">
                <a:latin typeface="Comic Sans MS" panose="030F0702030302020204" pitchFamily="66" charset="0"/>
              </a:rPr>
              <a:t>The teams have specialist knowledge, understanding and wide ranging experience of working with children with sensory (HI and VI), physical needs (PI) and Complex Communication and Interaction (CCI).</a:t>
            </a:r>
          </a:p>
        </p:txBody>
      </p:sp>
    </p:spTree>
    <p:extLst>
      <p:ext uri="{BB962C8B-B14F-4D97-AF65-F5344CB8AC3E}">
        <p14:creationId xmlns:p14="http://schemas.microsoft.com/office/powerpoint/2010/main" val="790085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A4912-ED70-4AC1-AACA-702CCF1FDAF0}"/>
              </a:ext>
            </a:extLst>
          </p:cNvPr>
          <p:cNvSpPr>
            <a:spLocks noGrp="1"/>
          </p:cNvSpPr>
          <p:nvPr>
            <p:ph type="title"/>
          </p:nvPr>
        </p:nvSpPr>
        <p:spPr>
          <a:xfrm>
            <a:off x="237021" y="179905"/>
            <a:ext cx="8166721" cy="748566"/>
          </a:xfrm>
          <a:solidFill>
            <a:schemeClr val="accent1">
              <a:lumMod val="20000"/>
              <a:lumOff val="80000"/>
            </a:schemeClr>
          </a:solidFill>
        </p:spPr>
        <p:txBody>
          <a:bodyPr/>
          <a:lstStyle/>
          <a:p>
            <a:pPr algn="ctr">
              <a:lnSpc>
                <a:spcPct val="150000"/>
              </a:lnSpc>
              <a:defRPr/>
            </a:pPr>
            <a:r>
              <a:rPr lang="en-GB" sz="3024" b="1" dirty="0">
                <a:latin typeface="Comic Sans MS" pitchFamily="66" charset="0"/>
              </a:rPr>
              <a:t>Specialist Provisions - Outreach Roles</a:t>
            </a:r>
          </a:p>
        </p:txBody>
      </p:sp>
      <p:sp>
        <p:nvSpPr>
          <p:cNvPr id="8195" name="Content Placeholder 2">
            <a:extLst>
              <a:ext uri="{FF2B5EF4-FFF2-40B4-BE49-F238E27FC236}">
                <a16:creationId xmlns:a16="http://schemas.microsoft.com/office/drawing/2014/main" id="{B6B36E90-F6B9-40AE-9FB0-CE68A9F70535}"/>
              </a:ext>
            </a:extLst>
          </p:cNvPr>
          <p:cNvSpPr>
            <a:spLocks noGrp="1"/>
          </p:cNvSpPr>
          <p:nvPr>
            <p:ph idx="1"/>
          </p:nvPr>
        </p:nvSpPr>
        <p:spPr>
          <a:xfrm>
            <a:off x="237021" y="928472"/>
            <a:ext cx="8166721" cy="5416978"/>
          </a:xfrm>
        </p:spPr>
        <p:txBody>
          <a:bodyPr/>
          <a:lstStyle/>
          <a:p>
            <a:pPr marL="0" indent="0">
              <a:lnSpc>
                <a:spcPct val="170000"/>
              </a:lnSpc>
              <a:buNone/>
            </a:pPr>
            <a:r>
              <a:rPr lang="en-GB" altLang="en-US" b="1">
                <a:latin typeface="Comic Sans MS" panose="030F0702030302020204" pitchFamily="66" charset="0"/>
              </a:rPr>
              <a:t>Staff you may meet:</a:t>
            </a:r>
          </a:p>
          <a:p>
            <a:pPr marL="0" indent="0">
              <a:lnSpc>
                <a:spcPct val="170000"/>
              </a:lnSpc>
              <a:buNone/>
            </a:pPr>
            <a:endParaRPr lang="en-GB" altLang="en-US" sz="851" b="1">
              <a:latin typeface="Comic Sans MS" panose="030F0702030302020204" pitchFamily="66" charset="0"/>
            </a:endParaRPr>
          </a:p>
          <a:p>
            <a:pPr marL="0" indent="0">
              <a:lnSpc>
                <a:spcPct val="170000"/>
              </a:lnSpc>
            </a:pPr>
            <a:r>
              <a:rPr lang="en-GB" altLang="en-US" b="1">
                <a:latin typeface="Comic Sans MS" panose="030F0702030302020204" pitchFamily="66" charset="0"/>
              </a:rPr>
              <a:t> </a:t>
            </a:r>
            <a:r>
              <a:rPr lang="en-GB" altLang="en-US">
                <a:latin typeface="Comic Sans MS" panose="030F0702030302020204" pitchFamily="66" charset="0"/>
              </a:rPr>
              <a:t>Qualified Teachers</a:t>
            </a:r>
          </a:p>
          <a:p>
            <a:pPr marL="0" indent="0">
              <a:lnSpc>
                <a:spcPct val="170000"/>
              </a:lnSpc>
            </a:pPr>
            <a:r>
              <a:rPr lang="en-GB" altLang="en-US">
                <a:latin typeface="Comic Sans MS" panose="030F0702030302020204" pitchFamily="66" charset="0"/>
              </a:rPr>
              <a:t> Specialist ETAs</a:t>
            </a:r>
          </a:p>
          <a:p>
            <a:pPr marL="0" indent="0">
              <a:lnSpc>
                <a:spcPct val="170000"/>
              </a:lnSpc>
            </a:pPr>
            <a:r>
              <a:rPr lang="en-GB" altLang="en-US">
                <a:latin typeface="Comic Sans MS" panose="030F0702030302020204" pitchFamily="66" charset="0"/>
              </a:rPr>
              <a:t> Educational audiologists</a:t>
            </a:r>
          </a:p>
          <a:p>
            <a:pPr marL="0" indent="0">
              <a:lnSpc>
                <a:spcPct val="170000"/>
              </a:lnSpc>
            </a:pPr>
            <a:r>
              <a:rPr lang="en-GB" altLang="en-US">
                <a:latin typeface="Comic Sans MS" panose="030F0702030302020204" pitchFamily="66" charset="0"/>
              </a:rPr>
              <a:t> Technicians</a:t>
            </a:r>
          </a:p>
          <a:p>
            <a:pPr marL="0" indent="0">
              <a:lnSpc>
                <a:spcPct val="170000"/>
              </a:lnSpc>
            </a:pPr>
            <a:r>
              <a:rPr lang="en-GB" altLang="en-US">
                <a:latin typeface="Comic Sans MS" panose="030F0702030302020204" pitchFamily="66" charset="0"/>
              </a:rPr>
              <a:t> Habilitation Specialists</a:t>
            </a:r>
          </a:p>
          <a:p>
            <a:pPr marL="0" indent="0">
              <a:lnSpc>
                <a:spcPct val="170000"/>
              </a:lnSpc>
            </a:pPr>
            <a:r>
              <a:rPr lang="en-GB" altLang="en-US">
                <a:latin typeface="Comic Sans MS" panose="030F0702030302020204" pitchFamily="66" charset="0"/>
              </a:rPr>
              <a:t> Family SEN Worker</a:t>
            </a:r>
          </a:p>
          <a:p>
            <a:pPr marL="0" indent="0">
              <a:lnSpc>
                <a:spcPct val="170000"/>
              </a:lnSpc>
              <a:buNone/>
            </a:pPr>
            <a:endParaRPr lang="en-GB" altLang="en-US">
              <a:latin typeface="Comic Sans MS" panose="030F0702030302020204" pitchFamily="66" charset="0"/>
            </a:endParaRPr>
          </a:p>
        </p:txBody>
      </p:sp>
    </p:spTree>
    <p:extLst>
      <p:ext uri="{BB962C8B-B14F-4D97-AF65-F5344CB8AC3E}">
        <p14:creationId xmlns:p14="http://schemas.microsoft.com/office/powerpoint/2010/main" val="1694828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53E1C76-9E26-421A-B052-91E36E35BEC3}"/>
              </a:ext>
            </a:extLst>
          </p:cNvPr>
          <p:cNvSpPr>
            <a:spLocks noGrp="1"/>
          </p:cNvSpPr>
          <p:nvPr>
            <p:ph type="title"/>
          </p:nvPr>
        </p:nvSpPr>
        <p:spPr>
          <a:xfrm>
            <a:off x="510045" y="179905"/>
            <a:ext cx="7776686" cy="790569"/>
          </a:xfrm>
          <a:solidFill>
            <a:schemeClr val="accent1">
              <a:lumMod val="20000"/>
              <a:lumOff val="80000"/>
            </a:schemeClr>
          </a:solidFill>
        </p:spPr>
        <p:txBody>
          <a:bodyPr/>
          <a:lstStyle/>
          <a:p>
            <a:pPr>
              <a:defRPr/>
            </a:pPr>
            <a:r>
              <a:rPr lang="en-GB" b="1" dirty="0">
                <a:solidFill>
                  <a:schemeClr val="bg1">
                    <a:lumMod val="50000"/>
                  </a:schemeClr>
                </a:solidFill>
                <a:latin typeface="Comic Sans MS" pitchFamily="66" charset="0"/>
              </a:rPr>
              <a:t>What are our aims?</a:t>
            </a:r>
          </a:p>
        </p:txBody>
      </p:sp>
      <p:sp>
        <p:nvSpPr>
          <p:cNvPr id="3" name="Content Placeholder 2">
            <a:extLst>
              <a:ext uri="{FF2B5EF4-FFF2-40B4-BE49-F238E27FC236}">
                <a16:creationId xmlns:a16="http://schemas.microsoft.com/office/drawing/2014/main" id="{141D5410-FA92-485B-AF60-A8A2836CCCB3}"/>
              </a:ext>
            </a:extLst>
          </p:cNvPr>
          <p:cNvSpPr>
            <a:spLocks noGrp="1"/>
          </p:cNvSpPr>
          <p:nvPr>
            <p:ph idx="1"/>
          </p:nvPr>
        </p:nvSpPr>
        <p:spPr>
          <a:xfrm>
            <a:off x="442539" y="1064983"/>
            <a:ext cx="7776686" cy="4966938"/>
          </a:xfrm>
        </p:spPr>
        <p:txBody>
          <a:bodyPr>
            <a:normAutofit fontScale="85000" lnSpcReduction="10000"/>
          </a:bodyPr>
          <a:lstStyle/>
          <a:p>
            <a:pPr marL="0" indent="0">
              <a:lnSpc>
                <a:spcPct val="170000"/>
              </a:lnSpc>
              <a:buNone/>
              <a:defRPr/>
            </a:pPr>
            <a:r>
              <a:rPr lang="en-GB" sz="3119" b="1" dirty="0">
                <a:latin typeface="Comic Sans MS" pitchFamily="66" charset="0"/>
              </a:rPr>
              <a:t>We aim to:</a:t>
            </a:r>
          </a:p>
          <a:p>
            <a:pPr>
              <a:lnSpc>
                <a:spcPct val="170000"/>
              </a:lnSpc>
              <a:defRPr/>
            </a:pPr>
            <a:r>
              <a:rPr lang="en-GB" sz="2268" dirty="0">
                <a:latin typeface="Comic Sans MS" pitchFamily="66" charset="0"/>
              </a:rPr>
              <a:t>Enable school staff and families to identify, understand and confidently </a:t>
            </a:r>
            <a:r>
              <a:rPr lang="en-GB" sz="2268" b="1" dirty="0">
                <a:latin typeface="Comic Sans MS" pitchFamily="66" charset="0"/>
              </a:rPr>
              <a:t>meet the needs </a:t>
            </a:r>
            <a:r>
              <a:rPr lang="en-GB" sz="2268" dirty="0">
                <a:latin typeface="Comic Sans MS" pitchFamily="66" charset="0"/>
              </a:rPr>
              <a:t>of children with sensory, physical and/or CCI needs in Kirklees</a:t>
            </a:r>
          </a:p>
          <a:p>
            <a:pPr>
              <a:lnSpc>
                <a:spcPct val="170000"/>
              </a:lnSpc>
              <a:buFont typeface="Wingdings 2" panose="05020102010507070707" pitchFamily="18" charset="2"/>
              <a:buNone/>
              <a:defRPr/>
            </a:pPr>
            <a:endParaRPr lang="en-GB" sz="2268" dirty="0">
              <a:latin typeface="Comic Sans MS" pitchFamily="66" charset="0"/>
            </a:endParaRPr>
          </a:p>
          <a:p>
            <a:pPr>
              <a:lnSpc>
                <a:spcPct val="170000"/>
              </a:lnSpc>
              <a:defRPr/>
            </a:pPr>
            <a:r>
              <a:rPr lang="en-GB" sz="2268" dirty="0">
                <a:latin typeface="Comic Sans MS" pitchFamily="66" charset="0"/>
              </a:rPr>
              <a:t>Ensure that they are </a:t>
            </a:r>
            <a:r>
              <a:rPr lang="en-GB" sz="2268" b="1" dirty="0">
                <a:latin typeface="Comic Sans MS" pitchFamily="66" charset="0"/>
              </a:rPr>
              <a:t>fully included</a:t>
            </a:r>
            <a:r>
              <a:rPr lang="en-GB" sz="2268" dirty="0">
                <a:latin typeface="Comic Sans MS" pitchFamily="66" charset="0"/>
              </a:rPr>
              <a:t> in their mainstream schools </a:t>
            </a:r>
          </a:p>
          <a:p>
            <a:pPr>
              <a:lnSpc>
                <a:spcPct val="170000"/>
              </a:lnSpc>
              <a:buFont typeface="Wingdings 2" panose="05020102010507070707" pitchFamily="18" charset="2"/>
              <a:buNone/>
              <a:defRPr/>
            </a:pPr>
            <a:endParaRPr lang="en-GB" sz="2268" dirty="0">
              <a:latin typeface="Comic Sans MS" pitchFamily="66" charset="0"/>
            </a:endParaRPr>
          </a:p>
          <a:p>
            <a:pPr>
              <a:lnSpc>
                <a:spcPct val="170000"/>
              </a:lnSpc>
              <a:defRPr/>
            </a:pPr>
            <a:r>
              <a:rPr lang="en-GB" sz="2268" dirty="0">
                <a:latin typeface="Comic Sans MS" pitchFamily="66" charset="0"/>
              </a:rPr>
              <a:t>Help</a:t>
            </a:r>
            <a:r>
              <a:rPr lang="en-GB" sz="2268" b="1" dirty="0">
                <a:latin typeface="Comic Sans MS" pitchFamily="66" charset="0"/>
              </a:rPr>
              <a:t> raise expectations and achievements </a:t>
            </a:r>
            <a:r>
              <a:rPr lang="en-GB" sz="2268" dirty="0">
                <a:latin typeface="Comic Sans MS" pitchFamily="66" charset="0"/>
              </a:rPr>
              <a:t>of these children</a:t>
            </a:r>
          </a:p>
        </p:txBody>
      </p:sp>
    </p:spTree>
    <p:extLst>
      <p:ext uri="{BB962C8B-B14F-4D97-AF65-F5344CB8AC3E}">
        <p14:creationId xmlns:p14="http://schemas.microsoft.com/office/powerpoint/2010/main" val="880622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1FA7431-5CAB-4D69-A1F0-FFE687D093ED}"/>
              </a:ext>
            </a:extLst>
          </p:cNvPr>
          <p:cNvSpPr>
            <a:spLocks noGrp="1"/>
          </p:cNvSpPr>
          <p:nvPr>
            <p:ph type="title"/>
          </p:nvPr>
        </p:nvSpPr>
        <p:spPr>
          <a:xfrm>
            <a:off x="510045" y="179906"/>
            <a:ext cx="7776686" cy="723064"/>
          </a:xfrm>
          <a:solidFill>
            <a:schemeClr val="accent1">
              <a:lumMod val="20000"/>
              <a:lumOff val="80000"/>
            </a:schemeClr>
          </a:solidFill>
        </p:spPr>
        <p:txBody>
          <a:bodyPr/>
          <a:lstStyle/>
          <a:p>
            <a:pPr>
              <a:lnSpc>
                <a:spcPct val="150000"/>
              </a:lnSpc>
              <a:defRPr/>
            </a:pPr>
            <a:r>
              <a:rPr lang="en-GB" b="1" dirty="0">
                <a:latin typeface="Comic Sans MS" pitchFamily="66" charset="0"/>
              </a:rPr>
              <a:t>As an outreach service we:</a:t>
            </a:r>
          </a:p>
        </p:txBody>
      </p:sp>
      <p:sp>
        <p:nvSpPr>
          <p:cNvPr id="10243" name="Content Placeholder 2">
            <a:extLst>
              <a:ext uri="{FF2B5EF4-FFF2-40B4-BE49-F238E27FC236}">
                <a16:creationId xmlns:a16="http://schemas.microsoft.com/office/drawing/2014/main" id="{FFB0BFCF-E04E-4E5E-AB2C-5FCAF069914E}"/>
              </a:ext>
            </a:extLst>
          </p:cNvPr>
          <p:cNvSpPr>
            <a:spLocks noGrp="1"/>
          </p:cNvSpPr>
          <p:nvPr>
            <p:ph idx="1"/>
          </p:nvPr>
        </p:nvSpPr>
        <p:spPr>
          <a:xfrm>
            <a:off x="169515" y="1132490"/>
            <a:ext cx="8471247" cy="4899432"/>
          </a:xfrm>
        </p:spPr>
        <p:txBody>
          <a:bodyPr/>
          <a:lstStyle/>
          <a:p>
            <a:pPr>
              <a:lnSpc>
                <a:spcPct val="150000"/>
              </a:lnSpc>
            </a:pPr>
            <a:r>
              <a:rPr lang="en-GB" altLang="en-US" sz="2268">
                <a:latin typeface="Comic Sans MS" panose="030F0702030302020204" pitchFamily="66" charset="0"/>
              </a:rPr>
              <a:t>Consult with school staff, families and carers</a:t>
            </a:r>
          </a:p>
          <a:p>
            <a:pPr>
              <a:lnSpc>
                <a:spcPct val="150000"/>
              </a:lnSpc>
            </a:pPr>
            <a:endParaRPr lang="en-GB" altLang="en-US" sz="851">
              <a:latin typeface="Comic Sans MS" panose="030F0702030302020204" pitchFamily="66" charset="0"/>
            </a:endParaRPr>
          </a:p>
          <a:p>
            <a:pPr>
              <a:lnSpc>
                <a:spcPct val="150000"/>
              </a:lnSpc>
            </a:pPr>
            <a:r>
              <a:rPr lang="en-GB" altLang="en-US" sz="2268">
                <a:latin typeface="Comic Sans MS" panose="030F0702030302020204" pitchFamily="66" charset="0"/>
              </a:rPr>
              <a:t>Provide specialist advice and training</a:t>
            </a:r>
          </a:p>
          <a:p>
            <a:pPr>
              <a:lnSpc>
                <a:spcPct val="150000"/>
              </a:lnSpc>
              <a:buFont typeface="Wingdings 2" panose="05020102010507070707" pitchFamily="18" charset="2"/>
              <a:buNone/>
            </a:pPr>
            <a:endParaRPr lang="en-GB" altLang="en-US" sz="851">
              <a:latin typeface="Comic Sans MS" panose="030F0702030302020204" pitchFamily="66" charset="0"/>
            </a:endParaRPr>
          </a:p>
          <a:p>
            <a:pPr>
              <a:lnSpc>
                <a:spcPct val="150000"/>
              </a:lnSpc>
            </a:pPr>
            <a:r>
              <a:rPr lang="en-GB" altLang="en-US" sz="2268">
                <a:latin typeface="Comic Sans MS" panose="030F0702030302020204" pitchFamily="66" charset="0"/>
              </a:rPr>
              <a:t>Work collaboratively with health and medical professionals</a:t>
            </a:r>
          </a:p>
          <a:p>
            <a:pPr>
              <a:lnSpc>
                <a:spcPct val="150000"/>
              </a:lnSpc>
            </a:pPr>
            <a:endParaRPr lang="en-GB" altLang="en-US" sz="851">
              <a:latin typeface="Comic Sans MS" panose="030F0702030302020204" pitchFamily="66" charset="0"/>
            </a:endParaRPr>
          </a:p>
          <a:p>
            <a:pPr>
              <a:lnSpc>
                <a:spcPct val="150000"/>
              </a:lnSpc>
            </a:pPr>
            <a:r>
              <a:rPr lang="en-GB" altLang="en-US" sz="2268">
                <a:latin typeface="Comic Sans MS" panose="030F0702030302020204" pitchFamily="66" charset="0"/>
              </a:rPr>
              <a:t>Signpost families and staff to other organisations and services</a:t>
            </a:r>
          </a:p>
          <a:p>
            <a:pPr>
              <a:lnSpc>
                <a:spcPct val="150000"/>
              </a:lnSpc>
              <a:buFont typeface="Wingdings 2" panose="05020102010507070707" pitchFamily="18" charset="2"/>
              <a:buNone/>
            </a:pPr>
            <a:endParaRPr lang="en-GB" altLang="en-US" sz="2268">
              <a:latin typeface="Comic Sans MS" panose="030F0702030302020204" pitchFamily="66" charset="0"/>
            </a:endParaRPr>
          </a:p>
        </p:txBody>
      </p:sp>
    </p:spTree>
    <p:extLst>
      <p:ext uri="{BB962C8B-B14F-4D97-AF65-F5344CB8AC3E}">
        <p14:creationId xmlns:p14="http://schemas.microsoft.com/office/powerpoint/2010/main" val="2035748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7859-4464-4B5A-9F42-67CDBE8A3E35}"/>
              </a:ext>
            </a:extLst>
          </p:cNvPr>
          <p:cNvSpPr>
            <a:spLocks noGrp="1"/>
          </p:cNvSpPr>
          <p:nvPr>
            <p:ph type="title"/>
          </p:nvPr>
        </p:nvSpPr>
        <p:spPr>
          <a:xfrm>
            <a:off x="169515" y="179905"/>
            <a:ext cx="8301733" cy="1156602"/>
          </a:xfrm>
          <a:solidFill>
            <a:schemeClr val="accent1">
              <a:lumMod val="20000"/>
              <a:lumOff val="80000"/>
            </a:schemeClr>
          </a:solidFill>
        </p:spPr>
        <p:txBody>
          <a:bodyPr/>
          <a:lstStyle/>
          <a:p>
            <a:pPr>
              <a:lnSpc>
                <a:spcPct val="150000"/>
              </a:lnSpc>
              <a:defRPr/>
            </a:pPr>
            <a:r>
              <a:rPr lang="en-GB" sz="2268" b="1" dirty="0">
                <a:latin typeface="Comic Sans MS" panose="030F0702030302020204" pitchFamily="66" charset="0"/>
              </a:rPr>
              <a:t>The outreach teams consist of staff with specialist knowledge and experience of:</a:t>
            </a:r>
          </a:p>
        </p:txBody>
      </p:sp>
      <p:sp>
        <p:nvSpPr>
          <p:cNvPr id="11267" name="Content Placeholder 2">
            <a:extLst>
              <a:ext uri="{FF2B5EF4-FFF2-40B4-BE49-F238E27FC236}">
                <a16:creationId xmlns:a16="http://schemas.microsoft.com/office/drawing/2014/main" id="{48280658-14BB-4CB2-83A3-05554D48CF08}"/>
              </a:ext>
            </a:extLst>
          </p:cNvPr>
          <p:cNvSpPr>
            <a:spLocks noGrp="1"/>
          </p:cNvSpPr>
          <p:nvPr>
            <p:ph sz="quarter" idx="1"/>
          </p:nvPr>
        </p:nvSpPr>
        <p:spPr>
          <a:xfrm>
            <a:off x="237021" y="1677037"/>
            <a:ext cx="8301733" cy="1768656"/>
          </a:xfrm>
        </p:spPr>
        <p:txBody>
          <a:bodyPr/>
          <a:lstStyle/>
          <a:p>
            <a:r>
              <a:rPr lang="en-GB" altLang="en-US" sz="2268">
                <a:latin typeface="Comic Sans MS" panose="030F0702030302020204" pitchFamily="66" charset="0"/>
              </a:rPr>
              <a:t>Different types / levels of HI or VI impairment</a:t>
            </a:r>
            <a:endParaRPr lang="en-GB" altLang="en-US" sz="1890">
              <a:latin typeface="Comic Sans MS" panose="030F0702030302020204" pitchFamily="66" charset="0"/>
            </a:endParaRPr>
          </a:p>
          <a:p>
            <a:pPr>
              <a:buFont typeface="Wingdings 2" panose="05020102010507070707" pitchFamily="18" charset="2"/>
              <a:buNone/>
            </a:pPr>
            <a:endParaRPr lang="en-GB" altLang="en-US" sz="662"/>
          </a:p>
          <a:p>
            <a:r>
              <a:rPr lang="en-GB" altLang="en-US" sz="2268">
                <a:latin typeface="Comic Sans MS" panose="030F0702030302020204" pitchFamily="66" charset="0"/>
              </a:rPr>
              <a:t>A range of physical conditions</a:t>
            </a:r>
          </a:p>
          <a:p>
            <a:r>
              <a:rPr lang="en-GB" altLang="en-US" sz="2268">
                <a:latin typeface="Comic Sans MS" panose="030F0702030302020204" pitchFamily="66" charset="0"/>
              </a:rPr>
              <a:t>A wide range of communication and interaction difficulties including Autism</a:t>
            </a:r>
          </a:p>
        </p:txBody>
      </p:sp>
      <p:sp>
        <p:nvSpPr>
          <p:cNvPr id="5" name="Title 1">
            <a:extLst>
              <a:ext uri="{FF2B5EF4-FFF2-40B4-BE49-F238E27FC236}">
                <a16:creationId xmlns:a16="http://schemas.microsoft.com/office/drawing/2014/main" id="{F51C604D-AFCE-4A93-8474-C5BD08FF2B23}"/>
              </a:ext>
            </a:extLst>
          </p:cNvPr>
          <p:cNvSpPr txBox="1">
            <a:spLocks/>
          </p:cNvSpPr>
          <p:nvPr/>
        </p:nvSpPr>
        <p:spPr bwMode="auto">
          <a:xfrm>
            <a:off x="169515" y="3582206"/>
            <a:ext cx="8199724" cy="2245698"/>
          </a:xfrm>
          <a:prstGeom prst="rect">
            <a:avLst/>
          </a:prstGeom>
          <a:noFill/>
          <a:ln w="9525">
            <a:noFill/>
            <a:miter lim="800000"/>
            <a:headEnd/>
            <a:tailEnd/>
          </a:ln>
        </p:spPr>
        <p:txBody>
          <a:bodyPr bIns="86408" anchor="b"/>
          <a:lstStyle/>
          <a:p>
            <a:pPr marL="252032" marR="0" lvl="0" indent="-252032" algn="l" defTabSz="864108" rtl="0" eaLnBrk="0" fontAlgn="base" latinLnBrk="0" hangingPunct="0">
              <a:lnSpc>
                <a:spcPct val="150000"/>
              </a:lnSpc>
              <a:spcBef>
                <a:spcPct val="0"/>
              </a:spcBef>
              <a:spcAft>
                <a:spcPct val="0"/>
              </a:spcAft>
              <a:buClrTx/>
              <a:buSzTx/>
              <a:buFont typeface="Arial" pitchFamily="34" charset="0"/>
              <a:buChar char="•"/>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 typeface="Arial" pitchFamily="34" charset="0"/>
              <a:buChar char="•"/>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r>
              <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r>
              <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r>
              <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p>
          <a:p>
            <a:pPr marL="252032" marR="0" lvl="0" indent="-252032" algn="l" defTabSz="864108" rtl="0" eaLnBrk="0" fontAlgn="base" latinLnBrk="0" hangingPunct="0">
              <a:lnSpc>
                <a:spcPct val="150000"/>
              </a:lnSpc>
              <a:spcBef>
                <a:spcPct val="0"/>
              </a:spcBef>
              <a:spcAft>
                <a:spcPct val="0"/>
              </a:spcAft>
              <a:buClrTx/>
              <a:buSzTx/>
              <a:buFontTx/>
              <a:buNone/>
              <a:tabLst/>
              <a:defRPr/>
            </a:pPr>
            <a:r>
              <a:rPr kumimoji="0" lang="en-GB" sz="22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   </a:t>
            </a:r>
          </a:p>
        </p:txBody>
      </p:sp>
      <p:sp>
        <p:nvSpPr>
          <p:cNvPr id="11269" name="Rectangle 5">
            <a:extLst>
              <a:ext uri="{FF2B5EF4-FFF2-40B4-BE49-F238E27FC236}">
                <a16:creationId xmlns:a16="http://schemas.microsoft.com/office/drawing/2014/main" id="{8F852D2F-E08F-4914-8BE1-3FC4906373AE}"/>
              </a:ext>
            </a:extLst>
          </p:cNvPr>
          <p:cNvSpPr>
            <a:spLocks noChangeArrowheads="1"/>
          </p:cNvSpPr>
          <p:nvPr/>
        </p:nvSpPr>
        <p:spPr bwMode="auto">
          <a:xfrm>
            <a:off x="0" y="3513200"/>
            <a:ext cx="8097715" cy="2357633"/>
          </a:xfrm>
          <a:prstGeom prst="rect">
            <a:avLst/>
          </a:prstGeom>
          <a:noFill/>
          <a:ln w="9525">
            <a:noFill/>
            <a:miter lim="800000"/>
            <a:headEnd/>
            <a:tailEnd/>
          </a:ln>
        </p:spPr>
        <p:txBody>
          <a:bodyPr>
            <a:spAutoFit/>
          </a:bodyPr>
          <a:lstStyle/>
          <a:p>
            <a:pPr marL="252032" marR="0" lvl="0" indent="-252032" algn="l" defTabSz="864108" rtl="0" eaLnBrk="0" fontAlgn="base" latinLnBrk="0" hangingPunct="0">
              <a:lnSpc>
                <a:spcPct val="150000"/>
              </a:lnSpc>
              <a:spcBef>
                <a:spcPct val="0"/>
              </a:spcBef>
              <a:spcAft>
                <a:spcPct val="0"/>
              </a:spcAft>
              <a:buClrTx/>
              <a:buSzTx/>
              <a:buFontTx/>
              <a:buNone/>
              <a:tabLst/>
              <a:defRPr/>
            </a:pPr>
            <a:r>
              <a:rPr kumimoji="0" lang="en-GB" sz="1701" b="0" i="0" u="none" strike="noStrike" kern="1200" cap="none" spc="0" normalizeH="0" baseline="0" noProof="0" dirty="0">
                <a:ln>
                  <a:noFill/>
                </a:ln>
                <a:solidFill>
                  <a:prstClr val="black"/>
                </a:solidFill>
                <a:effectLst/>
                <a:uLnTx/>
                <a:uFillTx/>
                <a:latin typeface="Comic Sans MS" pitchFamily="66" charset="0"/>
                <a:ea typeface="+mn-ea"/>
                <a:cs typeface="Arial" charset="0"/>
              </a:rPr>
              <a:t>    </a:t>
            </a:r>
            <a:r>
              <a:rPr kumimoji="0" lang="en-GB" sz="2268" b="0" i="0" u="none" strike="noStrike" kern="1200" cap="none" spc="0" normalizeH="0" baseline="0" noProof="0" dirty="0">
                <a:ln>
                  <a:noFill/>
                </a:ln>
                <a:solidFill>
                  <a:prstClr val="black"/>
                </a:solidFill>
                <a:effectLst/>
                <a:uLnTx/>
                <a:uFillTx/>
                <a:latin typeface="Comic Sans MS" pitchFamily="66" charset="0"/>
                <a:ea typeface="+mn-ea"/>
                <a:cs typeface="Arial" charset="0"/>
              </a:rPr>
              <a:t>They are able to provide schools with an understanding of the conditions and their expected impact on learning. </a:t>
            </a:r>
          </a:p>
          <a:p>
            <a:pPr marL="252032" marR="0" lvl="0" indent="-252032" algn="l" defTabSz="864108" rtl="0" eaLnBrk="0" fontAlgn="base" latinLnBrk="0" hangingPunct="0">
              <a:lnSpc>
                <a:spcPct val="150000"/>
              </a:lnSpc>
              <a:spcBef>
                <a:spcPct val="0"/>
              </a:spcBef>
              <a:spcAft>
                <a:spcPct val="0"/>
              </a:spcAft>
              <a:buClrTx/>
              <a:buSzTx/>
              <a:buFontTx/>
              <a:buNone/>
              <a:tabLst/>
              <a:defRPr/>
            </a:pPr>
            <a:endParaRPr kumimoji="0" lang="en-GB" sz="992" b="0" i="0" u="none" strike="noStrike" kern="1200" cap="none" spc="0" normalizeH="0" baseline="0" noProof="0" dirty="0">
              <a:ln>
                <a:noFill/>
              </a:ln>
              <a:solidFill>
                <a:prstClr val="black"/>
              </a:solidFill>
              <a:effectLst/>
              <a:uLnTx/>
              <a:uFillTx/>
              <a:latin typeface="Comic Sans MS" pitchFamily="66" charset="0"/>
              <a:ea typeface="+mn-ea"/>
              <a:cs typeface="Arial" charset="0"/>
            </a:endParaRPr>
          </a:p>
          <a:p>
            <a:pPr marL="252032" marR="0" lvl="0" indent="-252032" algn="l" defTabSz="864108" rtl="0" eaLnBrk="0" fontAlgn="base" latinLnBrk="0" hangingPunct="0">
              <a:lnSpc>
                <a:spcPct val="150000"/>
              </a:lnSpc>
              <a:spcBef>
                <a:spcPct val="0"/>
              </a:spcBef>
              <a:spcAft>
                <a:spcPct val="0"/>
              </a:spcAft>
              <a:buClrTx/>
              <a:buSzTx/>
              <a:buFontTx/>
              <a:buNone/>
              <a:tabLst/>
              <a:defRPr/>
            </a:pPr>
            <a:r>
              <a:rPr kumimoji="0" lang="en-GB" sz="2268" b="0" i="0" u="none" strike="noStrike" kern="1200" cap="none" spc="0" normalizeH="0" baseline="0" noProof="0" dirty="0">
                <a:ln>
                  <a:noFill/>
                </a:ln>
                <a:solidFill>
                  <a:prstClr val="black"/>
                </a:solidFill>
                <a:effectLst/>
                <a:uLnTx/>
                <a:uFillTx/>
                <a:latin typeface="Comic Sans MS" pitchFamily="66" charset="0"/>
                <a:ea typeface="+mn-ea"/>
                <a:cs typeface="Arial" charset="0"/>
              </a:rPr>
              <a:t>   Some children may have complex needs, requiring support from all 4 outreach teams.  </a:t>
            </a:r>
            <a:endParaRPr kumimoji="0" lang="en-GB" sz="1701" b="0" i="0" u="none" strike="noStrike" kern="1200" cap="none" spc="0" normalizeH="0" baseline="0" noProof="0" dirty="0">
              <a:ln>
                <a:noFill/>
              </a:ln>
              <a:solidFill>
                <a:prstClr val="black"/>
              </a:solidFill>
              <a:effectLst/>
              <a:uLnTx/>
              <a:uFillTx/>
              <a:latin typeface="Comic Sans MS" pitchFamily="66" charset="0"/>
              <a:ea typeface="+mn-ea"/>
              <a:cs typeface="Arial" charset="0"/>
            </a:endParaRPr>
          </a:p>
        </p:txBody>
      </p:sp>
    </p:spTree>
    <p:extLst>
      <p:ext uri="{BB962C8B-B14F-4D97-AF65-F5344CB8AC3E}">
        <p14:creationId xmlns:p14="http://schemas.microsoft.com/office/powerpoint/2010/main" val="1940188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54E424F3-7FF9-4D7C-98E3-00C92B65E4F4}"/>
              </a:ext>
            </a:extLst>
          </p:cNvPr>
          <p:cNvSpPr>
            <a:spLocks noGrp="1"/>
          </p:cNvSpPr>
          <p:nvPr>
            <p:ph type="title"/>
          </p:nvPr>
        </p:nvSpPr>
        <p:spPr>
          <a:xfrm>
            <a:off x="373534" y="110899"/>
            <a:ext cx="8030208" cy="858076"/>
          </a:xfrm>
          <a:solidFill>
            <a:schemeClr val="accent1">
              <a:lumMod val="20000"/>
              <a:lumOff val="80000"/>
            </a:schemeClr>
          </a:solidFill>
        </p:spPr>
        <p:txBody>
          <a:bodyPr/>
          <a:lstStyle/>
          <a:p>
            <a:pPr>
              <a:defRPr/>
            </a:pPr>
            <a:r>
              <a:rPr lang="en-GB" b="1" dirty="0">
                <a:solidFill>
                  <a:schemeClr val="bg1">
                    <a:lumMod val="50000"/>
                  </a:schemeClr>
                </a:solidFill>
                <a:latin typeface="Comic Sans MS" pitchFamily="66" charset="0"/>
              </a:rPr>
              <a:t>How can you access our service?</a:t>
            </a:r>
          </a:p>
        </p:txBody>
      </p:sp>
      <p:sp>
        <p:nvSpPr>
          <p:cNvPr id="12291" name="Content Placeholder 1">
            <a:extLst>
              <a:ext uri="{FF2B5EF4-FFF2-40B4-BE49-F238E27FC236}">
                <a16:creationId xmlns:a16="http://schemas.microsoft.com/office/drawing/2014/main" id="{DD7CA70A-6EA6-4250-8F0C-565231C21192}"/>
              </a:ext>
            </a:extLst>
          </p:cNvPr>
          <p:cNvSpPr>
            <a:spLocks noGrp="1"/>
          </p:cNvSpPr>
          <p:nvPr>
            <p:ph idx="1"/>
          </p:nvPr>
        </p:nvSpPr>
        <p:spPr>
          <a:xfrm>
            <a:off x="169515" y="1540525"/>
            <a:ext cx="8471247" cy="4558903"/>
          </a:xfrm>
        </p:spPr>
        <p:txBody>
          <a:bodyPr/>
          <a:lstStyle/>
          <a:p>
            <a:r>
              <a:rPr lang="en-GB" altLang="en-US" sz="1985">
                <a:latin typeface="Comic Sans MS" panose="030F0702030302020204" pitchFamily="66" charset="0"/>
              </a:rPr>
              <a:t>HI and VI children are mainly referred by health professionals. </a:t>
            </a:r>
          </a:p>
          <a:p>
            <a:endParaRPr lang="en-GB" altLang="en-US" sz="1985">
              <a:latin typeface="Comic Sans MS" panose="030F0702030302020204" pitchFamily="66" charset="0"/>
            </a:endParaRPr>
          </a:p>
          <a:p>
            <a:r>
              <a:rPr lang="en-GB" altLang="en-US" sz="1985" b="1">
                <a:latin typeface="Comic Sans MS" panose="030F0702030302020204" pitchFamily="66" charset="0"/>
              </a:rPr>
              <a:t>PI children and those with CCI are </a:t>
            </a:r>
            <a:r>
              <a:rPr lang="en-GB" altLang="en-US" sz="1985" b="1" u="sng">
                <a:latin typeface="Comic Sans MS" panose="030F0702030302020204" pitchFamily="66" charset="0"/>
              </a:rPr>
              <a:t>not</a:t>
            </a:r>
            <a:r>
              <a:rPr lang="en-GB" altLang="en-US" sz="1985" b="1">
                <a:latin typeface="Comic Sans MS" panose="030F0702030302020204" pitchFamily="66" charset="0"/>
              </a:rPr>
              <a:t> currently referred by health professionals</a:t>
            </a:r>
            <a:r>
              <a:rPr lang="en-GB" altLang="en-US" sz="1985">
                <a:latin typeface="Comic Sans MS" panose="030F0702030302020204" pitchFamily="66" charset="0"/>
              </a:rPr>
              <a:t>. </a:t>
            </a:r>
          </a:p>
          <a:p>
            <a:pPr>
              <a:lnSpc>
                <a:spcPct val="150000"/>
              </a:lnSpc>
              <a:buFont typeface="Wingdings 2" panose="05020102010507070707" pitchFamily="18" charset="2"/>
              <a:buNone/>
            </a:pPr>
            <a:r>
              <a:rPr lang="en-GB" altLang="en-US" sz="1985">
                <a:latin typeface="Comic Sans MS" panose="030F0702030302020204" pitchFamily="66" charset="0"/>
              </a:rPr>
              <a:t>   It is the responsibility of the educational setting to refer through an SPR (Single Point Referral V4) form.</a:t>
            </a:r>
          </a:p>
          <a:p>
            <a:pPr>
              <a:buFont typeface="Wingdings 2" panose="05020102010507070707" pitchFamily="18" charset="2"/>
              <a:buNone/>
            </a:pPr>
            <a:endParaRPr lang="en-GB" altLang="en-US" sz="1985">
              <a:latin typeface="Comic Sans MS" panose="030F0702030302020204" pitchFamily="66" charset="0"/>
            </a:endParaRPr>
          </a:p>
          <a:p>
            <a:pPr>
              <a:lnSpc>
                <a:spcPct val="150000"/>
              </a:lnSpc>
            </a:pPr>
            <a:r>
              <a:rPr lang="en-GB" altLang="en-US" sz="1985">
                <a:latin typeface="Comic Sans MS" panose="030F0702030302020204" pitchFamily="66" charset="0"/>
              </a:rPr>
              <a:t>Schools may refer and re-refer concerns about children with VI and HI through submission of an SPR form to Panel.</a:t>
            </a:r>
          </a:p>
          <a:p>
            <a:pPr>
              <a:lnSpc>
                <a:spcPct val="150000"/>
              </a:lnSpc>
              <a:buFont typeface="Wingdings 2" panose="05020102010507070707" pitchFamily="18" charset="2"/>
              <a:buNone/>
            </a:pPr>
            <a:endParaRPr lang="en-GB" altLang="en-US" sz="1134">
              <a:latin typeface="Comic Sans MS" panose="030F0702030302020204" pitchFamily="66" charset="0"/>
            </a:endParaRPr>
          </a:p>
          <a:p>
            <a:pPr>
              <a:lnSpc>
                <a:spcPct val="150000"/>
              </a:lnSpc>
              <a:buFont typeface="Wingdings 2" panose="05020102010507070707" pitchFamily="18" charset="2"/>
              <a:buNone/>
            </a:pPr>
            <a:r>
              <a:rPr lang="en-GB" altLang="en-US" sz="1985">
                <a:solidFill>
                  <a:srgbClr val="C00000"/>
                </a:solidFill>
                <a:latin typeface="Comic Sans MS" panose="030F0702030302020204" pitchFamily="66" charset="0"/>
              </a:rPr>
              <a:t>Contact Kelly Smith: </a:t>
            </a:r>
            <a:r>
              <a:rPr lang="en-GB" altLang="en-US" sz="2268" b="1">
                <a:solidFill>
                  <a:srgbClr val="C00000"/>
                </a:solidFill>
                <a:latin typeface="Comic Sans MS" panose="030F0702030302020204" pitchFamily="66" charset="0"/>
              </a:rPr>
              <a:t>kelly.smith@kirklees.gov.uk</a:t>
            </a:r>
          </a:p>
          <a:p>
            <a:pPr>
              <a:lnSpc>
                <a:spcPct val="150000"/>
              </a:lnSpc>
              <a:buFont typeface="Wingdings 2" panose="05020102010507070707" pitchFamily="18" charset="2"/>
              <a:buNone/>
            </a:pPr>
            <a:endParaRPr lang="en-GB" altLang="en-US" sz="1985">
              <a:latin typeface="Comic Sans MS" panose="030F0702030302020204" pitchFamily="66" charset="0"/>
            </a:endParaRPr>
          </a:p>
        </p:txBody>
      </p:sp>
    </p:spTree>
    <p:extLst>
      <p:ext uri="{BB962C8B-B14F-4D97-AF65-F5344CB8AC3E}">
        <p14:creationId xmlns:p14="http://schemas.microsoft.com/office/powerpoint/2010/main" val="4144329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27BD82D4-C3B0-4959-8084-FD714FD4452F}"/>
              </a:ext>
            </a:extLst>
          </p:cNvPr>
          <p:cNvSpPr txBox="1">
            <a:spLocks noChangeArrowheads="1"/>
          </p:cNvSpPr>
          <p:nvPr/>
        </p:nvSpPr>
        <p:spPr bwMode="auto">
          <a:xfrm>
            <a:off x="169515" y="1064983"/>
            <a:ext cx="8301733" cy="505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864108" rtl="0" eaLnBrk="1" fontAlgn="base" latinLnBrk="0" hangingPunct="1">
              <a:lnSpc>
                <a:spcPct val="100000"/>
              </a:lnSpc>
              <a:spcBef>
                <a:spcPct val="0"/>
              </a:spcBef>
              <a:spcAft>
                <a:spcPct val="0"/>
              </a:spcAft>
              <a:buClrTx/>
              <a:buSzTx/>
              <a:buFontTx/>
              <a:buNone/>
              <a:tabLst/>
              <a:defRPr/>
            </a:pPr>
            <a:r>
              <a:rPr kumimoji="0" lang="en-GB" altLang="en-US" sz="2552"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Students with VI and PI should be encouraged to move around school as independently as possible from a young age.</a:t>
            </a:r>
          </a:p>
          <a:p>
            <a:pPr marL="0" marR="0" lvl="0" indent="0" algn="l" defTabSz="864108" rtl="0" eaLnBrk="1" fontAlgn="base" latinLnBrk="0" hangingPunct="1">
              <a:lnSpc>
                <a:spcPct val="100000"/>
              </a:lnSpc>
              <a:spcBef>
                <a:spcPct val="0"/>
              </a:spcBef>
              <a:spcAft>
                <a:spcPct val="0"/>
              </a:spcAft>
              <a:buClrTx/>
              <a:buSzTx/>
              <a:buFontTx/>
              <a:buNone/>
              <a:tabLst/>
              <a:defRPr/>
            </a:pPr>
            <a:endParaRPr kumimoji="0" lang="en-GB" altLang="en-US" sz="2646"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endParaRPr>
          </a:p>
          <a:p>
            <a:pPr marL="0" marR="0" lvl="0" indent="0" algn="l" defTabSz="864108" rtl="0" eaLnBrk="1" fontAlgn="base" latinLnBrk="0" hangingPunct="1">
              <a:lnSpc>
                <a:spcPct val="100000"/>
              </a:lnSpc>
              <a:spcBef>
                <a:spcPct val="0"/>
              </a:spcBef>
              <a:spcAft>
                <a:spcPct val="0"/>
              </a:spcAft>
              <a:buClrTx/>
              <a:buSzTx/>
              <a:buFontTx/>
              <a:buNone/>
              <a:tabLst/>
              <a:defRPr/>
            </a:pPr>
            <a:r>
              <a:rPr kumimoji="0" lang="en-GB" altLang="en-US" sz="2646"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They may use a variety of aids:</a:t>
            </a:r>
          </a:p>
          <a:p>
            <a:pPr marL="0" marR="0" lvl="0" indent="0" algn="l" defTabSz="864108" rtl="0" eaLnBrk="1" fontAlgn="base" latinLnBrk="0" hangingPunct="1">
              <a:lnSpc>
                <a:spcPct val="100000"/>
              </a:lnSpc>
              <a:spcBef>
                <a:spcPct val="0"/>
              </a:spcBef>
              <a:spcAft>
                <a:spcPct val="0"/>
              </a:spcAft>
              <a:buClrTx/>
              <a:buSzTx/>
              <a:buFontTx/>
              <a:buNone/>
              <a:tabLst/>
              <a:defRPr/>
            </a:pPr>
            <a:r>
              <a:rPr kumimoji="0" lang="en-GB" altLang="en-US" sz="2646"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 </a:t>
            </a:r>
          </a:p>
          <a:p>
            <a:pPr marL="0" marR="0" lvl="0" indent="0" algn="l" defTabSz="86410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altLang="en-US" sz="2268"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 Canes</a:t>
            </a:r>
          </a:p>
          <a:p>
            <a:pPr marL="0" marR="0" lvl="0" indent="0" algn="l" defTabSz="86410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altLang="en-US" sz="2268"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 Wheelchairs</a:t>
            </a:r>
          </a:p>
          <a:p>
            <a:pPr marL="0" marR="0" lvl="0" indent="0" algn="l" defTabSz="86410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altLang="en-US" sz="2268"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 Crutches</a:t>
            </a:r>
          </a:p>
          <a:p>
            <a:pPr marL="0" marR="0" lvl="0" indent="0" algn="l" defTabSz="86410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altLang="en-US" sz="2268"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 Walking frames</a:t>
            </a:r>
          </a:p>
          <a:p>
            <a:pPr marL="0" marR="0" lvl="0" indent="0" algn="l" defTabSz="86410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altLang="en-US" sz="2268"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 Lifts</a:t>
            </a:r>
          </a:p>
        </p:txBody>
      </p:sp>
      <p:sp>
        <p:nvSpPr>
          <p:cNvPr id="4" name="TextBox 3">
            <a:extLst>
              <a:ext uri="{FF2B5EF4-FFF2-40B4-BE49-F238E27FC236}">
                <a16:creationId xmlns:a16="http://schemas.microsoft.com/office/drawing/2014/main" id="{59E81323-83E7-4379-8CAD-8E586425A1EF}"/>
              </a:ext>
            </a:extLst>
          </p:cNvPr>
          <p:cNvSpPr txBox="1"/>
          <p:nvPr/>
        </p:nvSpPr>
        <p:spPr>
          <a:xfrm>
            <a:off x="373533" y="179906"/>
            <a:ext cx="7824690" cy="674031"/>
          </a:xfrm>
          <a:prstGeom prst="rect">
            <a:avLst/>
          </a:prstGeom>
          <a:solidFill>
            <a:schemeClr val="accent1">
              <a:lumMod val="20000"/>
              <a:lumOff val="80000"/>
            </a:schemeClr>
          </a:solidFill>
        </p:spPr>
        <p:txBody>
          <a:bodyPr>
            <a:spAutoFit/>
          </a:bodyPr>
          <a:lstStyle/>
          <a:p>
            <a:pPr marL="0" marR="0" lvl="0" indent="0" algn="l" defTabSz="864108" rtl="0" eaLnBrk="1" fontAlgn="base" latinLnBrk="0" hangingPunct="1">
              <a:lnSpc>
                <a:spcPct val="100000"/>
              </a:lnSpc>
              <a:spcBef>
                <a:spcPct val="0"/>
              </a:spcBef>
              <a:spcAft>
                <a:spcPct val="0"/>
              </a:spcAft>
              <a:buClrTx/>
              <a:buSzTx/>
              <a:buFontTx/>
              <a:buNone/>
              <a:tabLst/>
              <a:defRPr/>
            </a:pPr>
            <a:r>
              <a:rPr kumimoji="0" lang="en-GB" sz="3780" b="1" i="0" u="none" strike="noStrike" kern="1200" cap="none" spc="0" normalizeH="0" baseline="0" noProof="0" dirty="0">
                <a:ln>
                  <a:noFill/>
                </a:ln>
                <a:solidFill>
                  <a:prstClr val="black">
                    <a:lumMod val="50000"/>
                    <a:lumOff val="50000"/>
                  </a:prstClr>
                </a:solidFill>
                <a:effectLst/>
                <a:uLnTx/>
                <a:uFillTx/>
                <a:latin typeface="Comic Sans MS" panose="030F0702030302020204" pitchFamily="66" charset="0"/>
                <a:ea typeface="+mn-ea"/>
                <a:cs typeface="Arial" charset="0"/>
              </a:rPr>
              <a:t>Promoting Independent Mobility</a:t>
            </a:r>
          </a:p>
        </p:txBody>
      </p:sp>
    </p:spTree>
    <p:extLst>
      <p:ext uri="{BB962C8B-B14F-4D97-AF65-F5344CB8AC3E}">
        <p14:creationId xmlns:p14="http://schemas.microsoft.com/office/powerpoint/2010/main" val="362488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722" y="304524"/>
            <a:ext cx="7961203" cy="1255728"/>
          </a:xfrm>
          <a:prstGeom prst="rect">
            <a:avLst/>
          </a:prstGeom>
        </p:spPr>
        <p:txBody>
          <a:bodyPr>
            <a:spAutoFit/>
          </a:bodyPr>
          <a:lstStyle/>
          <a:p>
            <a:pPr algn="ctr">
              <a:defRPr/>
            </a:pPr>
            <a:r>
              <a:rPr lang="en-GB" altLang="en-US" sz="3780" dirty="0">
                <a:latin typeface="Comic Sans MS" panose="030F0702030302020204" pitchFamily="66" charset="0"/>
              </a:rPr>
              <a:t>How much should be in the SEN budget and how can I find out?</a:t>
            </a:r>
            <a:endParaRPr lang="en-GB" sz="3780" dirty="0">
              <a:latin typeface="Comic Sans MS" panose="030F0702030302020204" pitchFamily="66" charset="0"/>
            </a:endParaRPr>
          </a:p>
        </p:txBody>
      </p:sp>
      <p:sp>
        <p:nvSpPr>
          <p:cNvPr id="39939" name="Content Placeholder 2"/>
          <p:cNvSpPr txBox="1">
            <a:spLocks/>
          </p:cNvSpPr>
          <p:nvPr/>
        </p:nvSpPr>
        <p:spPr bwMode="auto">
          <a:xfrm>
            <a:off x="305723" y="1793801"/>
            <a:ext cx="7961203" cy="381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182563" defTabSz="912813">
              <a:spcBef>
                <a:spcPct val="20000"/>
              </a:spcBef>
              <a:spcAft>
                <a:spcPts val="300"/>
              </a:spcAft>
              <a:buClr>
                <a:srgbClr val="78697B"/>
              </a:buClr>
              <a:buSzPct val="130000"/>
              <a:buFont typeface="Georgia" panose="02040502050405020303" pitchFamily="18" charset="0"/>
              <a:buChar char="*"/>
              <a:defRPr sz="2200">
                <a:solidFill>
                  <a:srgbClr val="404040"/>
                </a:solidFill>
                <a:latin typeface="Trebuchet MS" panose="020B0603020202020204" pitchFamily="34" charset="0"/>
              </a:defRPr>
            </a:lvl1pPr>
            <a:lvl2pPr marL="547688" indent="-182563" defTabSz="912813">
              <a:spcBef>
                <a:spcPct val="20000"/>
              </a:spcBef>
              <a:spcAft>
                <a:spcPts val="300"/>
              </a:spcAft>
              <a:buClr>
                <a:srgbClr val="78697B"/>
              </a:buClr>
              <a:buSzPct val="130000"/>
              <a:buFont typeface="Georgia" panose="02040502050405020303" pitchFamily="18" charset="0"/>
              <a:buChar char="*"/>
              <a:defRPr sz="2000">
                <a:solidFill>
                  <a:srgbClr val="404040"/>
                </a:solidFill>
                <a:latin typeface="Trebuchet MS" panose="020B0603020202020204" pitchFamily="34" charset="0"/>
              </a:defRPr>
            </a:lvl2pPr>
            <a:lvl3pPr marL="822325" indent="-182563" defTabSz="912813">
              <a:spcBef>
                <a:spcPct val="20000"/>
              </a:spcBef>
              <a:spcAft>
                <a:spcPts val="300"/>
              </a:spcAft>
              <a:buClr>
                <a:srgbClr val="78697B"/>
              </a:buClr>
              <a:buSzPct val="130000"/>
              <a:buFont typeface="Georgia" panose="02040502050405020303" pitchFamily="18" charset="0"/>
              <a:buChar char="*"/>
              <a:defRPr>
                <a:solidFill>
                  <a:srgbClr val="404040"/>
                </a:solidFill>
                <a:latin typeface="Trebuchet MS" panose="020B0603020202020204" pitchFamily="34" charset="0"/>
              </a:defRPr>
            </a:lvl3pPr>
            <a:lvl4pPr marL="1096963" indent="-182563" defTabSz="912813">
              <a:spcBef>
                <a:spcPct val="20000"/>
              </a:spcBef>
              <a:spcAft>
                <a:spcPts val="300"/>
              </a:spcAft>
              <a:buClr>
                <a:srgbClr val="78697B"/>
              </a:buClr>
              <a:buSzPct val="130000"/>
              <a:buFont typeface="Georgia" panose="02040502050405020303" pitchFamily="18" charset="0"/>
              <a:buChar char="*"/>
              <a:defRPr sz="1600">
                <a:solidFill>
                  <a:srgbClr val="404040"/>
                </a:solidFill>
                <a:latin typeface="Trebuchet MS" panose="020B0603020202020204" pitchFamily="34" charset="0"/>
              </a:defRPr>
            </a:lvl4pPr>
            <a:lvl5pPr marL="1389063" indent="-182563" defTabSz="912813">
              <a:spcBef>
                <a:spcPct val="20000"/>
              </a:spcBef>
              <a:spcAft>
                <a:spcPts val="300"/>
              </a:spcAft>
              <a:buClr>
                <a:srgbClr val="78697B"/>
              </a:buClr>
              <a:buSzPct val="130000"/>
              <a:buFont typeface="Georgia" panose="02040502050405020303" pitchFamily="18" charset="0"/>
              <a:buChar char="*"/>
              <a:defRPr sz="1400">
                <a:solidFill>
                  <a:srgbClr val="404040"/>
                </a:solidFill>
                <a:latin typeface="Trebuchet MS" panose="020B0603020202020204" pitchFamily="34" charset="0"/>
              </a:defRPr>
            </a:lvl5pPr>
            <a:lvl6pPr marL="1846263" indent="-182563" defTabSz="912813" eaLnBrk="0" fontAlgn="base" hangingPunct="0">
              <a:spcBef>
                <a:spcPct val="20000"/>
              </a:spcBef>
              <a:spcAft>
                <a:spcPts val="300"/>
              </a:spcAft>
              <a:buClr>
                <a:srgbClr val="78697B"/>
              </a:buClr>
              <a:buSzPct val="130000"/>
              <a:buFont typeface="Georgia" panose="02040502050405020303" pitchFamily="18" charset="0"/>
              <a:buChar char="*"/>
              <a:defRPr sz="1400">
                <a:solidFill>
                  <a:srgbClr val="404040"/>
                </a:solidFill>
                <a:latin typeface="Trebuchet MS" panose="020B0603020202020204" pitchFamily="34" charset="0"/>
              </a:defRPr>
            </a:lvl6pPr>
            <a:lvl7pPr marL="2303463" indent="-182563" defTabSz="912813" eaLnBrk="0" fontAlgn="base" hangingPunct="0">
              <a:spcBef>
                <a:spcPct val="20000"/>
              </a:spcBef>
              <a:spcAft>
                <a:spcPts val="300"/>
              </a:spcAft>
              <a:buClr>
                <a:srgbClr val="78697B"/>
              </a:buClr>
              <a:buSzPct val="130000"/>
              <a:buFont typeface="Georgia" panose="02040502050405020303" pitchFamily="18" charset="0"/>
              <a:buChar char="*"/>
              <a:defRPr sz="1400">
                <a:solidFill>
                  <a:srgbClr val="404040"/>
                </a:solidFill>
                <a:latin typeface="Trebuchet MS" panose="020B0603020202020204" pitchFamily="34" charset="0"/>
              </a:defRPr>
            </a:lvl7pPr>
            <a:lvl8pPr marL="2760663" indent="-182563" defTabSz="912813" eaLnBrk="0" fontAlgn="base" hangingPunct="0">
              <a:spcBef>
                <a:spcPct val="20000"/>
              </a:spcBef>
              <a:spcAft>
                <a:spcPts val="300"/>
              </a:spcAft>
              <a:buClr>
                <a:srgbClr val="78697B"/>
              </a:buClr>
              <a:buSzPct val="130000"/>
              <a:buFont typeface="Georgia" panose="02040502050405020303" pitchFamily="18" charset="0"/>
              <a:buChar char="*"/>
              <a:defRPr sz="1400">
                <a:solidFill>
                  <a:srgbClr val="404040"/>
                </a:solidFill>
                <a:latin typeface="Trebuchet MS" panose="020B0603020202020204" pitchFamily="34" charset="0"/>
              </a:defRPr>
            </a:lvl8pPr>
            <a:lvl9pPr marL="3217863" indent="-182563" defTabSz="912813" eaLnBrk="0" fontAlgn="base" hangingPunct="0">
              <a:spcBef>
                <a:spcPct val="20000"/>
              </a:spcBef>
              <a:spcAft>
                <a:spcPts val="300"/>
              </a:spcAft>
              <a:buClr>
                <a:srgbClr val="78697B"/>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buClrTx/>
              <a:buFont typeface="Arial" panose="020B0604020202020204" pitchFamily="34" charset="0"/>
              <a:buChar char="•"/>
            </a:pPr>
            <a:r>
              <a:rPr lang="en-GB" altLang="en-US" sz="2646" dirty="0">
                <a:latin typeface="Comic Sans MS" panose="030F0702030302020204" pitchFamily="66" charset="0"/>
                <a:cs typeface="Arial" panose="020B0604020202020204" pitchFamily="34" charset="0"/>
              </a:rPr>
              <a:t>The SEN budget for a school is calculated by a formula based on a range of factors abut the school</a:t>
            </a:r>
          </a:p>
          <a:p>
            <a:pPr eaLnBrk="1" hangingPunct="1">
              <a:buClrTx/>
              <a:buFont typeface="Arial" panose="020B0604020202020204" pitchFamily="34" charset="0"/>
              <a:buChar char="•"/>
            </a:pPr>
            <a:r>
              <a:rPr lang="en-GB" altLang="en-US" sz="2646" dirty="0">
                <a:latin typeface="Comic Sans MS" panose="030F0702030302020204" pitchFamily="66" charset="0"/>
                <a:cs typeface="Arial" panose="020B0604020202020204" pitchFamily="34" charset="0"/>
              </a:rPr>
              <a:t>Your school bursar/school finance officer will know, but ask your Head first! </a:t>
            </a:r>
          </a:p>
          <a:p>
            <a:pPr eaLnBrk="1" hangingPunct="1">
              <a:buClrTx/>
              <a:buFont typeface="Arial" panose="020B0604020202020204" pitchFamily="34" charset="0"/>
              <a:buChar char="•"/>
            </a:pPr>
            <a:r>
              <a:rPr lang="en-GB" altLang="en-US" sz="2646" dirty="0">
                <a:latin typeface="Comic Sans MS" panose="030F0702030302020204" pitchFamily="66" charset="0"/>
                <a:cs typeface="Arial" panose="020B0604020202020204" pitchFamily="34" charset="0"/>
              </a:rPr>
              <a:t>Not all </a:t>
            </a:r>
            <a:r>
              <a:rPr lang="en-GB" altLang="en-US" sz="2646" dirty="0" err="1">
                <a:latin typeface="Comic Sans MS" panose="030F0702030302020204" pitchFamily="66" charset="0"/>
                <a:cs typeface="Arial" panose="020B0604020202020204" pitchFamily="34" charset="0"/>
              </a:rPr>
              <a:t>SENCos</a:t>
            </a:r>
            <a:r>
              <a:rPr lang="en-GB" altLang="en-US" sz="2646" dirty="0">
                <a:latin typeface="Comic Sans MS" panose="030F0702030302020204" pitchFamily="66" charset="0"/>
                <a:cs typeface="Arial" panose="020B0604020202020204" pitchFamily="34" charset="0"/>
              </a:rPr>
              <a:t> will have control over the SEN budget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1B6905A3-C7D9-49D8-98FB-1B556C283459}"/>
              </a:ext>
            </a:extLst>
          </p:cNvPr>
          <p:cNvSpPr txBox="1">
            <a:spLocks noChangeArrowheads="1"/>
          </p:cNvSpPr>
          <p:nvPr/>
        </p:nvSpPr>
        <p:spPr bwMode="auto">
          <a:xfrm>
            <a:off x="373534" y="179905"/>
            <a:ext cx="5715504" cy="6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864108" rtl="0" eaLnBrk="1" fontAlgn="base" latinLnBrk="0" hangingPunct="1">
              <a:lnSpc>
                <a:spcPct val="100000"/>
              </a:lnSpc>
              <a:spcBef>
                <a:spcPct val="0"/>
              </a:spcBef>
              <a:spcAft>
                <a:spcPct val="0"/>
              </a:spcAft>
              <a:buClrTx/>
              <a:buSzTx/>
              <a:buFontTx/>
              <a:buNone/>
              <a:tabLst/>
              <a:defRPr/>
            </a:pPr>
            <a:endParaRPr kumimoji="0" lang="en-GB" altLang="en-US" sz="1701" b="0" i="0" u="none" strike="noStrike" kern="1200" cap="none" spc="0" normalizeH="0" baseline="0" noProof="0">
              <a:ln>
                <a:noFill/>
              </a:ln>
              <a:solidFill>
                <a:prstClr val="black"/>
              </a:solidFill>
              <a:effectLst/>
              <a:uLnTx/>
              <a:uFillTx/>
              <a:latin typeface="Perpetua" panose="02020502060401020303" pitchFamily="18" charset="0"/>
              <a:ea typeface="+mn-ea"/>
              <a:cs typeface="Arial" panose="020B0604020202020204" pitchFamily="34" charset="0"/>
            </a:endParaRPr>
          </a:p>
          <a:p>
            <a:pPr marL="0" marR="0" lvl="0" indent="0" algn="l" defTabSz="864108" rtl="0" eaLnBrk="1" fontAlgn="base" latinLnBrk="0" hangingPunct="1">
              <a:lnSpc>
                <a:spcPct val="100000"/>
              </a:lnSpc>
              <a:spcBef>
                <a:spcPct val="0"/>
              </a:spcBef>
              <a:spcAft>
                <a:spcPct val="0"/>
              </a:spcAft>
              <a:buClrTx/>
              <a:buSzTx/>
              <a:buFontTx/>
              <a:buNone/>
              <a:tabLst/>
              <a:defRPr/>
            </a:pPr>
            <a:endParaRPr kumimoji="0" lang="en-GB" altLang="en-US" sz="1701" b="0" i="0" u="none" strike="noStrike" kern="1200" cap="none" spc="0" normalizeH="0" baseline="0" noProof="0">
              <a:ln>
                <a:noFill/>
              </a:ln>
              <a:solidFill>
                <a:prstClr val="black"/>
              </a:solidFill>
              <a:effectLst/>
              <a:uLnTx/>
              <a:uFillTx/>
              <a:latin typeface="Perpetua" panose="02020502060401020303" pitchFamily="18" charset="0"/>
              <a:ea typeface="+mn-ea"/>
              <a:cs typeface="Arial" panose="020B0604020202020204" pitchFamily="34" charset="0"/>
            </a:endParaRPr>
          </a:p>
        </p:txBody>
      </p:sp>
      <p:sp>
        <p:nvSpPr>
          <p:cNvPr id="15363" name="TextBox 4">
            <a:extLst>
              <a:ext uri="{FF2B5EF4-FFF2-40B4-BE49-F238E27FC236}">
                <a16:creationId xmlns:a16="http://schemas.microsoft.com/office/drawing/2014/main" id="{A2D7ECD9-8154-460D-BA3A-E300912AB3E3}"/>
              </a:ext>
            </a:extLst>
          </p:cNvPr>
          <p:cNvSpPr txBox="1">
            <a:spLocks noChangeArrowheads="1"/>
          </p:cNvSpPr>
          <p:nvPr/>
        </p:nvSpPr>
        <p:spPr bwMode="auto">
          <a:xfrm>
            <a:off x="306027" y="1199995"/>
            <a:ext cx="8028708" cy="4451796"/>
          </a:xfrm>
          <a:prstGeom prst="rect">
            <a:avLst/>
          </a:prstGeom>
          <a:noFill/>
          <a:ln w="9525">
            <a:noFill/>
            <a:miter lim="800000"/>
            <a:headEnd/>
            <a:tailEnd/>
          </a:ln>
        </p:spPr>
        <p:txBody>
          <a:bodyPr>
            <a:spAutoFit/>
          </a:bodyPr>
          <a:lstStyle/>
          <a:p>
            <a:pPr marL="0" marR="0" lvl="0" indent="0" algn="l" defTabSz="864108" rtl="0" eaLnBrk="1" fontAlgn="base" latinLnBrk="0" hangingPunct="1">
              <a:lnSpc>
                <a:spcPct val="150000"/>
              </a:lnSpc>
              <a:spcBef>
                <a:spcPct val="0"/>
              </a:spcBef>
              <a:spcAft>
                <a:spcPct val="0"/>
              </a:spcAft>
              <a:buClrTx/>
              <a:buSzTx/>
              <a:buFontTx/>
              <a:buNone/>
              <a:tabLst/>
              <a:defRPr/>
            </a:pPr>
            <a:r>
              <a:rPr kumimoji="0" lang="en-GB" altLang="en-US" sz="2268" b="0" i="0" u="none" strike="noStrike" kern="1200" cap="none" spc="0" normalizeH="0" baseline="0" noProof="0" dirty="0">
                <a:ln>
                  <a:noFill/>
                </a:ln>
                <a:solidFill>
                  <a:prstClr val="black"/>
                </a:solidFill>
                <a:effectLst/>
                <a:uLnTx/>
                <a:uFillTx/>
                <a:latin typeface="Comic Sans MS" pitchFamily="66" charset="0"/>
                <a:ea typeface="+mn-ea"/>
                <a:cs typeface="Arial" charset="0"/>
              </a:rPr>
              <a:t>Children should not feel excluded because of their impairment or the equipment they may need.</a:t>
            </a:r>
          </a:p>
          <a:p>
            <a:pPr marL="0" marR="0" lvl="0" indent="0" algn="l" defTabSz="864108" rtl="0" eaLnBrk="1" fontAlgn="base" latinLnBrk="0" hangingPunct="1">
              <a:lnSpc>
                <a:spcPct val="150000"/>
              </a:lnSpc>
              <a:spcBef>
                <a:spcPct val="0"/>
              </a:spcBef>
              <a:spcAft>
                <a:spcPct val="0"/>
              </a:spcAft>
              <a:buClrTx/>
              <a:buSzTx/>
              <a:buFontTx/>
              <a:buNone/>
              <a:tabLst/>
              <a:defRPr/>
            </a:pPr>
            <a:endParaRPr kumimoji="0" lang="en-GB" altLang="en-US" sz="2268" b="0" i="0" u="none" strike="noStrike" kern="1200" cap="none" spc="0" normalizeH="0" baseline="0" noProof="0" dirty="0">
              <a:ln>
                <a:noFill/>
              </a:ln>
              <a:solidFill>
                <a:prstClr val="black"/>
              </a:solidFill>
              <a:effectLst/>
              <a:uLnTx/>
              <a:uFillTx/>
              <a:latin typeface="Comic Sans MS" pitchFamily="66" charset="0"/>
              <a:ea typeface="+mn-ea"/>
              <a:cs typeface="Arial" charset="0"/>
            </a:endParaRPr>
          </a:p>
          <a:p>
            <a:pPr marL="0" marR="0" lvl="0" indent="0" algn="l" defTabSz="864108" rtl="0" eaLnBrk="1" fontAlgn="base" latinLnBrk="0" hangingPunct="1">
              <a:lnSpc>
                <a:spcPct val="150000"/>
              </a:lnSpc>
              <a:spcBef>
                <a:spcPct val="0"/>
              </a:spcBef>
              <a:spcAft>
                <a:spcPct val="0"/>
              </a:spcAft>
              <a:buClrTx/>
              <a:buSzTx/>
              <a:buFontTx/>
              <a:buNone/>
              <a:tabLst/>
              <a:defRPr/>
            </a:pPr>
            <a:r>
              <a:rPr kumimoji="0" lang="en-GB" altLang="en-US" sz="2268" b="0" i="0" u="none" strike="noStrike" kern="1200" cap="none" spc="0" normalizeH="0" baseline="0" noProof="0" dirty="0">
                <a:ln>
                  <a:noFill/>
                </a:ln>
                <a:solidFill>
                  <a:prstClr val="black"/>
                </a:solidFill>
                <a:effectLst/>
                <a:uLnTx/>
                <a:uFillTx/>
                <a:latin typeface="Comic Sans MS" pitchFamily="66" charset="0"/>
                <a:ea typeface="+mn-ea"/>
                <a:cs typeface="Arial" charset="0"/>
              </a:rPr>
              <a:t>The outreach teams are there to advise on:</a:t>
            </a:r>
          </a:p>
          <a:p>
            <a:pPr marL="0" marR="0" lvl="0" indent="0" algn="l" defTabSz="864108" rtl="0" eaLnBrk="1" fontAlgn="base" latinLnBrk="0" hangingPunct="1">
              <a:lnSpc>
                <a:spcPct val="150000"/>
              </a:lnSpc>
              <a:spcBef>
                <a:spcPct val="0"/>
              </a:spcBef>
              <a:spcAft>
                <a:spcPct val="0"/>
              </a:spcAft>
              <a:buClrTx/>
              <a:buSzTx/>
              <a:buFontTx/>
              <a:buNone/>
              <a:tabLst/>
              <a:defRPr/>
            </a:pPr>
            <a:endParaRPr kumimoji="0" lang="en-GB" altLang="en-US" sz="992" b="0" i="0" u="none" strike="noStrike" kern="1200" cap="none" spc="0" normalizeH="0" baseline="0" noProof="0" dirty="0">
              <a:ln>
                <a:noFill/>
              </a:ln>
              <a:solidFill>
                <a:prstClr val="black"/>
              </a:solidFill>
              <a:effectLst/>
              <a:uLnTx/>
              <a:uFillTx/>
              <a:latin typeface="Comic Sans MS" pitchFamily="66" charset="0"/>
              <a:ea typeface="+mn-ea"/>
              <a:cs typeface="Arial" charset="0"/>
            </a:endParaRPr>
          </a:p>
          <a:p>
            <a:pPr marL="0" marR="0" lvl="0" indent="0" algn="l" defTabSz="864108" rtl="0" eaLnBrk="1" fontAlgn="base" latinLnBrk="0" hangingPunct="1">
              <a:lnSpc>
                <a:spcPct val="150000"/>
              </a:lnSpc>
              <a:spcBef>
                <a:spcPct val="0"/>
              </a:spcBef>
              <a:spcAft>
                <a:spcPct val="0"/>
              </a:spcAft>
              <a:buClrTx/>
              <a:buSzTx/>
              <a:buFont typeface="Arial" charset="0"/>
              <a:buChar char="•"/>
              <a:tabLst/>
              <a:defRPr/>
            </a:pPr>
            <a:r>
              <a:rPr kumimoji="0" lang="en-GB" altLang="en-US" sz="2268" b="0" i="0" u="none" strike="noStrike" kern="1200" cap="none" spc="0" normalizeH="0" baseline="0" noProof="0" dirty="0">
                <a:ln>
                  <a:noFill/>
                </a:ln>
                <a:solidFill>
                  <a:prstClr val="black"/>
                </a:solidFill>
                <a:effectLst/>
                <a:uLnTx/>
                <a:uFillTx/>
                <a:latin typeface="Comic Sans MS" pitchFamily="66" charset="0"/>
                <a:ea typeface="+mn-ea"/>
                <a:cs typeface="Arial" charset="0"/>
              </a:rPr>
              <a:t> Access to classrooms</a:t>
            </a:r>
          </a:p>
          <a:p>
            <a:pPr marL="0" marR="0" lvl="0" indent="0" algn="l" defTabSz="864108" rtl="0" eaLnBrk="1" fontAlgn="base" latinLnBrk="0" hangingPunct="1">
              <a:lnSpc>
                <a:spcPct val="150000"/>
              </a:lnSpc>
              <a:spcBef>
                <a:spcPct val="0"/>
              </a:spcBef>
              <a:spcAft>
                <a:spcPct val="0"/>
              </a:spcAft>
              <a:buClrTx/>
              <a:buSzTx/>
              <a:buFont typeface="Arial" charset="0"/>
              <a:buChar char="•"/>
              <a:tabLst/>
              <a:defRPr/>
            </a:pPr>
            <a:r>
              <a:rPr kumimoji="0" lang="en-GB" altLang="en-US" sz="2268" b="0" i="0" u="none" strike="noStrike" kern="1200" cap="none" spc="0" normalizeH="0" baseline="0" noProof="0" dirty="0">
                <a:ln>
                  <a:noFill/>
                </a:ln>
                <a:solidFill>
                  <a:prstClr val="black"/>
                </a:solidFill>
                <a:effectLst/>
                <a:uLnTx/>
                <a:uFillTx/>
                <a:latin typeface="Comic Sans MS" pitchFamily="66" charset="0"/>
                <a:ea typeface="+mn-ea"/>
                <a:cs typeface="Arial" charset="0"/>
              </a:rPr>
              <a:t> Seating</a:t>
            </a:r>
          </a:p>
          <a:p>
            <a:pPr marL="0" marR="0" lvl="0" indent="0" algn="l" defTabSz="864108" rtl="0" eaLnBrk="1" fontAlgn="base" latinLnBrk="0" hangingPunct="1">
              <a:lnSpc>
                <a:spcPct val="150000"/>
              </a:lnSpc>
              <a:spcBef>
                <a:spcPct val="0"/>
              </a:spcBef>
              <a:spcAft>
                <a:spcPct val="0"/>
              </a:spcAft>
              <a:buClrTx/>
              <a:buSzTx/>
              <a:buFont typeface="Arial" charset="0"/>
              <a:buChar char="•"/>
              <a:tabLst/>
              <a:defRPr/>
            </a:pPr>
            <a:r>
              <a:rPr kumimoji="0" lang="en-GB" altLang="en-US" sz="2268" b="0" i="0" u="none" strike="noStrike" kern="1200" cap="none" spc="0" normalizeH="0" baseline="0" noProof="0" dirty="0">
                <a:ln>
                  <a:noFill/>
                </a:ln>
                <a:solidFill>
                  <a:prstClr val="black"/>
                </a:solidFill>
                <a:effectLst/>
                <a:uLnTx/>
                <a:uFillTx/>
                <a:latin typeface="Comic Sans MS" pitchFamily="66" charset="0"/>
                <a:ea typeface="+mn-ea"/>
                <a:cs typeface="Arial" charset="0"/>
              </a:rPr>
              <a:t> Adapted equipment</a:t>
            </a:r>
          </a:p>
          <a:p>
            <a:pPr marL="0" marR="0" lvl="0" indent="0" algn="l" defTabSz="864108" rtl="0" eaLnBrk="1" fontAlgn="base" latinLnBrk="0" hangingPunct="1">
              <a:lnSpc>
                <a:spcPct val="150000"/>
              </a:lnSpc>
              <a:spcBef>
                <a:spcPct val="0"/>
              </a:spcBef>
              <a:spcAft>
                <a:spcPct val="0"/>
              </a:spcAft>
              <a:buClrTx/>
              <a:buSzTx/>
              <a:buFont typeface="Arial" charset="0"/>
              <a:buChar char="•"/>
              <a:tabLst/>
              <a:defRPr/>
            </a:pPr>
            <a:r>
              <a:rPr kumimoji="0" lang="en-GB" altLang="en-US" sz="2268" b="0" i="0" u="none" strike="noStrike" kern="1200" cap="none" spc="0" normalizeH="0" baseline="0" noProof="0" dirty="0">
                <a:ln>
                  <a:noFill/>
                </a:ln>
                <a:solidFill>
                  <a:prstClr val="black"/>
                </a:solidFill>
                <a:effectLst/>
                <a:uLnTx/>
                <a:uFillTx/>
                <a:latin typeface="Comic Sans MS" pitchFamily="66" charset="0"/>
                <a:ea typeface="+mn-ea"/>
                <a:cs typeface="Arial" charset="0"/>
              </a:rPr>
              <a:t> Inclusive / adapted timetables - wherever possible</a:t>
            </a:r>
            <a:r>
              <a:rPr kumimoji="0" lang="en-GB" altLang="en-US" sz="1890" b="0" i="0" u="none" strike="noStrike" kern="1200" cap="none" spc="0" normalizeH="0" baseline="0" noProof="0" dirty="0">
                <a:ln>
                  <a:noFill/>
                </a:ln>
                <a:solidFill>
                  <a:prstClr val="black"/>
                </a:solidFill>
                <a:effectLst/>
                <a:uLnTx/>
                <a:uFillTx/>
                <a:latin typeface="Comic Sans MS" pitchFamily="66" charset="0"/>
                <a:ea typeface="+mn-ea"/>
                <a:cs typeface="Arial" charset="0"/>
              </a:rPr>
              <a:t>  </a:t>
            </a:r>
          </a:p>
        </p:txBody>
      </p:sp>
      <p:sp>
        <p:nvSpPr>
          <p:cNvPr id="10" name="TextBox 9">
            <a:extLst>
              <a:ext uri="{FF2B5EF4-FFF2-40B4-BE49-F238E27FC236}">
                <a16:creationId xmlns:a16="http://schemas.microsoft.com/office/drawing/2014/main" id="{788BCCE4-1AEF-491C-B1D4-F0CC1F340BCD}"/>
              </a:ext>
            </a:extLst>
          </p:cNvPr>
          <p:cNvSpPr txBox="1"/>
          <p:nvPr/>
        </p:nvSpPr>
        <p:spPr>
          <a:xfrm>
            <a:off x="306027" y="179906"/>
            <a:ext cx="4183870" cy="557717"/>
          </a:xfrm>
          <a:prstGeom prst="rect">
            <a:avLst/>
          </a:prstGeom>
          <a:solidFill>
            <a:schemeClr val="accent1">
              <a:lumMod val="20000"/>
              <a:lumOff val="80000"/>
            </a:schemeClr>
          </a:solidFill>
        </p:spPr>
        <p:txBody>
          <a:bodyPr>
            <a:spAutoFit/>
          </a:bodyPr>
          <a:lstStyle/>
          <a:p>
            <a:pPr marL="0" marR="0" lvl="0" indent="0" algn="l" defTabSz="864108" rtl="0" eaLnBrk="1" fontAlgn="base" latinLnBrk="0" hangingPunct="1">
              <a:lnSpc>
                <a:spcPct val="100000"/>
              </a:lnSpc>
              <a:spcBef>
                <a:spcPct val="0"/>
              </a:spcBef>
              <a:spcAft>
                <a:spcPct val="0"/>
              </a:spcAft>
              <a:buClrTx/>
              <a:buSzTx/>
              <a:buFontTx/>
              <a:buNone/>
              <a:tabLst/>
              <a:defRPr/>
            </a:pPr>
            <a:r>
              <a:rPr kumimoji="0" lang="en-GB" sz="3024" b="1" i="0" u="none" strike="noStrike" kern="1200" cap="none" spc="0" normalizeH="0" baseline="0" noProof="0" dirty="0">
                <a:ln>
                  <a:noFill/>
                </a:ln>
                <a:solidFill>
                  <a:prstClr val="black">
                    <a:lumMod val="50000"/>
                    <a:lumOff val="50000"/>
                  </a:prstClr>
                </a:solidFill>
                <a:effectLst/>
                <a:uLnTx/>
                <a:uFillTx/>
                <a:latin typeface="Comic Sans MS" panose="030F0702030302020204" pitchFamily="66" charset="0"/>
                <a:ea typeface="+mn-ea"/>
                <a:cs typeface="Arial" charset="0"/>
              </a:rPr>
              <a:t>Promoting Inclusion</a:t>
            </a:r>
          </a:p>
        </p:txBody>
      </p:sp>
    </p:spTree>
    <p:extLst>
      <p:ext uri="{BB962C8B-B14F-4D97-AF65-F5344CB8AC3E}">
        <p14:creationId xmlns:p14="http://schemas.microsoft.com/office/powerpoint/2010/main" val="1614409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E370543-EE34-4633-8129-22033ADAF34B}"/>
              </a:ext>
            </a:extLst>
          </p:cNvPr>
          <p:cNvSpPr>
            <a:spLocks noGrp="1"/>
          </p:cNvSpPr>
          <p:nvPr>
            <p:ph type="title"/>
          </p:nvPr>
        </p:nvSpPr>
        <p:spPr>
          <a:xfrm>
            <a:off x="306027" y="179905"/>
            <a:ext cx="8165221" cy="816072"/>
          </a:xfrm>
          <a:solidFill>
            <a:schemeClr val="accent1">
              <a:lumMod val="20000"/>
              <a:lumOff val="80000"/>
            </a:schemeClr>
          </a:solidFill>
        </p:spPr>
        <p:txBody>
          <a:bodyPr/>
          <a:lstStyle/>
          <a:p>
            <a:pPr algn="ctr">
              <a:defRPr/>
            </a:pPr>
            <a:br>
              <a:rPr lang="en-GB" altLang="en-US" sz="4536" b="1" dirty="0"/>
            </a:br>
            <a:br>
              <a:rPr lang="en-GB" altLang="en-US" sz="4536" b="1" dirty="0"/>
            </a:br>
            <a:br>
              <a:rPr lang="en-GB" altLang="en-US" sz="4536" b="1" dirty="0"/>
            </a:br>
            <a:br>
              <a:rPr lang="en-GB" altLang="en-US" sz="4536" b="1" dirty="0"/>
            </a:br>
            <a:br>
              <a:rPr lang="en-GB" altLang="en-US" sz="4536" b="1" dirty="0"/>
            </a:br>
            <a:br>
              <a:rPr lang="en-GB" altLang="en-US" sz="4536" b="1" dirty="0"/>
            </a:br>
            <a:br>
              <a:rPr lang="en-GB" altLang="en-US" sz="4536" b="1" dirty="0"/>
            </a:br>
            <a:br>
              <a:rPr lang="en-GB" altLang="en-US" sz="4536" b="1" dirty="0"/>
            </a:br>
            <a:r>
              <a:rPr lang="en-GB" altLang="en-US" sz="4536" b="1" dirty="0"/>
              <a:t>I</a:t>
            </a:r>
            <a:r>
              <a:rPr lang="en-GB" altLang="en-US" b="1" dirty="0">
                <a:latin typeface="Comic Sans MS" panose="030F0702030302020204" pitchFamily="66" charset="0"/>
              </a:rPr>
              <a:t>mpact on Teaching and Learning</a:t>
            </a:r>
          </a:p>
        </p:txBody>
      </p:sp>
      <p:sp>
        <p:nvSpPr>
          <p:cNvPr id="15363" name="Content Placeholder 2">
            <a:extLst>
              <a:ext uri="{FF2B5EF4-FFF2-40B4-BE49-F238E27FC236}">
                <a16:creationId xmlns:a16="http://schemas.microsoft.com/office/drawing/2014/main" id="{A199DAA6-36D6-4E3C-8053-222FDC2F3B74}"/>
              </a:ext>
            </a:extLst>
          </p:cNvPr>
          <p:cNvSpPr>
            <a:spLocks noGrp="1"/>
          </p:cNvSpPr>
          <p:nvPr>
            <p:ph sz="quarter" idx="1"/>
          </p:nvPr>
        </p:nvSpPr>
        <p:spPr>
          <a:xfrm>
            <a:off x="339030" y="1744543"/>
            <a:ext cx="8301733" cy="4320381"/>
          </a:xfrm>
        </p:spPr>
        <p:txBody>
          <a:bodyPr/>
          <a:lstStyle/>
          <a:p>
            <a:pPr>
              <a:lnSpc>
                <a:spcPct val="150000"/>
              </a:lnSpc>
              <a:buFont typeface="Wingdings 2" panose="05020102010507070707" pitchFamily="18" charset="2"/>
              <a:buNone/>
            </a:pPr>
            <a:r>
              <a:rPr lang="en-GB" altLang="en-US">
                <a:latin typeface="Comic Sans MS" panose="030F0702030302020204" pitchFamily="66" charset="0"/>
              </a:rPr>
              <a:t>	</a:t>
            </a:r>
            <a:r>
              <a:rPr lang="en-GB" altLang="en-US" sz="5103">
                <a:latin typeface="Comic Sans MS" panose="030F0702030302020204" pitchFamily="66" charset="0"/>
              </a:rPr>
              <a:t>Whatever a child’s impairment, they are at school </a:t>
            </a:r>
            <a:r>
              <a:rPr lang="en-GB" altLang="en-US" sz="5103" b="1">
                <a:latin typeface="Comic Sans MS" panose="030F0702030302020204" pitchFamily="66" charset="0"/>
              </a:rPr>
              <a:t>to</a:t>
            </a:r>
            <a:r>
              <a:rPr lang="en-GB" altLang="en-US" sz="5103">
                <a:latin typeface="Comic Sans MS" panose="030F0702030302020204" pitchFamily="66" charset="0"/>
              </a:rPr>
              <a:t> </a:t>
            </a:r>
            <a:r>
              <a:rPr lang="en-GB" altLang="en-US" sz="5103" b="1">
                <a:latin typeface="Comic Sans MS" panose="030F0702030302020204" pitchFamily="66" charset="0"/>
              </a:rPr>
              <a:t>learn</a:t>
            </a:r>
            <a:r>
              <a:rPr lang="en-GB" altLang="en-US" sz="5103">
                <a:latin typeface="Comic Sans MS" panose="030F0702030302020204" pitchFamily="66" charset="0"/>
              </a:rPr>
              <a:t>!</a:t>
            </a:r>
          </a:p>
          <a:p>
            <a:pPr>
              <a:lnSpc>
                <a:spcPct val="150000"/>
              </a:lnSpc>
              <a:buFont typeface="Wingdings 2" panose="05020102010507070707" pitchFamily="18" charset="2"/>
              <a:buNone/>
            </a:pPr>
            <a:endParaRPr lang="en-GB" altLang="en-US">
              <a:latin typeface="Comic Sans MS" panose="030F0702030302020204" pitchFamily="66" charset="0"/>
            </a:endParaRPr>
          </a:p>
          <a:p>
            <a:pPr>
              <a:lnSpc>
                <a:spcPct val="150000"/>
              </a:lnSpc>
              <a:buFont typeface="Wingdings 2" panose="05020102010507070707" pitchFamily="18" charset="2"/>
              <a:buNone/>
            </a:pPr>
            <a:endParaRPr lang="en-GB" altLang="en-US">
              <a:latin typeface="Comic Sans MS" panose="030F0702030302020204" pitchFamily="66" charset="0"/>
            </a:endParaRPr>
          </a:p>
        </p:txBody>
      </p:sp>
    </p:spTree>
    <p:extLst>
      <p:ext uri="{BB962C8B-B14F-4D97-AF65-F5344CB8AC3E}">
        <p14:creationId xmlns:p14="http://schemas.microsoft.com/office/powerpoint/2010/main" val="3353314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AB93-B815-452D-9D62-490FC109EF5D}"/>
              </a:ext>
            </a:extLst>
          </p:cNvPr>
          <p:cNvSpPr>
            <a:spLocks noGrp="1"/>
          </p:cNvSpPr>
          <p:nvPr>
            <p:ph type="title"/>
          </p:nvPr>
        </p:nvSpPr>
        <p:spPr>
          <a:xfrm>
            <a:off x="237021" y="247411"/>
            <a:ext cx="8166721" cy="804071"/>
          </a:xfrm>
          <a:solidFill>
            <a:schemeClr val="accent1">
              <a:lumMod val="20000"/>
              <a:lumOff val="80000"/>
            </a:schemeClr>
          </a:solidFill>
        </p:spPr>
        <p:txBody>
          <a:bodyPr/>
          <a:lstStyle/>
          <a:p>
            <a:pPr algn="ctr">
              <a:defRPr/>
            </a:pPr>
            <a:r>
              <a:rPr lang="en-GB" b="1" dirty="0">
                <a:latin typeface="Comic Sans MS" panose="030F0702030302020204" pitchFamily="66" charset="0"/>
              </a:rPr>
              <a:t>Removing Barriers to Learning</a:t>
            </a:r>
          </a:p>
        </p:txBody>
      </p:sp>
      <p:sp>
        <p:nvSpPr>
          <p:cNvPr id="16387" name="Content Placeholder 2">
            <a:extLst>
              <a:ext uri="{FF2B5EF4-FFF2-40B4-BE49-F238E27FC236}">
                <a16:creationId xmlns:a16="http://schemas.microsoft.com/office/drawing/2014/main" id="{68C41A7F-F467-41C1-85A3-52BCC434E118}"/>
              </a:ext>
            </a:extLst>
          </p:cNvPr>
          <p:cNvSpPr>
            <a:spLocks noGrp="1"/>
          </p:cNvSpPr>
          <p:nvPr>
            <p:ph sz="quarter" idx="1"/>
          </p:nvPr>
        </p:nvSpPr>
        <p:spPr>
          <a:xfrm>
            <a:off x="237021" y="1404014"/>
            <a:ext cx="7485661" cy="4831926"/>
          </a:xfrm>
        </p:spPr>
        <p:txBody>
          <a:bodyPr/>
          <a:lstStyle/>
          <a:p>
            <a:pPr>
              <a:lnSpc>
                <a:spcPct val="150000"/>
              </a:lnSpc>
              <a:buFont typeface="Wingdings 2" panose="05020102010507070707" pitchFamily="18" charset="2"/>
              <a:buNone/>
            </a:pPr>
            <a:r>
              <a:rPr lang="en-GB" altLang="en-US" sz="2268" b="1">
                <a:latin typeface="Comic Sans MS" panose="030F0702030302020204" pitchFamily="66" charset="0"/>
              </a:rPr>
              <a:t>Typical barriers to learning:</a:t>
            </a:r>
          </a:p>
          <a:p>
            <a:pPr>
              <a:lnSpc>
                <a:spcPct val="150000"/>
              </a:lnSpc>
            </a:pPr>
            <a:r>
              <a:rPr lang="en-GB" altLang="en-US" sz="2268">
                <a:latin typeface="Comic Sans MS" panose="030F0702030302020204" pitchFamily="66" charset="0"/>
              </a:rPr>
              <a:t>Short or long term absence</a:t>
            </a:r>
          </a:p>
          <a:p>
            <a:pPr>
              <a:lnSpc>
                <a:spcPct val="150000"/>
              </a:lnSpc>
            </a:pPr>
            <a:r>
              <a:rPr lang="en-GB" altLang="en-US" sz="2268">
                <a:latin typeface="Comic Sans MS" panose="030F0702030302020204" pitchFamily="66" charset="0"/>
              </a:rPr>
              <a:t>Slower processing and response time</a:t>
            </a:r>
          </a:p>
          <a:p>
            <a:pPr>
              <a:lnSpc>
                <a:spcPct val="150000"/>
              </a:lnSpc>
            </a:pPr>
            <a:r>
              <a:rPr lang="en-GB" altLang="en-US" sz="2268">
                <a:latin typeface="Comic Sans MS" panose="030F0702030302020204" pitchFamily="66" charset="0"/>
              </a:rPr>
              <a:t>Fatigue</a:t>
            </a:r>
          </a:p>
          <a:p>
            <a:pPr>
              <a:lnSpc>
                <a:spcPct val="150000"/>
              </a:lnSpc>
            </a:pPr>
            <a:r>
              <a:rPr lang="en-GB" altLang="en-US" sz="2268">
                <a:latin typeface="Comic Sans MS" panose="030F0702030302020204" pitchFamily="66" charset="0"/>
              </a:rPr>
              <a:t>Slow pace, lack of stamina</a:t>
            </a:r>
          </a:p>
          <a:p>
            <a:pPr>
              <a:lnSpc>
                <a:spcPct val="150000"/>
              </a:lnSpc>
            </a:pPr>
            <a:r>
              <a:rPr lang="en-GB" altLang="en-US" sz="2268">
                <a:latin typeface="Comic Sans MS" panose="030F0702030302020204" pitchFamily="66" charset="0"/>
              </a:rPr>
              <a:t>Other medical conditions</a:t>
            </a:r>
          </a:p>
          <a:p>
            <a:pPr>
              <a:lnSpc>
                <a:spcPct val="150000"/>
              </a:lnSpc>
            </a:pPr>
            <a:r>
              <a:rPr lang="en-GB" altLang="en-US" sz="2268">
                <a:latin typeface="Comic Sans MS" panose="030F0702030302020204" pitchFamily="66" charset="0"/>
              </a:rPr>
              <a:t>Restricted access - restricted curriculum</a:t>
            </a:r>
          </a:p>
          <a:p>
            <a:endParaRPr lang="en-GB" altLang="en-US">
              <a:latin typeface="Comic Sans MS" panose="030F0702030302020204" pitchFamily="66" charset="0"/>
            </a:endParaRPr>
          </a:p>
          <a:p>
            <a:endParaRPr lang="en-GB" altLang="en-US"/>
          </a:p>
        </p:txBody>
      </p:sp>
    </p:spTree>
    <p:extLst>
      <p:ext uri="{BB962C8B-B14F-4D97-AF65-F5344CB8AC3E}">
        <p14:creationId xmlns:p14="http://schemas.microsoft.com/office/powerpoint/2010/main" val="3363644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7228-43AC-41E6-B47C-D69C66B8BD0D}"/>
              </a:ext>
            </a:extLst>
          </p:cNvPr>
          <p:cNvSpPr>
            <a:spLocks noGrp="1"/>
          </p:cNvSpPr>
          <p:nvPr>
            <p:ph type="title"/>
          </p:nvPr>
        </p:nvSpPr>
        <p:spPr>
          <a:xfrm>
            <a:off x="1530135" y="179905"/>
            <a:ext cx="5647999" cy="804071"/>
          </a:xfrm>
          <a:solidFill>
            <a:schemeClr val="accent1">
              <a:lumMod val="20000"/>
              <a:lumOff val="80000"/>
            </a:schemeClr>
          </a:solidFill>
        </p:spPr>
        <p:txBody>
          <a:bodyPr/>
          <a:lstStyle/>
          <a:p>
            <a:pPr algn="ctr">
              <a:defRPr/>
            </a:pPr>
            <a:r>
              <a:rPr lang="en-GB" b="1" dirty="0">
                <a:latin typeface="Comic Sans MS" panose="030F0702030302020204" pitchFamily="66" charset="0"/>
              </a:rPr>
              <a:t>Impact</a:t>
            </a:r>
            <a:endParaRPr lang="en-GB" b="1" dirty="0">
              <a:solidFill>
                <a:srgbClr val="FF0000"/>
              </a:solidFill>
              <a:latin typeface="Comic Sans MS" panose="030F0702030302020204" pitchFamily="66" charset="0"/>
            </a:endParaRPr>
          </a:p>
        </p:txBody>
      </p:sp>
      <p:sp>
        <p:nvSpPr>
          <p:cNvPr id="17411" name="Content Placeholder 2">
            <a:extLst>
              <a:ext uri="{FF2B5EF4-FFF2-40B4-BE49-F238E27FC236}">
                <a16:creationId xmlns:a16="http://schemas.microsoft.com/office/drawing/2014/main" id="{45C5139D-3E7D-4603-A86E-2D0E3561A538}"/>
              </a:ext>
            </a:extLst>
          </p:cNvPr>
          <p:cNvSpPr>
            <a:spLocks noGrp="1"/>
          </p:cNvSpPr>
          <p:nvPr>
            <p:ph sz="quarter" idx="1"/>
          </p:nvPr>
        </p:nvSpPr>
        <p:spPr>
          <a:xfrm>
            <a:off x="169515" y="1064983"/>
            <a:ext cx="8471247" cy="5416978"/>
          </a:xfrm>
        </p:spPr>
        <p:txBody>
          <a:bodyPr/>
          <a:lstStyle/>
          <a:p>
            <a:pPr>
              <a:lnSpc>
                <a:spcPct val="150000"/>
              </a:lnSpc>
            </a:pPr>
            <a:r>
              <a:rPr lang="en-GB" altLang="en-US" sz="1890">
                <a:latin typeface="Comic Sans MS" panose="030F0702030302020204" pitchFamily="66" charset="0"/>
              </a:rPr>
              <a:t>Unfinished work</a:t>
            </a:r>
          </a:p>
          <a:p>
            <a:pPr>
              <a:lnSpc>
                <a:spcPct val="150000"/>
              </a:lnSpc>
            </a:pPr>
            <a:r>
              <a:rPr lang="en-GB" altLang="en-US" sz="1890">
                <a:latin typeface="Comic Sans MS" panose="030F0702030302020204" pitchFamily="66" charset="0"/>
              </a:rPr>
              <a:t>Lack of continuity</a:t>
            </a:r>
          </a:p>
          <a:p>
            <a:pPr>
              <a:lnSpc>
                <a:spcPct val="150000"/>
              </a:lnSpc>
            </a:pPr>
            <a:r>
              <a:rPr lang="en-GB" altLang="en-US" sz="1890">
                <a:latin typeface="Comic Sans MS" panose="030F0702030302020204" pitchFamily="66" charset="0"/>
              </a:rPr>
              <a:t>Attainment below potential</a:t>
            </a:r>
          </a:p>
          <a:p>
            <a:pPr>
              <a:lnSpc>
                <a:spcPct val="150000"/>
              </a:lnSpc>
            </a:pPr>
            <a:r>
              <a:rPr lang="en-GB" altLang="en-US" sz="1890">
                <a:latin typeface="Comic Sans MS" panose="030F0702030302020204" pitchFamily="66" charset="0"/>
              </a:rPr>
              <a:t>Missed social and extra curricular experiences</a:t>
            </a:r>
          </a:p>
          <a:p>
            <a:pPr>
              <a:lnSpc>
                <a:spcPct val="150000"/>
              </a:lnSpc>
            </a:pPr>
            <a:r>
              <a:rPr lang="en-GB" altLang="en-US" sz="1890">
                <a:latin typeface="Comic Sans MS" panose="030F0702030302020204" pitchFamily="66" charset="0"/>
              </a:rPr>
              <a:t>Lack of social skills</a:t>
            </a:r>
          </a:p>
          <a:p>
            <a:pPr>
              <a:lnSpc>
                <a:spcPct val="150000"/>
              </a:lnSpc>
            </a:pPr>
            <a:r>
              <a:rPr lang="en-GB" altLang="en-US" sz="1890">
                <a:latin typeface="Comic Sans MS" panose="030F0702030302020204" pitchFamily="66" charset="0"/>
              </a:rPr>
              <a:t>Difficulty building and maintaining friendships</a:t>
            </a:r>
          </a:p>
          <a:p>
            <a:pPr>
              <a:lnSpc>
                <a:spcPct val="150000"/>
              </a:lnSpc>
            </a:pPr>
            <a:r>
              <a:rPr lang="en-GB" altLang="en-US" sz="1890">
                <a:latin typeface="Comic Sans MS" panose="030F0702030302020204" pitchFamily="66" charset="0"/>
              </a:rPr>
              <a:t>Low self-esteem</a:t>
            </a:r>
          </a:p>
          <a:p>
            <a:pPr>
              <a:lnSpc>
                <a:spcPct val="150000"/>
              </a:lnSpc>
              <a:buFont typeface="Wingdings 2" panose="05020102010507070707" pitchFamily="18" charset="2"/>
              <a:buNone/>
            </a:pPr>
            <a:endParaRPr lang="en-GB" altLang="en-US" sz="756">
              <a:latin typeface="Comic Sans MS" panose="030F0702030302020204" pitchFamily="66" charset="0"/>
            </a:endParaRPr>
          </a:p>
          <a:p>
            <a:pPr>
              <a:lnSpc>
                <a:spcPct val="150000"/>
              </a:lnSpc>
              <a:buFont typeface="Wingdings 2" panose="05020102010507070707" pitchFamily="18" charset="2"/>
              <a:buNone/>
            </a:pPr>
            <a:r>
              <a:rPr lang="en-GB" altLang="en-US" sz="2268">
                <a:latin typeface="Comic Sans MS" panose="030F0702030302020204" pitchFamily="66" charset="0"/>
              </a:rPr>
              <a:t>   The outreach teams can work with your children to help minimise the impact of their impairment on learning and social skills.</a:t>
            </a:r>
          </a:p>
          <a:p>
            <a:pPr>
              <a:buFont typeface="Wingdings 2" panose="05020102010507070707" pitchFamily="18" charset="2"/>
              <a:buNone/>
            </a:pPr>
            <a:endParaRPr lang="en-GB" altLang="en-US"/>
          </a:p>
        </p:txBody>
      </p:sp>
    </p:spTree>
    <p:extLst>
      <p:ext uri="{BB962C8B-B14F-4D97-AF65-F5344CB8AC3E}">
        <p14:creationId xmlns:p14="http://schemas.microsoft.com/office/powerpoint/2010/main" val="3891971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BB4E-9776-4D21-AF28-7B1851215FEB}"/>
              </a:ext>
            </a:extLst>
          </p:cNvPr>
          <p:cNvSpPr>
            <a:spLocks noGrp="1"/>
          </p:cNvSpPr>
          <p:nvPr>
            <p:ph type="title"/>
          </p:nvPr>
        </p:nvSpPr>
        <p:spPr>
          <a:xfrm>
            <a:off x="1530135" y="110899"/>
            <a:ext cx="5647999" cy="804071"/>
          </a:xfrm>
          <a:solidFill>
            <a:schemeClr val="accent1">
              <a:lumMod val="20000"/>
              <a:lumOff val="80000"/>
            </a:schemeClr>
          </a:solidFill>
        </p:spPr>
        <p:txBody>
          <a:bodyPr/>
          <a:lstStyle/>
          <a:p>
            <a:pPr algn="ctr">
              <a:defRPr/>
            </a:pPr>
            <a:r>
              <a:rPr lang="en-GB" b="1" dirty="0">
                <a:latin typeface="Comic Sans MS" panose="030F0702030302020204" pitchFamily="66" charset="0"/>
              </a:rPr>
              <a:t>Home Life</a:t>
            </a:r>
          </a:p>
        </p:txBody>
      </p:sp>
      <p:sp>
        <p:nvSpPr>
          <p:cNvPr id="17411" name="Content Placeholder 2">
            <a:extLst>
              <a:ext uri="{FF2B5EF4-FFF2-40B4-BE49-F238E27FC236}">
                <a16:creationId xmlns:a16="http://schemas.microsoft.com/office/drawing/2014/main" id="{F6C20E17-489A-4208-B834-19B3D50A7D6F}"/>
              </a:ext>
            </a:extLst>
          </p:cNvPr>
          <p:cNvSpPr>
            <a:spLocks noGrp="1"/>
          </p:cNvSpPr>
          <p:nvPr>
            <p:ph sz="quarter" idx="1"/>
          </p:nvPr>
        </p:nvSpPr>
        <p:spPr>
          <a:xfrm>
            <a:off x="169515" y="928471"/>
            <a:ext cx="8301733" cy="5101951"/>
          </a:xfrm>
        </p:spPr>
        <p:txBody>
          <a:bodyPr/>
          <a:lstStyle/>
          <a:p>
            <a:pPr>
              <a:lnSpc>
                <a:spcPct val="150000"/>
              </a:lnSpc>
              <a:defRPr/>
            </a:pPr>
            <a:r>
              <a:rPr lang="en-GB" altLang="en-US" sz="1890" dirty="0">
                <a:latin typeface="Comic Sans MS" pitchFamily="66" charset="0"/>
              </a:rPr>
              <a:t>Limited life experiences</a:t>
            </a:r>
          </a:p>
          <a:p>
            <a:pPr>
              <a:lnSpc>
                <a:spcPct val="150000"/>
              </a:lnSpc>
              <a:defRPr/>
            </a:pPr>
            <a:r>
              <a:rPr lang="en-GB" altLang="en-US" sz="1890" dirty="0">
                <a:latin typeface="Comic Sans MS" pitchFamily="66" charset="0"/>
              </a:rPr>
              <a:t>Lack of social opportunities</a:t>
            </a:r>
          </a:p>
          <a:p>
            <a:pPr marL="0" indent="0">
              <a:lnSpc>
                <a:spcPct val="150000"/>
              </a:lnSpc>
              <a:buNone/>
              <a:defRPr/>
            </a:pPr>
            <a:endParaRPr lang="en-GB" altLang="en-US" sz="189" dirty="0">
              <a:latin typeface="Comic Sans MS" pitchFamily="66" charset="0"/>
            </a:endParaRPr>
          </a:p>
          <a:p>
            <a:pPr>
              <a:lnSpc>
                <a:spcPct val="150000"/>
              </a:lnSpc>
              <a:defRPr/>
            </a:pPr>
            <a:r>
              <a:rPr lang="en-GB" altLang="en-US" sz="1890" dirty="0">
                <a:latin typeface="Comic Sans MS" pitchFamily="66" charset="0"/>
              </a:rPr>
              <a:t>Time spent on transport - leading to fatigue and lack of energy for homework</a:t>
            </a:r>
          </a:p>
          <a:p>
            <a:pPr>
              <a:lnSpc>
                <a:spcPct val="150000"/>
              </a:lnSpc>
              <a:buFont typeface="Wingdings 2" panose="05020102010507070707" pitchFamily="18" charset="2"/>
              <a:buNone/>
              <a:defRPr/>
            </a:pPr>
            <a:endParaRPr lang="en-GB" altLang="en-US" sz="100" dirty="0">
              <a:latin typeface="Comic Sans MS" pitchFamily="66" charset="0"/>
            </a:endParaRPr>
          </a:p>
          <a:p>
            <a:pPr>
              <a:lnSpc>
                <a:spcPct val="150000"/>
              </a:lnSpc>
              <a:defRPr/>
            </a:pPr>
            <a:r>
              <a:rPr lang="en-GB" altLang="en-US" sz="1890" dirty="0">
                <a:latin typeface="Comic Sans MS" pitchFamily="66" charset="0"/>
              </a:rPr>
              <a:t>Parents unable to communicate with their hearing impaired child</a:t>
            </a:r>
          </a:p>
          <a:p>
            <a:pPr>
              <a:lnSpc>
                <a:spcPct val="150000"/>
              </a:lnSpc>
              <a:defRPr/>
            </a:pPr>
            <a:r>
              <a:rPr lang="en-GB" altLang="en-US" sz="1890" dirty="0">
                <a:latin typeface="Comic Sans MS" pitchFamily="66" charset="0"/>
              </a:rPr>
              <a:t>Everything is harder; exercise programmes, postural equipment, multiple hospital appointments; disturbed nights</a:t>
            </a:r>
          </a:p>
          <a:p>
            <a:pPr>
              <a:lnSpc>
                <a:spcPct val="150000"/>
              </a:lnSpc>
              <a:buFont typeface="Wingdings 2" panose="05020102010507070707" pitchFamily="18" charset="2"/>
              <a:buNone/>
              <a:defRPr/>
            </a:pPr>
            <a:endParaRPr lang="en-GB" altLang="en-US" sz="851" dirty="0">
              <a:latin typeface="Comic Sans MS" pitchFamily="66" charset="0"/>
            </a:endParaRPr>
          </a:p>
          <a:p>
            <a:pPr>
              <a:defRPr/>
            </a:pPr>
            <a:r>
              <a:rPr lang="en-GB" altLang="en-US" sz="1890" dirty="0">
                <a:latin typeface="Comic Sans MS" pitchFamily="66" charset="0"/>
              </a:rPr>
              <a:t>Often, simple outings must be planned in advance; no room for spontaneity.</a:t>
            </a:r>
          </a:p>
          <a:p>
            <a:pPr>
              <a:buFont typeface="Wingdings 2" panose="05020102010507070707" pitchFamily="18" charset="2"/>
              <a:buNone/>
              <a:defRPr/>
            </a:pPr>
            <a:endParaRPr lang="en-GB" altLang="en-US" sz="992" dirty="0">
              <a:latin typeface="Comic Sans MS" pitchFamily="66" charset="0"/>
            </a:endParaRPr>
          </a:p>
          <a:p>
            <a:pPr>
              <a:buFont typeface="Wingdings 2" panose="05020102010507070707" pitchFamily="18" charset="2"/>
              <a:buNone/>
              <a:defRPr/>
            </a:pPr>
            <a:endParaRPr lang="en-GB" altLang="en-US" sz="1134" dirty="0">
              <a:latin typeface="Comic Sans MS" pitchFamily="66" charset="0"/>
            </a:endParaRPr>
          </a:p>
          <a:p>
            <a:pPr>
              <a:buFont typeface="Wingdings 2" panose="05020102010507070707" pitchFamily="18" charset="2"/>
              <a:buNone/>
              <a:defRPr/>
            </a:pPr>
            <a:endParaRPr lang="en-GB" altLang="en-US" sz="1890" dirty="0">
              <a:latin typeface="Comic Sans MS" pitchFamily="66" charset="0"/>
            </a:endParaRPr>
          </a:p>
        </p:txBody>
      </p:sp>
    </p:spTree>
    <p:extLst>
      <p:ext uri="{BB962C8B-B14F-4D97-AF65-F5344CB8AC3E}">
        <p14:creationId xmlns:p14="http://schemas.microsoft.com/office/powerpoint/2010/main" val="3240446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44D3746-7D3A-4747-921F-B6BBC17C6D3E}"/>
              </a:ext>
            </a:extLst>
          </p:cNvPr>
          <p:cNvSpPr>
            <a:spLocks noGrp="1"/>
          </p:cNvSpPr>
          <p:nvPr>
            <p:ph type="title"/>
          </p:nvPr>
        </p:nvSpPr>
        <p:spPr>
          <a:xfrm>
            <a:off x="1599142" y="247411"/>
            <a:ext cx="5511486" cy="802571"/>
          </a:xfrm>
          <a:solidFill>
            <a:schemeClr val="accent1">
              <a:lumMod val="20000"/>
              <a:lumOff val="80000"/>
            </a:schemeClr>
          </a:solidFill>
        </p:spPr>
        <p:txBody>
          <a:bodyPr/>
          <a:lstStyle/>
          <a:p>
            <a:pPr algn="ctr">
              <a:defRPr/>
            </a:pPr>
            <a:r>
              <a:rPr lang="en-GB" altLang="en-US" b="1" dirty="0">
                <a:latin typeface="Comic Sans MS" panose="030F0702030302020204" pitchFamily="66" charset="0"/>
              </a:rPr>
              <a:t>Strategies</a:t>
            </a:r>
          </a:p>
        </p:txBody>
      </p:sp>
      <p:sp>
        <p:nvSpPr>
          <p:cNvPr id="19459" name="Content Placeholder 2">
            <a:extLst>
              <a:ext uri="{FF2B5EF4-FFF2-40B4-BE49-F238E27FC236}">
                <a16:creationId xmlns:a16="http://schemas.microsoft.com/office/drawing/2014/main" id="{40728E87-1A40-4A07-B2AB-FE8ED16716B5}"/>
              </a:ext>
            </a:extLst>
          </p:cNvPr>
          <p:cNvSpPr>
            <a:spLocks noGrp="1"/>
          </p:cNvSpPr>
          <p:nvPr>
            <p:ph sz="quarter" idx="1"/>
          </p:nvPr>
        </p:nvSpPr>
        <p:spPr>
          <a:xfrm>
            <a:off x="169515" y="1269001"/>
            <a:ext cx="8369238" cy="4966938"/>
          </a:xfrm>
        </p:spPr>
        <p:txBody>
          <a:bodyPr/>
          <a:lstStyle/>
          <a:p>
            <a:pPr>
              <a:lnSpc>
                <a:spcPct val="150000"/>
              </a:lnSpc>
              <a:buFont typeface="Wingdings 2" panose="05020102010507070707" pitchFamily="18" charset="2"/>
              <a:buNone/>
            </a:pPr>
            <a:r>
              <a:rPr lang="en-GB" altLang="en-US" sz="2268">
                <a:latin typeface="Comic Sans MS" panose="030F0702030302020204" pitchFamily="66" charset="0"/>
              </a:rPr>
              <a:t>Working together, we can make learning more accessible by:</a:t>
            </a:r>
          </a:p>
          <a:p>
            <a:pPr>
              <a:lnSpc>
                <a:spcPct val="150000"/>
              </a:lnSpc>
            </a:pPr>
            <a:endParaRPr lang="en-GB" altLang="en-US" sz="662">
              <a:latin typeface="Comic Sans MS" panose="030F0702030302020204" pitchFamily="66" charset="0"/>
            </a:endParaRPr>
          </a:p>
          <a:p>
            <a:pPr>
              <a:lnSpc>
                <a:spcPct val="150000"/>
              </a:lnSpc>
            </a:pPr>
            <a:r>
              <a:rPr lang="en-GB" altLang="en-US" sz="1890">
                <a:latin typeface="Comic Sans MS" panose="030F0702030302020204" pitchFamily="66" charset="0"/>
              </a:rPr>
              <a:t>Setting  </a:t>
            </a:r>
            <a:r>
              <a:rPr lang="en-GB" altLang="en-US" sz="1890" b="1">
                <a:latin typeface="Comic Sans MS" panose="030F0702030302020204" pitchFamily="66" charset="0"/>
              </a:rPr>
              <a:t>achievable goals</a:t>
            </a:r>
          </a:p>
          <a:p>
            <a:pPr>
              <a:lnSpc>
                <a:spcPct val="150000"/>
              </a:lnSpc>
            </a:pPr>
            <a:r>
              <a:rPr lang="en-GB" altLang="en-US" sz="1890">
                <a:latin typeface="Comic Sans MS" panose="030F0702030302020204" pitchFamily="66" charset="0"/>
              </a:rPr>
              <a:t>Using </a:t>
            </a:r>
            <a:r>
              <a:rPr lang="en-GB" altLang="en-US" sz="1890" b="1">
                <a:latin typeface="Comic Sans MS" panose="030F0702030302020204" pitchFamily="66" charset="0"/>
              </a:rPr>
              <a:t>appropriate</a:t>
            </a:r>
            <a:r>
              <a:rPr lang="en-GB" altLang="en-US" sz="1890">
                <a:latin typeface="Comic Sans MS" panose="030F0702030302020204" pitchFamily="66" charset="0"/>
              </a:rPr>
              <a:t> level of </a:t>
            </a:r>
            <a:r>
              <a:rPr lang="en-GB" altLang="en-US" sz="1890" b="1">
                <a:latin typeface="Comic Sans MS" panose="030F0702030302020204" pitchFamily="66" charset="0"/>
              </a:rPr>
              <a:t>language</a:t>
            </a:r>
          </a:p>
          <a:p>
            <a:pPr>
              <a:lnSpc>
                <a:spcPct val="150000"/>
              </a:lnSpc>
            </a:pPr>
            <a:r>
              <a:rPr lang="en-GB" altLang="en-US" sz="1890">
                <a:latin typeface="Comic Sans MS" panose="030F0702030302020204" pitchFamily="66" charset="0"/>
              </a:rPr>
              <a:t>Setting </a:t>
            </a:r>
            <a:r>
              <a:rPr lang="en-GB" altLang="en-US" sz="1890" b="1">
                <a:latin typeface="Comic Sans MS" panose="030F0702030302020204" pitchFamily="66" charset="0"/>
              </a:rPr>
              <a:t>personalised language targets</a:t>
            </a:r>
          </a:p>
          <a:p>
            <a:pPr>
              <a:lnSpc>
                <a:spcPct val="150000"/>
              </a:lnSpc>
            </a:pPr>
            <a:r>
              <a:rPr lang="en-GB" altLang="en-US" sz="1890">
                <a:latin typeface="Comic Sans MS" panose="030F0702030302020204" pitchFamily="66" charset="0"/>
              </a:rPr>
              <a:t>Providing </a:t>
            </a:r>
            <a:r>
              <a:rPr lang="en-GB" altLang="en-US" sz="1890" b="1">
                <a:latin typeface="Comic Sans MS" panose="030F0702030302020204" pitchFamily="66" charset="0"/>
              </a:rPr>
              <a:t>processing time </a:t>
            </a:r>
          </a:p>
          <a:p>
            <a:pPr>
              <a:lnSpc>
                <a:spcPct val="150000"/>
              </a:lnSpc>
            </a:pPr>
            <a:r>
              <a:rPr lang="en-GB" altLang="en-US" sz="1890">
                <a:latin typeface="Comic Sans MS" panose="030F0702030302020204" pitchFamily="66" charset="0"/>
              </a:rPr>
              <a:t>Presenting tasks in an </a:t>
            </a:r>
            <a:r>
              <a:rPr lang="en-GB" altLang="en-US" sz="1890" b="1">
                <a:latin typeface="Comic Sans MS" panose="030F0702030302020204" pitchFamily="66" charset="0"/>
              </a:rPr>
              <a:t>accessible format</a:t>
            </a:r>
          </a:p>
          <a:p>
            <a:pPr>
              <a:lnSpc>
                <a:spcPct val="150000"/>
              </a:lnSpc>
            </a:pPr>
            <a:r>
              <a:rPr lang="en-GB" altLang="en-US" sz="1890">
                <a:latin typeface="Comic Sans MS" panose="030F0702030302020204" pitchFamily="66" charset="0"/>
              </a:rPr>
              <a:t>Giving </a:t>
            </a:r>
            <a:r>
              <a:rPr lang="en-GB" altLang="en-US" sz="1890" b="1">
                <a:latin typeface="Comic Sans MS" panose="030F0702030302020204" pitchFamily="66" charset="0"/>
              </a:rPr>
              <a:t>clear and consistent expectations</a:t>
            </a:r>
            <a:r>
              <a:rPr lang="en-GB" altLang="en-US" sz="1890">
                <a:latin typeface="Comic Sans MS" panose="030F0702030302020204" pitchFamily="66" charset="0"/>
              </a:rPr>
              <a:t> in terms of work and behaviour</a:t>
            </a:r>
          </a:p>
          <a:p>
            <a:pPr>
              <a:lnSpc>
                <a:spcPct val="150000"/>
              </a:lnSpc>
            </a:pPr>
            <a:r>
              <a:rPr lang="en-GB" altLang="en-US" sz="1890">
                <a:latin typeface="Comic Sans MS" panose="030F0702030302020204" pitchFamily="66" charset="0"/>
              </a:rPr>
              <a:t>Encouraging </a:t>
            </a:r>
            <a:r>
              <a:rPr lang="en-GB" altLang="en-US" sz="1890" b="1">
                <a:latin typeface="Comic Sans MS" panose="030F0702030302020204" pitchFamily="66" charset="0"/>
              </a:rPr>
              <a:t>pride in all achievements</a:t>
            </a:r>
            <a:r>
              <a:rPr lang="en-GB" altLang="en-US" sz="1890">
                <a:latin typeface="Comic Sans MS" panose="030F0702030302020204" pitchFamily="66" charset="0"/>
              </a:rPr>
              <a:t>, however small </a:t>
            </a:r>
          </a:p>
        </p:txBody>
      </p:sp>
    </p:spTree>
    <p:extLst>
      <p:ext uri="{BB962C8B-B14F-4D97-AF65-F5344CB8AC3E}">
        <p14:creationId xmlns:p14="http://schemas.microsoft.com/office/powerpoint/2010/main" val="1460581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F8F5933-F70D-4344-B46C-F29498B50E2B}"/>
              </a:ext>
            </a:extLst>
          </p:cNvPr>
          <p:cNvSpPr>
            <a:spLocks noGrp="1"/>
          </p:cNvSpPr>
          <p:nvPr>
            <p:ph type="title"/>
          </p:nvPr>
        </p:nvSpPr>
        <p:spPr>
          <a:xfrm>
            <a:off x="1395123" y="110900"/>
            <a:ext cx="6188047" cy="679559"/>
          </a:xfrm>
          <a:solidFill>
            <a:schemeClr val="accent1">
              <a:lumMod val="20000"/>
              <a:lumOff val="80000"/>
            </a:schemeClr>
          </a:solidFill>
        </p:spPr>
        <p:txBody>
          <a:bodyPr/>
          <a:lstStyle/>
          <a:p>
            <a:pPr algn="ctr">
              <a:defRPr/>
            </a:pPr>
            <a:r>
              <a:rPr lang="en-GB" altLang="en-US" b="1" dirty="0">
                <a:latin typeface="Comic Sans MS" panose="030F0702030302020204" pitchFamily="66" charset="0"/>
              </a:rPr>
              <a:t>Strategies</a:t>
            </a:r>
          </a:p>
        </p:txBody>
      </p:sp>
      <p:sp>
        <p:nvSpPr>
          <p:cNvPr id="20483" name="Content Placeholder 2">
            <a:extLst>
              <a:ext uri="{FF2B5EF4-FFF2-40B4-BE49-F238E27FC236}">
                <a16:creationId xmlns:a16="http://schemas.microsoft.com/office/drawing/2014/main" id="{917FFB84-D832-4195-BE99-B0101AE44C02}"/>
              </a:ext>
            </a:extLst>
          </p:cNvPr>
          <p:cNvSpPr>
            <a:spLocks noGrp="1"/>
          </p:cNvSpPr>
          <p:nvPr>
            <p:ph sz="quarter" idx="1"/>
          </p:nvPr>
        </p:nvSpPr>
        <p:spPr>
          <a:xfrm>
            <a:off x="169516" y="995978"/>
            <a:ext cx="8234226" cy="5376474"/>
          </a:xfrm>
        </p:spPr>
        <p:txBody>
          <a:bodyPr/>
          <a:lstStyle/>
          <a:p>
            <a:pPr>
              <a:buFont typeface="Wingdings 2" panose="05020102010507070707" pitchFamily="18" charset="2"/>
              <a:buNone/>
            </a:pPr>
            <a:r>
              <a:rPr lang="en-GB" altLang="en-US" sz="2268">
                <a:latin typeface="Comic Sans MS" panose="030F0702030302020204" pitchFamily="66" charset="0"/>
              </a:rPr>
              <a:t>  We can work with you to ensure your children have appropriate support: </a:t>
            </a:r>
          </a:p>
          <a:p>
            <a:pPr>
              <a:lnSpc>
                <a:spcPct val="150000"/>
              </a:lnSpc>
              <a:buFont typeface="Wingdings 2" panose="05020102010507070707" pitchFamily="18" charset="2"/>
              <a:buNone/>
            </a:pPr>
            <a:endParaRPr lang="en-GB" altLang="en-US" sz="378" b="1">
              <a:latin typeface="Comic Sans MS" panose="030F0702030302020204" pitchFamily="66" charset="0"/>
            </a:endParaRPr>
          </a:p>
          <a:p>
            <a:pPr>
              <a:lnSpc>
                <a:spcPct val="150000"/>
              </a:lnSpc>
            </a:pPr>
            <a:r>
              <a:rPr lang="en-GB" altLang="en-US" sz="1890" b="1">
                <a:latin typeface="Comic Sans MS" panose="030F0702030302020204" pitchFamily="66" charset="0"/>
              </a:rPr>
              <a:t>Effective communication</a:t>
            </a:r>
          </a:p>
          <a:p>
            <a:pPr>
              <a:lnSpc>
                <a:spcPct val="150000"/>
              </a:lnSpc>
            </a:pPr>
            <a:r>
              <a:rPr lang="en-GB" altLang="en-US" sz="1890" b="1">
                <a:latin typeface="Comic Sans MS" panose="030F0702030302020204" pitchFamily="66" charset="0"/>
              </a:rPr>
              <a:t>Sensory, PI and CCI friendly </a:t>
            </a:r>
            <a:r>
              <a:rPr lang="en-GB" altLang="en-US" sz="1890">
                <a:latin typeface="Comic Sans MS" panose="030F0702030302020204" pitchFamily="66" charset="0"/>
              </a:rPr>
              <a:t>classrooms</a:t>
            </a:r>
          </a:p>
          <a:p>
            <a:pPr>
              <a:lnSpc>
                <a:spcPct val="150000"/>
              </a:lnSpc>
            </a:pPr>
            <a:r>
              <a:rPr lang="en-GB" altLang="en-US" sz="1890">
                <a:latin typeface="Comic Sans MS" panose="030F0702030302020204" pitchFamily="66" charset="0"/>
              </a:rPr>
              <a:t>Promoting </a:t>
            </a:r>
            <a:r>
              <a:rPr lang="en-GB" altLang="en-US" sz="1890" b="1">
                <a:latin typeface="Comic Sans MS" panose="030F0702030302020204" pitchFamily="66" charset="0"/>
              </a:rPr>
              <a:t>inclusion</a:t>
            </a:r>
            <a:r>
              <a:rPr lang="en-GB" altLang="en-US" sz="1890">
                <a:latin typeface="Comic Sans MS" panose="030F0702030302020204" pitchFamily="66" charset="0"/>
              </a:rPr>
              <a:t> – encourage </a:t>
            </a:r>
            <a:r>
              <a:rPr lang="en-GB" altLang="en-US" sz="1890" b="1">
                <a:latin typeface="Comic Sans MS" panose="030F0702030302020204" pitchFamily="66" charset="0"/>
              </a:rPr>
              <a:t>friendships</a:t>
            </a:r>
            <a:r>
              <a:rPr lang="en-GB" altLang="en-US" sz="1890">
                <a:latin typeface="Comic Sans MS" panose="030F0702030302020204" pitchFamily="66" charset="0"/>
              </a:rPr>
              <a:t>  </a:t>
            </a:r>
          </a:p>
          <a:p>
            <a:pPr>
              <a:lnSpc>
                <a:spcPct val="150000"/>
              </a:lnSpc>
            </a:pPr>
            <a:r>
              <a:rPr lang="en-GB" altLang="en-US" sz="1890">
                <a:latin typeface="Comic Sans MS" panose="030F0702030302020204" pitchFamily="66" charset="0"/>
              </a:rPr>
              <a:t>Promoting </a:t>
            </a:r>
            <a:r>
              <a:rPr lang="en-GB" altLang="en-US" sz="1890" b="1">
                <a:latin typeface="Comic Sans MS" panose="030F0702030302020204" pitchFamily="66" charset="0"/>
              </a:rPr>
              <a:t>independence</a:t>
            </a:r>
            <a:r>
              <a:rPr lang="en-GB" altLang="en-US" sz="1890">
                <a:latin typeface="Comic Sans MS" panose="030F0702030302020204" pitchFamily="66" charset="0"/>
              </a:rPr>
              <a:t> and development of </a:t>
            </a:r>
            <a:r>
              <a:rPr lang="en-GB" altLang="en-US" sz="1890" b="1">
                <a:latin typeface="Comic Sans MS" panose="030F0702030302020204" pitchFamily="66" charset="0"/>
              </a:rPr>
              <a:t>life skills</a:t>
            </a:r>
          </a:p>
          <a:p>
            <a:pPr>
              <a:lnSpc>
                <a:spcPct val="150000"/>
              </a:lnSpc>
            </a:pPr>
            <a:r>
              <a:rPr lang="en-GB" altLang="en-US" sz="1890">
                <a:latin typeface="Comic Sans MS" panose="030F0702030302020204" pitchFamily="66" charset="0"/>
              </a:rPr>
              <a:t>Using</a:t>
            </a:r>
            <a:r>
              <a:rPr lang="en-GB" altLang="en-US" sz="1890" b="1">
                <a:latin typeface="Comic Sans MS" panose="030F0702030302020204" pitchFamily="66" charset="0"/>
              </a:rPr>
              <a:t> adapted</a:t>
            </a:r>
            <a:r>
              <a:rPr lang="en-GB" altLang="en-US" sz="1890">
                <a:latin typeface="Comic Sans MS" panose="030F0702030302020204" pitchFamily="66" charset="0"/>
              </a:rPr>
              <a:t> </a:t>
            </a:r>
            <a:r>
              <a:rPr lang="en-GB" altLang="en-US" sz="1890" b="1">
                <a:latin typeface="Comic Sans MS" panose="030F0702030302020204" pitchFamily="66" charset="0"/>
              </a:rPr>
              <a:t>equipment</a:t>
            </a:r>
          </a:p>
          <a:p>
            <a:pPr>
              <a:lnSpc>
                <a:spcPct val="150000"/>
              </a:lnSpc>
            </a:pPr>
            <a:r>
              <a:rPr lang="en-GB" altLang="en-US" sz="1890" b="1">
                <a:latin typeface="Comic Sans MS" panose="030F0702030302020204" pitchFamily="66" charset="0"/>
              </a:rPr>
              <a:t>Advance preparation </a:t>
            </a:r>
            <a:r>
              <a:rPr lang="en-GB" altLang="en-US" sz="1890">
                <a:latin typeface="Comic Sans MS" panose="030F0702030302020204" pitchFamily="66" charset="0"/>
              </a:rPr>
              <a:t>of resources, e.g. photocopying / enlarging, concrete objects / aids</a:t>
            </a:r>
          </a:p>
          <a:p>
            <a:pPr>
              <a:lnSpc>
                <a:spcPct val="150000"/>
              </a:lnSpc>
            </a:pPr>
            <a:r>
              <a:rPr lang="en-GB" altLang="en-US" sz="1890" b="1">
                <a:latin typeface="Comic Sans MS" panose="030F0702030302020204" pitchFamily="66" charset="0"/>
              </a:rPr>
              <a:t>Preparation for operations</a:t>
            </a:r>
          </a:p>
          <a:p>
            <a:pPr>
              <a:lnSpc>
                <a:spcPct val="150000"/>
              </a:lnSpc>
            </a:pPr>
            <a:r>
              <a:rPr lang="en-GB" altLang="en-US" sz="1890" b="1">
                <a:latin typeface="Comic Sans MS" panose="030F0702030302020204" pitchFamily="66" charset="0"/>
              </a:rPr>
              <a:t>Home visits / schooling </a:t>
            </a:r>
            <a:r>
              <a:rPr lang="en-GB" altLang="en-US" sz="1890">
                <a:latin typeface="Comic Sans MS" panose="030F0702030302020204" pitchFamily="66" charset="0"/>
              </a:rPr>
              <a:t>following operations</a:t>
            </a:r>
          </a:p>
          <a:p>
            <a:pPr>
              <a:lnSpc>
                <a:spcPct val="150000"/>
              </a:lnSpc>
              <a:buFont typeface="Wingdings 2" panose="05020102010507070707" pitchFamily="18" charset="2"/>
              <a:buNone/>
            </a:pPr>
            <a:endParaRPr lang="en-GB" altLang="en-US" sz="2268">
              <a:latin typeface="Comic Sans MS" panose="030F0702030302020204" pitchFamily="66" charset="0"/>
            </a:endParaRPr>
          </a:p>
          <a:p>
            <a:pPr>
              <a:lnSpc>
                <a:spcPct val="150000"/>
              </a:lnSpc>
            </a:pPr>
            <a:endParaRPr lang="en-GB" altLang="en-US" sz="2268">
              <a:latin typeface="Comic Sans MS" panose="030F0702030302020204" pitchFamily="66" charset="0"/>
            </a:endParaRPr>
          </a:p>
        </p:txBody>
      </p:sp>
    </p:spTree>
    <p:extLst>
      <p:ext uri="{BB962C8B-B14F-4D97-AF65-F5344CB8AC3E}">
        <p14:creationId xmlns:p14="http://schemas.microsoft.com/office/powerpoint/2010/main" val="3172591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D971F03-DDF6-4B23-85FD-5857725BC682}"/>
              </a:ext>
            </a:extLst>
          </p:cNvPr>
          <p:cNvSpPr>
            <a:spLocks noGrp="1"/>
          </p:cNvSpPr>
          <p:nvPr>
            <p:ph type="title"/>
          </p:nvPr>
        </p:nvSpPr>
        <p:spPr>
          <a:xfrm>
            <a:off x="510045" y="1390"/>
            <a:ext cx="7893697" cy="994588"/>
          </a:xfrm>
        </p:spPr>
        <p:txBody>
          <a:bodyPr/>
          <a:lstStyle/>
          <a:p>
            <a:br>
              <a:rPr lang="en-GB" altLang="en-US">
                <a:latin typeface="Comic Sans MS" panose="030F0702030302020204" pitchFamily="66" charset="0"/>
              </a:rPr>
            </a:br>
            <a:br>
              <a:rPr lang="en-GB" altLang="en-US">
                <a:latin typeface="Comic Sans MS" panose="030F0702030302020204" pitchFamily="66" charset="0"/>
              </a:rPr>
            </a:br>
            <a:br>
              <a:rPr lang="en-GB" altLang="en-US">
                <a:latin typeface="Comic Sans MS" panose="030F0702030302020204" pitchFamily="66" charset="0"/>
              </a:rPr>
            </a:br>
            <a:endParaRPr lang="en-GB" altLang="en-US"/>
          </a:p>
        </p:txBody>
      </p:sp>
      <p:sp>
        <p:nvSpPr>
          <p:cNvPr id="21507" name="Content Placeholder 2">
            <a:extLst>
              <a:ext uri="{FF2B5EF4-FFF2-40B4-BE49-F238E27FC236}">
                <a16:creationId xmlns:a16="http://schemas.microsoft.com/office/drawing/2014/main" id="{25391EA1-BF76-4865-B4C4-F3D6628954E9}"/>
              </a:ext>
            </a:extLst>
          </p:cNvPr>
          <p:cNvSpPr>
            <a:spLocks noGrp="1"/>
          </p:cNvSpPr>
          <p:nvPr>
            <p:ph sz="quarter" idx="1"/>
          </p:nvPr>
        </p:nvSpPr>
        <p:spPr>
          <a:xfrm>
            <a:off x="237021" y="1540525"/>
            <a:ext cx="8234227" cy="4354885"/>
          </a:xfrm>
        </p:spPr>
        <p:txBody>
          <a:bodyPr/>
          <a:lstStyle/>
          <a:p>
            <a:pPr>
              <a:lnSpc>
                <a:spcPct val="150000"/>
              </a:lnSpc>
            </a:pPr>
            <a:r>
              <a:rPr lang="en-GB" altLang="en-US" sz="2268">
                <a:latin typeface="Comic Sans MS" panose="030F0702030302020204" pitchFamily="66" charset="0"/>
              </a:rPr>
              <a:t>Know your students’ abilities – don’t underestimate or overestimate!                                                                                  (We can help you to develop a better understanding of a child’s conditions/difficulties and their implications.)</a:t>
            </a:r>
          </a:p>
          <a:p>
            <a:pPr>
              <a:lnSpc>
                <a:spcPct val="150000"/>
              </a:lnSpc>
            </a:pPr>
            <a:endParaRPr lang="en-GB" altLang="en-US" sz="2268">
              <a:latin typeface="Comic Sans MS" panose="030F0702030302020204" pitchFamily="66" charset="0"/>
            </a:endParaRPr>
          </a:p>
          <a:p>
            <a:pPr>
              <a:lnSpc>
                <a:spcPct val="150000"/>
              </a:lnSpc>
            </a:pPr>
            <a:r>
              <a:rPr lang="en-GB" altLang="en-US" sz="2268">
                <a:latin typeface="Comic Sans MS" panose="030F0702030302020204" pitchFamily="66" charset="0"/>
              </a:rPr>
              <a:t>Speak to your outreach staff about any concerns you may have regarding learning, communication, life and social skills </a:t>
            </a:r>
          </a:p>
          <a:p>
            <a:pPr>
              <a:lnSpc>
                <a:spcPct val="150000"/>
              </a:lnSpc>
              <a:buFont typeface="Wingdings 2" panose="05020102010507070707" pitchFamily="18" charset="2"/>
              <a:buNone/>
            </a:pPr>
            <a:endParaRPr lang="en-GB" altLang="en-US" sz="1134">
              <a:latin typeface="Comic Sans MS" panose="030F0702030302020204" pitchFamily="66" charset="0"/>
            </a:endParaRPr>
          </a:p>
        </p:txBody>
      </p:sp>
      <p:sp>
        <p:nvSpPr>
          <p:cNvPr id="4" name="TextBox 3">
            <a:extLst>
              <a:ext uri="{FF2B5EF4-FFF2-40B4-BE49-F238E27FC236}">
                <a16:creationId xmlns:a16="http://schemas.microsoft.com/office/drawing/2014/main" id="{A7437D1D-6D0A-4092-8B3A-A0DEF29CD0FB}"/>
              </a:ext>
            </a:extLst>
          </p:cNvPr>
          <p:cNvSpPr txBox="1"/>
          <p:nvPr/>
        </p:nvSpPr>
        <p:spPr>
          <a:xfrm>
            <a:off x="1258612" y="179905"/>
            <a:ext cx="6123540" cy="615874"/>
          </a:xfrm>
          <a:prstGeom prst="rect">
            <a:avLst/>
          </a:prstGeom>
          <a:solidFill>
            <a:schemeClr val="accent1">
              <a:lumMod val="20000"/>
              <a:lumOff val="80000"/>
            </a:schemeClr>
          </a:solidFill>
        </p:spPr>
        <p:txBody>
          <a:bodyPr>
            <a:spAutoFit/>
          </a:bodyPr>
          <a:lstStyle/>
          <a:p>
            <a:pPr marL="0" marR="0" lvl="0" indent="0" algn="ctr" defTabSz="864108" rtl="0" eaLnBrk="1" fontAlgn="base" latinLnBrk="0" hangingPunct="1">
              <a:lnSpc>
                <a:spcPct val="100000"/>
              </a:lnSpc>
              <a:spcBef>
                <a:spcPct val="0"/>
              </a:spcBef>
              <a:spcAft>
                <a:spcPct val="0"/>
              </a:spcAft>
              <a:buClrTx/>
              <a:buSzTx/>
              <a:buFontTx/>
              <a:buNone/>
              <a:tabLst/>
              <a:defRPr/>
            </a:pPr>
            <a:r>
              <a:rPr kumimoji="0" lang="en-GB" sz="3402" b="0" i="0" u="none" strike="noStrike" kern="1200" cap="none" spc="0" normalizeH="0" baseline="0" noProof="0" dirty="0">
                <a:ln>
                  <a:noFill/>
                </a:ln>
                <a:solidFill>
                  <a:prstClr val="black">
                    <a:lumMod val="65000"/>
                    <a:lumOff val="35000"/>
                  </a:prstClr>
                </a:solidFill>
                <a:effectLst/>
                <a:uLnTx/>
                <a:uFillTx/>
                <a:latin typeface="Comic Sans MS" pitchFamily="66" charset="0"/>
                <a:ea typeface="+mn-ea"/>
                <a:cs typeface="Arial" charset="0"/>
              </a:rPr>
              <a:t>Communication </a:t>
            </a:r>
          </a:p>
        </p:txBody>
      </p:sp>
    </p:spTree>
    <p:extLst>
      <p:ext uri="{BB962C8B-B14F-4D97-AF65-F5344CB8AC3E}">
        <p14:creationId xmlns:p14="http://schemas.microsoft.com/office/powerpoint/2010/main" val="1608851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5240-BA27-4960-BA00-6ED65E6A9850}"/>
              </a:ext>
            </a:extLst>
          </p:cNvPr>
          <p:cNvSpPr>
            <a:spLocks noGrp="1"/>
          </p:cNvSpPr>
          <p:nvPr>
            <p:ph type="title"/>
          </p:nvPr>
        </p:nvSpPr>
        <p:spPr>
          <a:xfrm>
            <a:off x="781569" y="110900"/>
            <a:ext cx="7344648" cy="939083"/>
          </a:xfrm>
          <a:solidFill>
            <a:schemeClr val="accent1">
              <a:lumMod val="20000"/>
              <a:lumOff val="80000"/>
            </a:schemeClr>
          </a:solidFill>
        </p:spPr>
        <p:txBody>
          <a:bodyPr/>
          <a:lstStyle/>
          <a:p>
            <a:pPr algn="ctr">
              <a:lnSpc>
                <a:spcPct val="150000"/>
              </a:lnSpc>
              <a:defRPr/>
            </a:pPr>
            <a:r>
              <a:rPr lang="en-GB" sz="3402" dirty="0">
                <a:latin typeface="Comic Sans MS" panose="030F0702030302020204" pitchFamily="66" charset="0"/>
              </a:rPr>
              <a:t>A happy child is a child who feels...</a:t>
            </a:r>
          </a:p>
        </p:txBody>
      </p:sp>
      <p:sp>
        <p:nvSpPr>
          <p:cNvPr id="22531" name="Content Placeholder 2">
            <a:extLst>
              <a:ext uri="{FF2B5EF4-FFF2-40B4-BE49-F238E27FC236}">
                <a16:creationId xmlns:a16="http://schemas.microsoft.com/office/drawing/2014/main" id="{04A3CA82-CB6B-4FB6-9B43-8A149F3745A2}"/>
              </a:ext>
            </a:extLst>
          </p:cNvPr>
          <p:cNvSpPr>
            <a:spLocks noGrp="1"/>
          </p:cNvSpPr>
          <p:nvPr>
            <p:ph sz="quarter" idx="1"/>
          </p:nvPr>
        </p:nvSpPr>
        <p:spPr>
          <a:xfrm>
            <a:off x="169515" y="1744543"/>
            <a:ext cx="8039209" cy="4320381"/>
          </a:xfrm>
        </p:spPr>
        <p:txBody>
          <a:bodyPr/>
          <a:lstStyle/>
          <a:p>
            <a:pPr>
              <a:lnSpc>
                <a:spcPct val="150000"/>
              </a:lnSpc>
            </a:pPr>
            <a:r>
              <a:rPr lang="en-GB" altLang="en-US">
                <a:latin typeface="Comic Sans MS" panose="030F0702030302020204" pitchFamily="66" charset="0"/>
              </a:rPr>
              <a:t>Safe</a:t>
            </a:r>
          </a:p>
          <a:p>
            <a:pPr>
              <a:lnSpc>
                <a:spcPct val="150000"/>
              </a:lnSpc>
            </a:pPr>
            <a:r>
              <a:rPr lang="en-GB" altLang="en-US">
                <a:latin typeface="Comic Sans MS" panose="030F0702030302020204" pitchFamily="66" charset="0"/>
              </a:rPr>
              <a:t>Comfortable</a:t>
            </a:r>
          </a:p>
          <a:p>
            <a:pPr>
              <a:lnSpc>
                <a:spcPct val="150000"/>
              </a:lnSpc>
            </a:pPr>
            <a:r>
              <a:rPr lang="en-GB" altLang="en-US">
                <a:latin typeface="Comic Sans MS" panose="030F0702030302020204" pitchFamily="66" charset="0"/>
              </a:rPr>
              <a:t>Valued as a person</a:t>
            </a:r>
          </a:p>
          <a:p>
            <a:pPr>
              <a:lnSpc>
                <a:spcPct val="150000"/>
              </a:lnSpc>
            </a:pPr>
            <a:r>
              <a:rPr lang="en-GB" altLang="en-US">
                <a:latin typeface="Comic Sans MS" panose="030F0702030302020204" pitchFamily="66" charset="0"/>
              </a:rPr>
              <a:t>Given the opportunity to achieve as much as possible</a:t>
            </a:r>
          </a:p>
          <a:p>
            <a:pPr>
              <a:lnSpc>
                <a:spcPct val="150000"/>
              </a:lnSpc>
            </a:pPr>
            <a:r>
              <a:rPr lang="en-GB" altLang="en-US">
                <a:latin typeface="Comic Sans MS" panose="030F0702030302020204" pitchFamily="66" charset="0"/>
              </a:rPr>
              <a:t>Treated the same as peers wherever possible</a:t>
            </a:r>
          </a:p>
        </p:txBody>
      </p:sp>
    </p:spTree>
    <p:extLst>
      <p:ext uri="{BB962C8B-B14F-4D97-AF65-F5344CB8AC3E}">
        <p14:creationId xmlns:p14="http://schemas.microsoft.com/office/powerpoint/2010/main" val="427163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488" y="585216"/>
            <a:ext cx="7754112" cy="4154984"/>
          </a:xfrm>
          <a:prstGeom prst="rect">
            <a:avLst/>
          </a:prstGeom>
          <a:noFill/>
        </p:spPr>
        <p:txBody>
          <a:bodyPr wrap="square" rtlCol="0">
            <a:spAutoFit/>
          </a:bodyPr>
          <a:lstStyle/>
          <a:p>
            <a:pPr algn="ctr"/>
            <a:r>
              <a:rPr lang="en-GB" sz="2400" b="1" dirty="0">
                <a:latin typeface="Comic Sans MS" panose="030F0702030302020204" pitchFamily="66" charset="0"/>
              </a:rPr>
              <a:t>The ‘notional’ SEN budget</a:t>
            </a: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There is notionally £6000 in all school budgets for pupils on the SEN Register.</a:t>
            </a:r>
          </a:p>
          <a:p>
            <a:pPr algn="ctr"/>
            <a:r>
              <a:rPr lang="en-GB" sz="2400" dirty="0">
                <a:latin typeface="Comic Sans MS" panose="030F0702030302020204" pitchFamily="66" charset="0"/>
              </a:rPr>
              <a:t>When you are applying for an EHCP you would be expected to show that you are spending in excess of £6000 for the pupil</a:t>
            </a:r>
          </a:p>
          <a:p>
            <a:pPr algn="ctr"/>
            <a:endParaRPr lang="en-GB" sz="2400" dirty="0">
              <a:latin typeface="Comic Sans MS" panose="030F0702030302020204" pitchFamily="66" charset="0"/>
            </a:endParaRPr>
          </a:p>
          <a:p>
            <a:pPr algn="ctr"/>
            <a:r>
              <a:rPr lang="en-GB" altLang="en-US" sz="2400" dirty="0">
                <a:solidFill>
                  <a:schemeClr val="tx1">
                    <a:lumMod val="75000"/>
                    <a:lumOff val="25000"/>
                  </a:schemeClr>
                </a:solidFill>
                <a:latin typeface="Comic Sans MS" panose="030F0702030302020204" pitchFamily="66" charset="0"/>
                <a:cs typeface="Arial" panose="020B0604020202020204" pitchFamily="34" charset="0"/>
              </a:rPr>
              <a:t>This should cover the costs of your role, personnel, training, buying and implementing commercial interventions, adaptations and equipment</a:t>
            </a:r>
            <a:endParaRPr lang="en-GB" sz="2400" dirty="0">
              <a:latin typeface="Comic Sans MS" panose="030F0702030302020204" pitchFamily="66" charset="0"/>
            </a:endParaRPr>
          </a:p>
        </p:txBody>
      </p:sp>
    </p:spTree>
    <p:extLst>
      <p:ext uri="{BB962C8B-B14F-4D97-AF65-F5344CB8AC3E}">
        <p14:creationId xmlns:p14="http://schemas.microsoft.com/office/powerpoint/2010/main" val="389540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55963"/>
            <a:ext cx="7344648" cy="1389123"/>
          </a:xfrm>
        </p:spPr>
        <p:txBody>
          <a:bodyPr/>
          <a:lstStyle/>
          <a:p>
            <a:r>
              <a:rPr lang="en-GB" dirty="0">
                <a:solidFill>
                  <a:schemeClr val="accent4"/>
                </a:solidFill>
                <a:latin typeface="Comic Sans MS" panose="030F0702030302020204" pitchFamily="66" charset="0"/>
              </a:rPr>
              <a:t>Top-Up Funding</a:t>
            </a:r>
          </a:p>
        </p:txBody>
      </p:sp>
      <p:sp>
        <p:nvSpPr>
          <p:cNvPr id="3" name="Subtitle 2"/>
          <p:cNvSpPr>
            <a:spLocks noGrp="1"/>
          </p:cNvSpPr>
          <p:nvPr>
            <p:ph type="subTitle" idx="1"/>
          </p:nvPr>
        </p:nvSpPr>
        <p:spPr>
          <a:xfrm>
            <a:off x="237678" y="1812729"/>
            <a:ext cx="8165407" cy="3878568"/>
          </a:xfrm>
        </p:spPr>
        <p:txBody>
          <a:bodyPr>
            <a:normAutofit fontScale="92500" lnSpcReduction="10000"/>
          </a:bodyPr>
          <a:lstStyle/>
          <a:p>
            <a:pPr marL="432054" indent="-432054" algn="l">
              <a:buFont typeface="Arial" panose="020B0604020202020204" pitchFamily="34" charset="0"/>
              <a:buChar char="•"/>
            </a:pPr>
            <a:r>
              <a:rPr lang="en-GB" dirty="0">
                <a:solidFill>
                  <a:schemeClr val="tx1"/>
                </a:solidFill>
                <a:latin typeface="Comic Sans MS" panose="030F0702030302020204" pitchFamily="66" charset="0"/>
              </a:rPr>
              <a:t>There are currently 4 bands of top-up funding allocated according to pupil need.</a:t>
            </a:r>
          </a:p>
          <a:p>
            <a:pPr marL="432054" indent="-432054" algn="l">
              <a:buFont typeface="Arial" panose="020B0604020202020204" pitchFamily="34" charset="0"/>
              <a:buChar char="•"/>
            </a:pPr>
            <a:r>
              <a:rPr lang="en-GB" dirty="0">
                <a:solidFill>
                  <a:schemeClr val="tx1"/>
                </a:solidFill>
                <a:latin typeface="Comic Sans MS" panose="030F0702030302020204" pitchFamily="66" charset="0"/>
              </a:rPr>
              <a:t>The highest band, A band, is currently £6900 per year: this is does not equate to full time 1:1 ETA staffing. The funding is for the provision in the EHCP</a:t>
            </a:r>
          </a:p>
          <a:p>
            <a:pPr marL="432054" indent="-432054" algn="l">
              <a:buFont typeface="Arial" panose="020B0604020202020204" pitchFamily="34" charset="0"/>
              <a:buChar char="•"/>
            </a:pPr>
            <a:r>
              <a:rPr lang="en-GB" dirty="0">
                <a:solidFill>
                  <a:schemeClr val="tx1"/>
                </a:solidFill>
                <a:latin typeface="Comic Sans MS" panose="030F0702030302020204" pitchFamily="66" charset="0"/>
              </a:rPr>
              <a:t>Funding has not been inflated since the reforms were introduced and is currently being reviewed by the LA</a:t>
            </a:r>
          </a:p>
        </p:txBody>
      </p:sp>
    </p:spTree>
    <p:extLst>
      <p:ext uri="{BB962C8B-B14F-4D97-AF65-F5344CB8AC3E}">
        <p14:creationId xmlns:p14="http://schemas.microsoft.com/office/powerpoint/2010/main" val="195317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824" y="514903"/>
            <a:ext cx="7893227" cy="4832092"/>
          </a:xfrm>
          <a:prstGeom prst="rect">
            <a:avLst/>
          </a:prstGeom>
        </p:spPr>
        <p:txBody>
          <a:bodyPr wrap="square">
            <a:spAutoFit/>
          </a:bodyPr>
          <a:lstStyle/>
          <a:p>
            <a:pPr marL="216000" indent="-172801" defTabSz="864001">
              <a:buClr>
                <a:srgbClr val="C00000"/>
              </a:buClr>
              <a:defRPr/>
            </a:pPr>
            <a:r>
              <a:rPr lang="en-GB" altLang="en-US" sz="2800" dirty="0">
                <a:solidFill>
                  <a:schemeClr val="tx1">
                    <a:lumMod val="75000"/>
                    <a:lumOff val="25000"/>
                  </a:schemeClr>
                </a:solidFill>
                <a:latin typeface="Comic Sans MS" panose="030F0702030302020204" pitchFamily="66" charset="0"/>
                <a:cs typeface="Arial" panose="020B0604020202020204" pitchFamily="34" charset="0"/>
              </a:rPr>
              <a:t>However……..</a:t>
            </a:r>
          </a:p>
          <a:p>
            <a:pPr marL="216000" indent="-172801" defTabSz="864001">
              <a:buClr>
                <a:srgbClr val="C00000"/>
              </a:buClr>
              <a:defRPr/>
            </a:pPr>
            <a:r>
              <a:rPr lang="en-GB" altLang="en-US" sz="2800" dirty="0">
                <a:solidFill>
                  <a:schemeClr val="tx1">
                    <a:lumMod val="75000"/>
                    <a:lumOff val="25000"/>
                  </a:schemeClr>
                </a:solidFill>
                <a:latin typeface="Comic Sans MS" panose="030F0702030302020204" pitchFamily="66" charset="0"/>
                <a:cs typeface="Arial" panose="020B0604020202020204" pitchFamily="34" charset="0"/>
              </a:rPr>
              <a:t>When evidencing spending on a particular pupil: </a:t>
            </a:r>
          </a:p>
          <a:p>
            <a:pPr marL="519037" lvl="1" indent="-172801" defTabSz="864001">
              <a:buClr>
                <a:srgbClr val="C00000"/>
              </a:buClr>
              <a:buFontTx/>
              <a:buChar char="-"/>
              <a:defRPr/>
            </a:pPr>
            <a:r>
              <a:rPr lang="en-GB" altLang="en-US" sz="2800" dirty="0">
                <a:solidFill>
                  <a:schemeClr val="tx1">
                    <a:lumMod val="75000"/>
                    <a:lumOff val="25000"/>
                  </a:schemeClr>
                </a:solidFill>
                <a:latin typeface="Comic Sans MS" panose="030F0702030302020204" pitchFamily="66" charset="0"/>
                <a:cs typeface="Arial" panose="020B0604020202020204" pitchFamily="34" charset="0"/>
              </a:rPr>
              <a:t>You </a:t>
            </a:r>
            <a:r>
              <a:rPr lang="en-GB" altLang="en-US" sz="2800" b="1" dirty="0">
                <a:solidFill>
                  <a:schemeClr val="tx1">
                    <a:lumMod val="75000"/>
                    <a:lumOff val="25000"/>
                  </a:schemeClr>
                </a:solidFill>
                <a:latin typeface="Comic Sans MS" panose="030F0702030302020204" pitchFamily="66" charset="0"/>
                <a:cs typeface="Arial" panose="020B0604020202020204" pitchFamily="34" charset="0"/>
              </a:rPr>
              <a:t>cannot</a:t>
            </a:r>
            <a:r>
              <a:rPr lang="en-GB" altLang="en-US" sz="2800" dirty="0">
                <a:solidFill>
                  <a:schemeClr val="tx1">
                    <a:lumMod val="75000"/>
                    <a:lumOff val="25000"/>
                  </a:schemeClr>
                </a:solidFill>
                <a:latin typeface="Comic Sans MS" panose="030F0702030302020204" pitchFamily="66" charset="0"/>
                <a:cs typeface="Arial" panose="020B0604020202020204" pitchFamily="34" charset="0"/>
              </a:rPr>
              <a:t> include the cost of your role, buying the commercial interventions or training,</a:t>
            </a:r>
          </a:p>
          <a:p>
            <a:pPr marL="346237" lvl="1" defTabSz="864001">
              <a:buClr>
                <a:srgbClr val="C00000"/>
              </a:buClr>
              <a:defRPr/>
            </a:pPr>
            <a:r>
              <a:rPr lang="en-GB" altLang="en-US" sz="2800" dirty="0">
                <a:solidFill>
                  <a:schemeClr val="tx1">
                    <a:lumMod val="75000"/>
                    <a:lumOff val="25000"/>
                  </a:schemeClr>
                </a:solidFill>
                <a:latin typeface="Comic Sans MS" panose="030F0702030302020204" pitchFamily="66" charset="0"/>
                <a:cs typeface="Arial" panose="020B0604020202020204" pitchFamily="34" charset="0"/>
              </a:rPr>
              <a:t>   </a:t>
            </a:r>
            <a:r>
              <a:rPr lang="en-GB" altLang="en-US" sz="2800" b="1" dirty="0">
                <a:solidFill>
                  <a:schemeClr val="tx1">
                    <a:lumMod val="75000"/>
                    <a:lumOff val="25000"/>
                  </a:schemeClr>
                </a:solidFill>
                <a:latin typeface="Comic Sans MS" panose="030F0702030302020204" pitchFamily="66" charset="0"/>
                <a:cs typeface="Arial" panose="020B0604020202020204" pitchFamily="34" charset="0"/>
              </a:rPr>
              <a:t>and </a:t>
            </a:r>
          </a:p>
          <a:p>
            <a:pPr marL="519037" lvl="1" indent="-172801" defTabSz="864001">
              <a:buClr>
                <a:srgbClr val="C00000"/>
              </a:buClr>
              <a:buFontTx/>
              <a:buChar char="-"/>
              <a:defRPr/>
            </a:pPr>
            <a:r>
              <a:rPr lang="en-GB" altLang="en-US" sz="2800" dirty="0">
                <a:solidFill>
                  <a:schemeClr val="tx1">
                    <a:lumMod val="75000"/>
                    <a:lumOff val="25000"/>
                  </a:schemeClr>
                </a:solidFill>
                <a:latin typeface="Comic Sans MS" panose="030F0702030302020204" pitchFamily="66" charset="0"/>
                <a:cs typeface="Arial" panose="020B0604020202020204" pitchFamily="34" charset="0"/>
              </a:rPr>
              <a:t>Only include the costs of delivering specific interventions for particular children that are additional to or different from the majority of their peers</a:t>
            </a:r>
          </a:p>
        </p:txBody>
      </p:sp>
      <p:pic>
        <p:nvPicPr>
          <p:cNvPr id="3" name="Picture 2"/>
          <p:cNvPicPr>
            <a:picLocks noChangeAspect="1"/>
          </p:cNvPicPr>
          <p:nvPr/>
        </p:nvPicPr>
        <p:blipFill>
          <a:blip r:embed="rId2"/>
          <a:stretch>
            <a:fillRect/>
          </a:stretch>
        </p:blipFill>
        <p:spPr>
          <a:xfrm>
            <a:off x="6468077" y="4738667"/>
            <a:ext cx="1722974" cy="1722974"/>
          </a:xfrm>
          <a:prstGeom prst="rect">
            <a:avLst/>
          </a:prstGeom>
        </p:spPr>
      </p:pic>
    </p:spTree>
    <p:extLst>
      <p:ext uri="{BB962C8B-B14F-4D97-AF65-F5344CB8AC3E}">
        <p14:creationId xmlns:p14="http://schemas.microsoft.com/office/powerpoint/2010/main" val="2038507079"/>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low">
  <a:themeElements>
    <a:clrScheme name="Custom 1">
      <a:dk1>
        <a:sysClr val="windowText" lastClr="000000"/>
      </a:dk1>
      <a:lt1>
        <a:sysClr val="window" lastClr="FFFFFF"/>
      </a:lt1>
      <a:dk2>
        <a:srgbClr val="0F6FC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We're Kirklees Powerpoint template_INTERNAL</Template>
  <TotalTime>2625</TotalTime>
  <Words>3614</Words>
  <Application>Microsoft Office PowerPoint</Application>
  <PresentationFormat>Custom</PresentationFormat>
  <Paragraphs>563</Paragraphs>
  <Slides>68</Slides>
  <Notes>26</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68</vt:i4>
      </vt:variant>
    </vt:vector>
  </HeadingPairs>
  <TitlesOfParts>
    <vt:vector size="88" baseType="lpstr">
      <vt:lpstr>Aparajita</vt:lpstr>
      <vt:lpstr>Arial</vt:lpstr>
      <vt:lpstr>Berlin Sans FB</vt:lpstr>
      <vt:lpstr>Calibri</vt:lpstr>
      <vt:lpstr>Comic Sans MS</vt:lpstr>
      <vt:lpstr>Constantia</vt:lpstr>
      <vt:lpstr>Franklin Gothic Book</vt:lpstr>
      <vt:lpstr>Georgia</vt:lpstr>
      <vt:lpstr>Perpetua</vt:lpstr>
      <vt:lpstr>Wingdings</vt:lpstr>
      <vt:lpstr>Wingdings 2</vt:lpstr>
      <vt:lpstr>Wingdings 3</vt:lpstr>
      <vt:lpstr>1_Office Theme</vt:lpstr>
      <vt:lpstr>2_Office Theme</vt:lpstr>
      <vt:lpstr>3_Office Theme</vt:lpstr>
      <vt:lpstr>4_Office Theme</vt:lpstr>
      <vt:lpstr>5_Office Theme</vt:lpstr>
      <vt:lpstr>Flow</vt:lpstr>
      <vt:lpstr>Office Theme</vt:lpstr>
      <vt:lpstr>Equity</vt:lpstr>
      <vt:lpstr>PowerPoint Presentation</vt:lpstr>
      <vt:lpstr>What we’re covering today:</vt:lpstr>
      <vt:lpstr>The questions you have asked………….</vt:lpstr>
      <vt:lpstr>It’s not about the money (money money)…..!</vt:lpstr>
      <vt:lpstr>PowerPoint Presentation</vt:lpstr>
      <vt:lpstr>PowerPoint Presentation</vt:lpstr>
      <vt:lpstr>PowerPoint Presentation</vt:lpstr>
      <vt:lpstr>Top-Up Funding</vt:lpstr>
      <vt:lpstr>PowerPoint Presentation</vt:lpstr>
      <vt:lpstr>PowerPoint Presentation</vt:lpstr>
      <vt:lpstr>PowerPoint Presentation</vt:lpstr>
      <vt:lpstr>PowerPoint Presentation</vt:lpstr>
      <vt:lpstr>Ofsted Inspection of SEND</vt:lpstr>
      <vt:lpstr>Intent: </vt:lpstr>
      <vt:lpstr>Implementation</vt:lpstr>
      <vt:lpstr>Impact</vt:lpstr>
      <vt:lpstr>PowerPoint Presentation</vt:lpstr>
      <vt:lpstr>Prior to the inspection….</vt:lpstr>
      <vt:lpstr>Self Evaluation: Assess, Plan, Do, Review</vt:lpstr>
      <vt:lpstr>Comments from inspections in Kirklees from September 2019</vt:lpstr>
      <vt:lpstr>There is now a wider choice of courses to suit the range of pupils, including those with special educational needs and/or disabilities (SEND).   </vt:lpstr>
      <vt:lpstr>KIAS – Kirklees Information, Advice and Support Service</vt:lpstr>
      <vt:lpstr>Time for a break</vt:lpstr>
      <vt:lpstr>PowerPoint Presentation</vt:lpstr>
      <vt:lpstr>PowerPoint Presentation</vt:lpstr>
      <vt:lpstr>Every teacher, every pupil</vt:lpstr>
      <vt:lpstr>Activity </vt:lpstr>
      <vt:lpstr>How did you do? </vt:lpstr>
      <vt:lpstr>  Despite the Education Endowment Foundation evidencing that ETAs generally only make a small positive impact (+1month) it is widely agreed that ETAs are a valuable resource.  However, if you are not careful they can be a barrier to the very process we wish to encourage.     https://educationendowmentfoundation.org.uk/evidence-summaries/teaching-learning-toolkit </vt:lpstr>
      <vt:lpstr>PowerPoint Presentation</vt:lpstr>
      <vt:lpstr>Arrange the following TA approaches in order of increasing pupil independence</vt:lpstr>
      <vt:lpstr>Encouraging Independent Learning</vt:lpstr>
      <vt:lpstr>Making the best use of TAs </vt:lpstr>
      <vt:lpstr>Training Implications</vt:lpstr>
      <vt:lpstr>The Macro and the Micro</vt:lpstr>
      <vt:lpstr>What will Ofsted Look for?</vt:lpstr>
      <vt:lpstr>CHILDREN’S THERAPY SERVICES</vt:lpstr>
      <vt:lpstr>PowerPoint Presentation</vt:lpstr>
      <vt:lpstr>How to refer</vt:lpstr>
      <vt:lpstr>CONSULTATIVE MODEL</vt:lpstr>
      <vt:lpstr>INCLUSION CRITERIA</vt:lpstr>
      <vt:lpstr>EXCLUSION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Specialist Provision Sensory, Physical Impairment and Complex Communication and Interaction</vt:lpstr>
      <vt:lpstr>Who are we?</vt:lpstr>
      <vt:lpstr>Specialist Provisions - Outreach Roles</vt:lpstr>
      <vt:lpstr>What are our aims?</vt:lpstr>
      <vt:lpstr>As an outreach service we:</vt:lpstr>
      <vt:lpstr>The outreach teams consist of staff with specialist knowledge and experience of:</vt:lpstr>
      <vt:lpstr>How can you access our service?</vt:lpstr>
      <vt:lpstr>PowerPoint Presentation</vt:lpstr>
      <vt:lpstr>PowerPoint Presentation</vt:lpstr>
      <vt:lpstr>        Impact on Teaching and Learning</vt:lpstr>
      <vt:lpstr>Removing Barriers to Learning</vt:lpstr>
      <vt:lpstr>Impact</vt:lpstr>
      <vt:lpstr>Home Life</vt:lpstr>
      <vt:lpstr>Strategies</vt:lpstr>
      <vt:lpstr>Strategies</vt:lpstr>
      <vt:lpstr>   </vt:lpstr>
      <vt:lpstr>A happy child is a child who feels...</vt:lpstr>
    </vt:vector>
  </TitlesOfParts>
  <Company>Kirklees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Grant</dc:creator>
  <cp:lastModifiedBy>Sarah Grant</cp:lastModifiedBy>
  <cp:revision>34</cp:revision>
  <cp:lastPrinted>2019-12-17T12:37:50Z</cp:lastPrinted>
  <dcterms:created xsi:type="dcterms:W3CDTF">2019-10-30T09:07:00Z</dcterms:created>
  <dcterms:modified xsi:type="dcterms:W3CDTF">2020-02-28T10:15:36Z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iteId">
    <vt:lpwstr>61d0734f-7fce-4063-b638-09ac5ad5a43f</vt:lpwstr>
  </property>
  <property fmtid="{D5CDD505-2E9C-101B-9397-08002B2CF9AE}" pid="4" name="MSIP_Label_22127eb8-1c2a-4c17-86cc-a5ba0926d1f9_Owner">
    <vt:lpwstr>Sarah.Grant@kirklees.gov.uk</vt:lpwstr>
  </property>
  <property fmtid="{D5CDD505-2E9C-101B-9397-08002B2CF9AE}" pid="5" name="MSIP_Label_22127eb8-1c2a-4c17-86cc-a5ba0926d1f9_SetDate">
    <vt:lpwstr>2019-10-30T09:08:47.3464634Z</vt:lpwstr>
  </property>
  <property fmtid="{D5CDD505-2E9C-101B-9397-08002B2CF9AE}" pid="6" name="MSIP_Label_22127eb8-1c2a-4c17-86cc-a5ba0926d1f9_Name">
    <vt:lpwstr>Official</vt:lpwstr>
  </property>
  <property fmtid="{D5CDD505-2E9C-101B-9397-08002B2CF9AE}" pid="7" name="MSIP_Label_22127eb8-1c2a-4c17-86cc-a5ba0926d1f9_Application">
    <vt:lpwstr>Microsoft Azure Information Protection</vt:lpwstr>
  </property>
  <property fmtid="{D5CDD505-2E9C-101B-9397-08002B2CF9AE}" pid="8" name="MSIP_Label_22127eb8-1c2a-4c17-86cc-a5ba0926d1f9_Extended_MSFT_Method">
    <vt:lpwstr>Automatic</vt:lpwstr>
  </property>
  <property fmtid="{D5CDD505-2E9C-101B-9397-08002B2CF9AE}" pid="9" name="Sensitivity">
    <vt:lpwstr>Official</vt:lpwstr>
  </property>
</Properties>
</file>