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0" r:id="rId2"/>
  </p:sldMasterIdLst>
  <p:notesMasterIdLst>
    <p:notesMasterId r:id="rId45"/>
  </p:notesMasterIdLst>
  <p:handoutMasterIdLst>
    <p:handoutMasterId r:id="rId46"/>
  </p:handoutMasterIdLst>
  <p:sldIdLst>
    <p:sldId id="301" r:id="rId3"/>
    <p:sldId id="362" r:id="rId4"/>
    <p:sldId id="283" r:id="rId5"/>
    <p:sldId id="340" r:id="rId6"/>
    <p:sldId id="337" r:id="rId7"/>
    <p:sldId id="339" r:id="rId8"/>
    <p:sldId id="279" r:id="rId9"/>
    <p:sldId id="282" r:id="rId10"/>
    <p:sldId id="332" r:id="rId11"/>
    <p:sldId id="310" r:id="rId12"/>
    <p:sldId id="308" r:id="rId13"/>
    <p:sldId id="309" r:id="rId14"/>
    <p:sldId id="341" r:id="rId15"/>
    <p:sldId id="346" r:id="rId16"/>
    <p:sldId id="347" r:id="rId17"/>
    <p:sldId id="311" r:id="rId18"/>
    <p:sldId id="342" r:id="rId19"/>
    <p:sldId id="312" r:id="rId20"/>
    <p:sldId id="313" r:id="rId21"/>
    <p:sldId id="314" r:id="rId22"/>
    <p:sldId id="315" r:id="rId23"/>
    <p:sldId id="343" r:id="rId24"/>
    <p:sldId id="316" r:id="rId25"/>
    <p:sldId id="344" r:id="rId26"/>
    <p:sldId id="317" r:id="rId27"/>
    <p:sldId id="318" r:id="rId28"/>
    <p:sldId id="319" r:id="rId29"/>
    <p:sldId id="320" r:id="rId30"/>
    <p:sldId id="321" r:id="rId31"/>
    <p:sldId id="338" r:id="rId32"/>
    <p:sldId id="322" r:id="rId33"/>
    <p:sldId id="323" r:id="rId34"/>
    <p:sldId id="324" r:id="rId35"/>
    <p:sldId id="325" r:id="rId36"/>
    <p:sldId id="297" r:id="rId37"/>
    <p:sldId id="345" r:id="rId38"/>
    <p:sldId id="284" r:id="rId39"/>
    <p:sldId id="289" r:id="rId40"/>
    <p:sldId id="291" r:id="rId41"/>
    <p:sldId id="300" r:id="rId42"/>
    <p:sldId id="276" r:id="rId43"/>
    <p:sldId id="348" r:id="rId4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32">
          <p15:clr>
            <a:srgbClr val="A4A3A4"/>
          </p15:clr>
        </p15:guide>
        <p15:guide id="4"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a:srgbClr val="FDF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935" autoAdjust="0"/>
  </p:normalViewPr>
  <p:slideViewPr>
    <p:cSldViewPr snapToGrid="0">
      <p:cViewPr varScale="1">
        <p:scale>
          <a:sx n="68" d="100"/>
          <a:sy n="68" d="100"/>
        </p:scale>
        <p:origin x="616" y="64"/>
      </p:cViewPr>
      <p:guideLst>
        <p:guide orient="horz" pos="2160"/>
        <p:guide pos="3840"/>
      </p:guideLst>
    </p:cSldViewPr>
  </p:slideViewPr>
  <p:notesTextViewPr>
    <p:cViewPr>
      <p:scale>
        <a:sx n="1" d="1"/>
        <a:sy n="1" d="1"/>
      </p:scale>
      <p:origin x="0" y="0"/>
    </p:cViewPr>
  </p:notesTextViewPr>
  <p:notesViewPr>
    <p:cSldViewPr snapToGrid="0">
      <p:cViewPr>
        <p:scale>
          <a:sx n="66" d="100"/>
          <a:sy n="66" d="100"/>
        </p:scale>
        <p:origin x="-1608" y="-72"/>
      </p:cViewPr>
      <p:guideLst>
        <p:guide orient="horz" pos="3127"/>
        <p:guide pos="2141"/>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5BD059B3-4C7D-4DF0-A418-813951528D80}" type="datetimeFigureOut">
              <a:rPr lang="en-GB" smtClean="0"/>
              <a:t>18/01/2021</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386820F-F044-45DE-86BB-15EEA3193B6D}" type="slidenum">
              <a:rPr lang="en-GB" smtClean="0"/>
              <a:t>‹#›</a:t>
            </a:fld>
            <a:endParaRPr lang="en-GB"/>
          </a:p>
        </p:txBody>
      </p:sp>
    </p:spTree>
    <p:extLst>
      <p:ext uri="{BB962C8B-B14F-4D97-AF65-F5344CB8AC3E}">
        <p14:creationId xmlns:p14="http://schemas.microsoft.com/office/powerpoint/2010/main" val="2144970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7046"/>
          </a:xfrm>
          <a:prstGeom prst="rect">
            <a:avLst/>
          </a:prstGeom>
        </p:spPr>
        <p:txBody>
          <a:bodyPr vert="horz" lIns="91577" tIns="45789" rIns="91577" bIns="45789" rtlCol="0"/>
          <a:lstStyle>
            <a:lvl1pPr algn="r">
              <a:defRPr sz="1200"/>
            </a:lvl1pPr>
          </a:lstStyle>
          <a:p>
            <a:fld id="{673E1DCD-22DB-42E0-9027-35530BA9823F}" type="datetimeFigureOut">
              <a:rPr lang="en-GB" smtClean="0"/>
              <a:t>18/01/2021</a:t>
            </a:fld>
            <a:endParaRPr lang="en-GB"/>
          </a:p>
        </p:txBody>
      </p:sp>
      <p:sp>
        <p:nvSpPr>
          <p:cNvPr id="4" name="Slide Image Placeholder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3"/>
            <a:ext cx="2950475" cy="497046"/>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6"/>
          </a:xfrm>
          <a:prstGeom prst="rect">
            <a:avLst/>
          </a:prstGeom>
        </p:spPr>
        <p:txBody>
          <a:bodyPr vert="horz" lIns="91577" tIns="45789" rIns="91577" bIns="45789" rtlCol="0" anchor="b"/>
          <a:lstStyle>
            <a:lvl1pPr algn="r">
              <a:defRPr sz="1200"/>
            </a:lvl1pPr>
          </a:lstStyle>
          <a:p>
            <a:fld id="{B1CF66A8-5BA3-4B9C-A21D-1B962A4A3F73}" type="slidenum">
              <a:rPr lang="en-GB" smtClean="0"/>
              <a:t>‹#›</a:t>
            </a:fld>
            <a:endParaRPr lang="en-GB"/>
          </a:p>
        </p:txBody>
      </p:sp>
    </p:spTree>
    <p:extLst>
      <p:ext uri="{BB962C8B-B14F-4D97-AF65-F5344CB8AC3E}">
        <p14:creationId xmlns:p14="http://schemas.microsoft.com/office/powerpoint/2010/main" val="111674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1</a:t>
            </a:fld>
            <a:endParaRPr lang="en-GB"/>
          </a:p>
        </p:txBody>
      </p:sp>
    </p:spTree>
    <p:extLst>
      <p:ext uri="{BB962C8B-B14F-4D97-AF65-F5344CB8AC3E}">
        <p14:creationId xmlns:p14="http://schemas.microsoft.com/office/powerpoint/2010/main" val="54626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09570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 SENDACT</a:t>
            </a:r>
            <a:r>
              <a:rPr lang="en-GB" baseline="0" dirty="0"/>
              <a:t> are due at 2pm – we’ll have to be flexible around them!</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11</a:t>
            </a:fld>
            <a:endParaRPr lang="en-GB"/>
          </a:p>
        </p:txBody>
      </p:sp>
    </p:spTree>
    <p:extLst>
      <p:ext uri="{BB962C8B-B14F-4D97-AF65-F5344CB8AC3E}">
        <p14:creationId xmlns:p14="http://schemas.microsoft.com/office/powerpoint/2010/main" val="410118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12</a:t>
            </a:fld>
            <a:endParaRPr lang="en-GB"/>
          </a:p>
        </p:txBody>
      </p:sp>
    </p:spTree>
    <p:extLst>
      <p:ext uri="{BB962C8B-B14F-4D97-AF65-F5344CB8AC3E}">
        <p14:creationId xmlns:p14="http://schemas.microsoft.com/office/powerpoint/2010/main" val="5226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Due at 3:15</a:t>
            </a:r>
          </a:p>
        </p:txBody>
      </p:sp>
      <p:sp>
        <p:nvSpPr>
          <p:cNvPr id="4" name="Slide Number Placeholder 3"/>
          <p:cNvSpPr>
            <a:spLocks noGrp="1"/>
          </p:cNvSpPr>
          <p:nvPr>
            <p:ph type="sldNum" sz="quarter" idx="10"/>
          </p:nvPr>
        </p:nvSpPr>
        <p:spPr/>
        <p:txBody>
          <a:bodyPr/>
          <a:lstStyle/>
          <a:p>
            <a:fld id="{B1CF66A8-5BA3-4B9C-A21D-1B962A4A3F73}" type="slidenum">
              <a:rPr lang="en-GB" smtClean="0"/>
              <a:t>15</a:t>
            </a:fld>
            <a:endParaRPr lang="en-GB"/>
          </a:p>
        </p:txBody>
      </p:sp>
    </p:spTree>
    <p:extLst>
      <p:ext uri="{BB962C8B-B14F-4D97-AF65-F5344CB8AC3E}">
        <p14:creationId xmlns:p14="http://schemas.microsoft.com/office/powerpoint/2010/main" val="60790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07043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p>
        </p:txBody>
      </p:sp>
      <p:sp>
        <p:nvSpPr>
          <p:cNvPr id="4" name="Slide Number Placeholder 3"/>
          <p:cNvSpPr>
            <a:spLocks noGrp="1"/>
          </p:cNvSpPr>
          <p:nvPr>
            <p:ph type="sldNum" sz="quarter" idx="10"/>
          </p:nvPr>
        </p:nvSpPr>
        <p:spPr/>
        <p:txBody>
          <a:bodyPr/>
          <a:lstStyle/>
          <a:p>
            <a:fld id="{B1CF66A8-5BA3-4B9C-A21D-1B962A4A3F73}" type="slidenum">
              <a:rPr lang="en-GB" smtClean="0"/>
              <a:t>17</a:t>
            </a:fld>
            <a:endParaRPr lang="en-GB"/>
          </a:p>
        </p:txBody>
      </p:sp>
    </p:spTree>
    <p:extLst>
      <p:ext uri="{BB962C8B-B14F-4D97-AF65-F5344CB8AC3E}">
        <p14:creationId xmlns:p14="http://schemas.microsoft.com/office/powerpoint/2010/main" val="329794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 remember</a:t>
            </a:r>
            <a:r>
              <a:rPr lang="en-GB" baseline="0" dirty="0"/>
              <a:t> the person-centred planning tools</a:t>
            </a:r>
          </a:p>
          <a:p>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18</a:t>
            </a:fld>
            <a:endParaRPr lang="en-GB"/>
          </a:p>
        </p:txBody>
      </p:sp>
    </p:spTree>
    <p:extLst>
      <p:ext uri="{BB962C8B-B14F-4D97-AF65-F5344CB8AC3E}">
        <p14:creationId xmlns:p14="http://schemas.microsoft.com/office/powerpoint/2010/main" val="2489454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 Examples: </a:t>
            </a:r>
            <a:r>
              <a:rPr lang="en-GB" baseline="0" dirty="0"/>
              <a:t>B would like to put her school uniform on without any help; B would like to climb up a slide all by herself; B would like to sing and dance on a stage; B would like to own her own pet dog</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34424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p>
        </p:txBody>
      </p:sp>
      <p:sp>
        <p:nvSpPr>
          <p:cNvPr id="4" name="Slide Number Placeholder 3"/>
          <p:cNvSpPr>
            <a:spLocks noGrp="1"/>
          </p:cNvSpPr>
          <p:nvPr>
            <p:ph type="sldNum" sz="quarter" idx="10"/>
          </p:nvPr>
        </p:nvSpPr>
        <p:spPr/>
        <p:txBody>
          <a:bodyPr/>
          <a:lstStyle/>
          <a:p>
            <a:fld id="{B1CF66A8-5BA3-4B9C-A21D-1B962A4A3F73}" type="slidenum">
              <a:rPr lang="en-GB" smtClean="0"/>
              <a:t>20</a:t>
            </a:fld>
            <a:endParaRPr lang="en-GB"/>
          </a:p>
        </p:txBody>
      </p:sp>
    </p:spTree>
    <p:extLst>
      <p:ext uri="{BB962C8B-B14F-4D97-AF65-F5344CB8AC3E}">
        <p14:creationId xmlns:p14="http://schemas.microsoft.com/office/powerpoint/2010/main" val="3044514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a:t>
            </a:r>
            <a:r>
              <a:rPr lang="en-GB" baseline="0" dirty="0"/>
              <a:t> Example:</a:t>
            </a:r>
            <a:r>
              <a:rPr lang="en-GB" dirty="0"/>
              <a:t> C</a:t>
            </a:r>
            <a:r>
              <a:rPr lang="en-GB" baseline="0" dirty="0"/>
              <a:t> has difficulty understanding spoken language and needs visual support structures to allow him to make sense of the world around him.  He is starting to use some very simple visual supports to help him communicate his needs to others. </a:t>
            </a:r>
          </a:p>
          <a:p>
            <a:endParaRPr lang="en-GB" baseline="0" dirty="0"/>
          </a:p>
          <a:p>
            <a:r>
              <a:rPr lang="en-GB" baseline="0" dirty="0"/>
              <a:t>E has limited attention and listening skills for his age and struggles to show any sustained focus beyond a few seconds.  He is beginning to show some increased curiosity with sensory based activities such as sand and water play but this is still limited.</a:t>
            </a:r>
          </a:p>
          <a:p>
            <a:endParaRPr lang="en-GB" baseline="0" dirty="0"/>
          </a:p>
          <a:p>
            <a:r>
              <a:rPr lang="en-GB" baseline="0" dirty="0"/>
              <a:t>F finds regulating her emotional responses very challenging and can become agitated and stressed very quickly when she is in a situation that needs her to share or take account of other children’s needs.  She will often lash out and snatch things and has on occasions bitten children.  </a:t>
            </a:r>
          </a:p>
          <a:p>
            <a:endParaRPr lang="en-GB" baseline="0" dirty="0"/>
          </a:p>
          <a:p>
            <a:r>
              <a:rPr lang="en-GB" baseline="0" dirty="0"/>
              <a:t>G has cerebral palsy and struggles with balance, posture and independent movement. He can move around the unit with a frame and is starting to show some increased independence </a:t>
            </a:r>
            <a:r>
              <a:rPr lang="en-GB" baseline="0" dirty="0" err="1"/>
              <a:t>transfering</a:t>
            </a:r>
            <a:r>
              <a:rPr lang="en-GB" baseline="0" dirty="0"/>
              <a:t> from a chair to his frame. </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56761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mention PCAN slides</a:t>
            </a:r>
          </a:p>
        </p:txBody>
      </p:sp>
      <p:sp>
        <p:nvSpPr>
          <p:cNvPr id="4" name="Slide Number Placeholder 3"/>
          <p:cNvSpPr>
            <a:spLocks noGrp="1"/>
          </p:cNvSpPr>
          <p:nvPr>
            <p:ph type="sldNum" sz="quarter" idx="10"/>
          </p:nvPr>
        </p:nvSpPr>
        <p:spPr/>
        <p:txBody>
          <a:bodyPr/>
          <a:lstStyle/>
          <a:p>
            <a:fld id="{B1CF66A8-5BA3-4B9C-A21D-1B962A4A3F73}" type="slidenum">
              <a:rPr lang="en-GB" smtClean="0"/>
              <a:t>2</a:t>
            </a:fld>
            <a:endParaRPr lang="en-GB"/>
          </a:p>
        </p:txBody>
      </p:sp>
    </p:spTree>
    <p:extLst>
      <p:ext uri="{BB962C8B-B14F-4D97-AF65-F5344CB8AC3E}">
        <p14:creationId xmlns:p14="http://schemas.microsoft.com/office/powerpoint/2010/main" val="3087974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a:t>
            </a:r>
          </a:p>
        </p:txBody>
      </p:sp>
      <p:sp>
        <p:nvSpPr>
          <p:cNvPr id="4" name="Slide Number Placeholder 3"/>
          <p:cNvSpPr>
            <a:spLocks noGrp="1"/>
          </p:cNvSpPr>
          <p:nvPr>
            <p:ph type="sldNum" sz="quarter" idx="10"/>
          </p:nvPr>
        </p:nvSpPr>
        <p:spPr/>
        <p:txBody>
          <a:bodyPr/>
          <a:lstStyle/>
          <a:p>
            <a:fld id="{B1CF66A8-5BA3-4B9C-A21D-1B962A4A3F73}" type="slidenum">
              <a:rPr lang="en-GB" smtClean="0"/>
              <a:t>22</a:t>
            </a:fld>
            <a:endParaRPr lang="en-GB"/>
          </a:p>
        </p:txBody>
      </p:sp>
    </p:spTree>
    <p:extLst>
      <p:ext uri="{BB962C8B-B14F-4D97-AF65-F5344CB8AC3E}">
        <p14:creationId xmlns:p14="http://schemas.microsoft.com/office/powerpoint/2010/main" val="753523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r>
              <a:rPr lang="en-GB" baseline="0" dirty="0"/>
              <a:t> </a:t>
            </a:r>
            <a:r>
              <a:rPr lang="en-GB" dirty="0"/>
              <a:t>Example</a:t>
            </a:r>
            <a:r>
              <a:rPr lang="en-GB" baseline="0" dirty="0"/>
              <a:t> phrases :</a:t>
            </a:r>
          </a:p>
          <a:p>
            <a:r>
              <a:rPr lang="en-GB" baseline="0" dirty="0"/>
              <a:t> 1) By the end of Reception D will  be able to understand and respond to simple 2 part instructions  </a:t>
            </a:r>
          </a:p>
          <a:p>
            <a:r>
              <a:rPr lang="en-GB" baseline="0" dirty="0"/>
              <a:t> 2) By the end of foundations stage D will be take part in a familiar turn taking game with another child</a:t>
            </a:r>
          </a:p>
          <a:p>
            <a:r>
              <a:rPr lang="en-GB" baseline="0" dirty="0"/>
              <a:t> 3) By the end of Foundation stage D will be able to recognise numerals to 5 and match them to an appropriate amount of objects.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360587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24</a:t>
            </a:fld>
            <a:endParaRPr lang="en-GB"/>
          </a:p>
        </p:txBody>
      </p:sp>
    </p:spTree>
    <p:extLst>
      <p:ext uri="{BB962C8B-B14F-4D97-AF65-F5344CB8AC3E}">
        <p14:creationId xmlns:p14="http://schemas.microsoft.com/office/powerpoint/2010/main" val="1732283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25</a:t>
            </a:fld>
            <a:endParaRPr lang="en-GB"/>
          </a:p>
        </p:txBody>
      </p:sp>
    </p:spTree>
    <p:extLst>
      <p:ext uri="{BB962C8B-B14F-4D97-AF65-F5344CB8AC3E}">
        <p14:creationId xmlns:p14="http://schemas.microsoft.com/office/powerpoint/2010/main" val="155001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 - Focus on the strengths that can be built on,</a:t>
            </a:r>
            <a:r>
              <a:rPr lang="en-GB" baseline="0" dirty="0"/>
              <a:t> not on the barriers.</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26</a:t>
            </a:fld>
            <a:endParaRPr lang="en-GB"/>
          </a:p>
        </p:txBody>
      </p:sp>
    </p:spTree>
    <p:extLst>
      <p:ext uri="{BB962C8B-B14F-4D97-AF65-F5344CB8AC3E}">
        <p14:creationId xmlns:p14="http://schemas.microsoft.com/office/powerpoint/2010/main" val="4270743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27</a:t>
            </a:fld>
            <a:endParaRPr lang="en-GB"/>
          </a:p>
        </p:txBody>
      </p:sp>
    </p:spTree>
    <p:extLst>
      <p:ext uri="{BB962C8B-B14F-4D97-AF65-F5344CB8AC3E}">
        <p14:creationId xmlns:p14="http://schemas.microsoft.com/office/powerpoint/2010/main" val="141334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 ask for feedback on outcomes created</a:t>
            </a:r>
          </a:p>
        </p:txBody>
      </p:sp>
      <p:sp>
        <p:nvSpPr>
          <p:cNvPr id="4" name="Slide Number Placeholder 3"/>
          <p:cNvSpPr>
            <a:spLocks noGrp="1"/>
          </p:cNvSpPr>
          <p:nvPr>
            <p:ph type="sldNum" sz="quarter" idx="10"/>
          </p:nvPr>
        </p:nvSpPr>
        <p:spPr/>
        <p:txBody>
          <a:bodyPr/>
          <a:lstStyle/>
          <a:p>
            <a:fld id="{B1CF66A8-5BA3-4B9C-A21D-1B962A4A3F73}" type="slidenum">
              <a:rPr lang="en-GB" smtClean="0"/>
              <a:t>28</a:t>
            </a:fld>
            <a:endParaRPr lang="en-GB"/>
          </a:p>
        </p:txBody>
      </p:sp>
    </p:spTree>
    <p:extLst>
      <p:ext uri="{BB962C8B-B14F-4D97-AF65-F5344CB8AC3E}">
        <p14:creationId xmlns:p14="http://schemas.microsoft.com/office/powerpoint/2010/main" val="1775998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a:t>
            </a:r>
          </a:p>
        </p:txBody>
      </p:sp>
      <p:sp>
        <p:nvSpPr>
          <p:cNvPr id="4" name="Slide Number Placeholder 3"/>
          <p:cNvSpPr>
            <a:spLocks noGrp="1"/>
          </p:cNvSpPr>
          <p:nvPr>
            <p:ph type="sldNum" sz="quarter" idx="10"/>
          </p:nvPr>
        </p:nvSpPr>
        <p:spPr/>
        <p:txBody>
          <a:bodyPr/>
          <a:lstStyle/>
          <a:p>
            <a:fld id="{B1CF66A8-5BA3-4B9C-A21D-1B962A4A3F73}" type="slidenum">
              <a:rPr lang="en-GB" smtClean="0"/>
              <a:t>29</a:t>
            </a:fld>
            <a:endParaRPr lang="en-GB"/>
          </a:p>
        </p:txBody>
      </p:sp>
    </p:spTree>
    <p:extLst>
      <p:ext uri="{BB962C8B-B14F-4D97-AF65-F5344CB8AC3E}">
        <p14:creationId xmlns:p14="http://schemas.microsoft.com/office/powerpoint/2010/main" val="3661658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a:t>
            </a:r>
            <a:r>
              <a:rPr lang="en-GB" baseline="0" dirty="0"/>
              <a:t> </a:t>
            </a:r>
            <a:r>
              <a:rPr lang="en-GB" dirty="0"/>
              <a:t>- Emphasise short</a:t>
            </a:r>
            <a:r>
              <a:rPr lang="en-GB" baseline="0" dirty="0"/>
              <a:t> term targets are realistic – need to demonstrate progress even if only small steps.</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30</a:t>
            </a:fld>
            <a:endParaRPr lang="en-GB"/>
          </a:p>
        </p:txBody>
      </p:sp>
    </p:spTree>
    <p:extLst>
      <p:ext uri="{BB962C8B-B14F-4D97-AF65-F5344CB8AC3E}">
        <p14:creationId xmlns:p14="http://schemas.microsoft.com/office/powerpoint/2010/main" val="3996977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a:t>
            </a:r>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61001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lstStyle/>
          <a:p>
            <a:r>
              <a:rPr lang="en-GB" dirty="0"/>
              <a:t>Sarah</a:t>
            </a:r>
            <a:r>
              <a:rPr lang="en-GB" baseline="0" dirty="0"/>
              <a:t> to open</a:t>
            </a:r>
          </a:p>
          <a:p>
            <a:r>
              <a:rPr lang="en-GB" baseline="0" dirty="0"/>
              <a:t>Stan to do golden thread and SEN Register</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3</a:t>
            </a:fld>
            <a:endParaRPr lang="en-GB"/>
          </a:p>
        </p:txBody>
      </p:sp>
    </p:spTree>
    <p:extLst>
      <p:ext uri="{BB962C8B-B14F-4D97-AF65-F5344CB8AC3E}">
        <p14:creationId xmlns:p14="http://schemas.microsoft.com/office/powerpoint/2010/main" val="2182310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r>
              <a:rPr lang="en-GB" baseline="0" dirty="0"/>
              <a:t> b</a:t>
            </a:r>
            <a:r>
              <a:rPr lang="en-GB" dirty="0"/>
              <a:t>enefits of completing</a:t>
            </a:r>
            <a:r>
              <a:rPr lang="en-GB" baseline="0" dirty="0"/>
              <a:t> electronically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127260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r>
              <a:rPr lang="en-GB" baseline="0" dirty="0"/>
              <a:t> </a:t>
            </a:r>
            <a:r>
              <a:rPr lang="en-GB" dirty="0"/>
              <a:t>– Include any</a:t>
            </a:r>
            <a:r>
              <a:rPr lang="en-GB" baseline="0" dirty="0"/>
              <a:t> tips on h</a:t>
            </a:r>
            <a:r>
              <a:rPr lang="en-GB" dirty="0"/>
              <a:t>ow can the targets be practically delivered</a:t>
            </a:r>
            <a:r>
              <a:rPr lang="en-GB" baseline="0" dirty="0"/>
              <a:t> in the classroom on a termly basis</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732452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p>
        </p:txBody>
      </p:sp>
      <p:sp>
        <p:nvSpPr>
          <p:cNvPr id="4" name="Slide Number Placeholder 3"/>
          <p:cNvSpPr>
            <a:spLocks noGrp="1"/>
          </p:cNvSpPr>
          <p:nvPr>
            <p:ph type="sldNum" sz="quarter" idx="10"/>
          </p:nvPr>
        </p:nvSpPr>
        <p:spPr/>
        <p:txBody>
          <a:bodyPr/>
          <a:lstStyle/>
          <a:p>
            <a:fld id="{B1CF66A8-5BA3-4B9C-A21D-1B962A4A3F73}" type="slidenum">
              <a:rPr lang="en-GB" smtClean="0"/>
              <a:t>34</a:t>
            </a:fld>
            <a:endParaRPr lang="en-GB"/>
          </a:p>
        </p:txBody>
      </p:sp>
    </p:spTree>
    <p:extLst>
      <p:ext uri="{BB962C8B-B14F-4D97-AF65-F5344CB8AC3E}">
        <p14:creationId xmlns:p14="http://schemas.microsoft.com/office/powerpoint/2010/main" val="455004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Lottie</a:t>
            </a:r>
            <a:r>
              <a:rPr lang="en-GB" baseline="0" dirty="0"/>
              <a:t> to ask for feedback. Everyone to be involved with any questions that arise</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35</a:t>
            </a:fld>
            <a:endParaRPr lang="en-GB"/>
          </a:p>
        </p:txBody>
      </p:sp>
    </p:spTree>
    <p:extLst>
      <p:ext uri="{BB962C8B-B14F-4D97-AF65-F5344CB8AC3E}">
        <p14:creationId xmlns:p14="http://schemas.microsoft.com/office/powerpoint/2010/main" val="649186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a:t>
            </a:r>
          </a:p>
        </p:txBody>
      </p:sp>
      <p:sp>
        <p:nvSpPr>
          <p:cNvPr id="4" name="Slide Number Placeholder 3"/>
          <p:cNvSpPr>
            <a:spLocks noGrp="1"/>
          </p:cNvSpPr>
          <p:nvPr>
            <p:ph type="sldNum" sz="quarter" idx="10"/>
          </p:nvPr>
        </p:nvSpPr>
        <p:spPr/>
        <p:txBody>
          <a:bodyPr/>
          <a:lstStyle/>
          <a:p>
            <a:fld id="{B1CF66A8-5BA3-4B9C-A21D-1B962A4A3F73}" type="slidenum">
              <a:rPr lang="en-GB" smtClean="0"/>
              <a:t>36</a:t>
            </a:fld>
            <a:endParaRPr lang="en-GB"/>
          </a:p>
        </p:txBody>
      </p:sp>
    </p:spTree>
    <p:extLst>
      <p:ext uri="{BB962C8B-B14F-4D97-AF65-F5344CB8AC3E}">
        <p14:creationId xmlns:p14="http://schemas.microsoft.com/office/powerpoint/2010/main" val="2809341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lstStyle/>
          <a:p>
            <a:r>
              <a:rPr lang="en-GB" dirty="0"/>
              <a:t>Stan- COP states that persistent disruptive or withdrawn behaviours do not necessarily mean that a child or young person has SEN.  It is the social and emotional needs or other needs that might cause such behaviour that need addressing in any plan.  All schools need to show clear strategies for assessing and addressing the needs.</a:t>
            </a:r>
          </a:p>
        </p:txBody>
      </p:sp>
      <p:sp>
        <p:nvSpPr>
          <p:cNvPr id="4" name="Slide Number Placeholder 3"/>
          <p:cNvSpPr>
            <a:spLocks noGrp="1"/>
          </p:cNvSpPr>
          <p:nvPr>
            <p:ph type="sldNum" sz="quarter" idx="10"/>
          </p:nvPr>
        </p:nvSpPr>
        <p:spPr/>
        <p:txBody>
          <a:bodyPr/>
          <a:lstStyle/>
          <a:p>
            <a:fld id="{B1CF66A8-5BA3-4B9C-A21D-1B962A4A3F73}" type="slidenum">
              <a:rPr lang="en-GB" smtClean="0"/>
              <a:t>37</a:t>
            </a:fld>
            <a:endParaRPr lang="en-GB"/>
          </a:p>
        </p:txBody>
      </p:sp>
    </p:spTree>
    <p:extLst>
      <p:ext uri="{BB962C8B-B14F-4D97-AF65-F5344CB8AC3E}">
        <p14:creationId xmlns:p14="http://schemas.microsoft.com/office/powerpoint/2010/main" val="830949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38</a:t>
            </a:fld>
            <a:endParaRPr lang="en-GB"/>
          </a:p>
        </p:txBody>
      </p:sp>
    </p:spTree>
    <p:extLst>
      <p:ext uri="{BB962C8B-B14F-4D97-AF65-F5344CB8AC3E}">
        <p14:creationId xmlns:p14="http://schemas.microsoft.com/office/powerpoint/2010/main" val="2991582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39</a:t>
            </a:fld>
            <a:endParaRPr lang="en-GB"/>
          </a:p>
        </p:txBody>
      </p:sp>
    </p:spTree>
    <p:extLst>
      <p:ext uri="{BB962C8B-B14F-4D97-AF65-F5344CB8AC3E}">
        <p14:creationId xmlns:p14="http://schemas.microsoft.com/office/powerpoint/2010/main" val="3088885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Christine</a:t>
            </a:r>
          </a:p>
        </p:txBody>
      </p:sp>
      <p:sp>
        <p:nvSpPr>
          <p:cNvPr id="4" name="Slide Number Placeholder 3"/>
          <p:cNvSpPr>
            <a:spLocks noGrp="1"/>
          </p:cNvSpPr>
          <p:nvPr>
            <p:ph type="sldNum" sz="quarter" idx="10"/>
          </p:nvPr>
        </p:nvSpPr>
        <p:spPr/>
        <p:txBody>
          <a:bodyPr/>
          <a:lstStyle/>
          <a:p>
            <a:fld id="{B1CF66A8-5BA3-4B9C-A21D-1B962A4A3F73}" type="slidenum">
              <a:rPr lang="en-GB" smtClean="0"/>
              <a:t>40</a:t>
            </a:fld>
            <a:endParaRPr lang="en-GB"/>
          </a:p>
        </p:txBody>
      </p:sp>
    </p:spTree>
    <p:extLst>
      <p:ext uri="{BB962C8B-B14F-4D97-AF65-F5344CB8AC3E}">
        <p14:creationId xmlns:p14="http://schemas.microsoft.com/office/powerpoint/2010/main" val="2161839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lstStyle/>
          <a:p>
            <a:r>
              <a:rPr lang="en-GB" dirty="0"/>
              <a:t>Christine</a:t>
            </a:r>
          </a:p>
        </p:txBody>
      </p:sp>
      <p:sp>
        <p:nvSpPr>
          <p:cNvPr id="4" name="Slide Number Placeholder 3"/>
          <p:cNvSpPr>
            <a:spLocks noGrp="1"/>
          </p:cNvSpPr>
          <p:nvPr>
            <p:ph type="sldNum" sz="quarter" idx="10"/>
          </p:nvPr>
        </p:nvSpPr>
        <p:spPr/>
        <p:txBody>
          <a:bodyPr/>
          <a:lstStyle/>
          <a:p>
            <a:fld id="{B1CF66A8-5BA3-4B9C-A21D-1B962A4A3F73}" type="slidenum">
              <a:rPr lang="en-GB" smtClean="0"/>
              <a:t>41</a:t>
            </a:fld>
            <a:endParaRPr lang="en-GB"/>
          </a:p>
        </p:txBody>
      </p:sp>
    </p:spTree>
    <p:extLst>
      <p:ext uri="{BB962C8B-B14F-4D97-AF65-F5344CB8AC3E}">
        <p14:creationId xmlns:p14="http://schemas.microsoft.com/office/powerpoint/2010/main" val="8309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a:p>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4</a:t>
            </a:fld>
            <a:endParaRPr lang="en-GB"/>
          </a:p>
        </p:txBody>
      </p:sp>
    </p:spTree>
    <p:extLst>
      <p:ext uri="{BB962C8B-B14F-4D97-AF65-F5344CB8AC3E}">
        <p14:creationId xmlns:p14="http://schemas.microsoft.com/office/powerpoint/2010/main" val="397435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a:t>
            </a:r>
          </a:p>
        </p:txBody>
      </p:sp>
      <p:sp>
        <p:nvSpPr>
          <p:cNvPr id="4" name="Slide Number Placeholder 3"/>
          <p:cNvSpPr>
            <a:spLocks noGrp="1"/>
          </p:cNvSpPr>
          <p:nvPr>
            <p:ph type="sldNum" sz="quarter" idx="10"/>
          </p:nvPr>
        </p:nvSpPr>
        <p:spPr/>
        <p:txBody>
          <a:bodyPr/>
          <a:lstStyle/>
          <a:p>
            <a:fld id="{B1CF66A8-5BA3-4B9C-A21D-1B962A4A3F73}" type="slidenum">
              <a:rPr lang="en-GB" smtClean="0"/>
              <a:t>5</a:t>
            </a:fld>
            <a:endParaRPr lang="en-GB"/>
          </a:p>
        </p:txBody>
      </p:sp>
    </p:spTree>
    <p:extLst>
      <p:ext uri="{BB962C8B-B14F-4D97-AF65-F5344CB8AC3E}">
        <p14:creationId xmlns:p14="http://schemas.microsoft.com/office/powerpoint/2010/main" val="359467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a:xfrm>
            <a:off x="680880" y="4597678"/>
            <a:ext cx="5447030" cy="5343247"/>
          </a:xfrm>
        </p:spPr>
        <p:txBody>
          <a:bodyPr/>
          <a:lstStyle/>
          <a:p>
            <a:r>
              <a:rPr lang="en-GB" dirty="0"/>
              <a:t>Christine: allow a bit of time</a:t>
            </a:r>
            <a:r>
              <a:rPr lang="en-GB" baseline="0" dirty="0"/>
              <a:t> for participants to have a quick look at all the documents</a:t>
            </a:r>
            <a:endParaRPr lang="en-GB" dirty="0"/>
          </a:p>
          <a:p>
            <a:pPr>
              <a:spcBef>
                <a:spcPct val="0"/>
              </a:spcBef>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22A7C5A-6462-465F-A35F-B3B79A3AEDBA}" type="slidenum">
              <a:rPr lang="en-GB" smtClean="0"/>
              <a:t>6</a:t>
            </a:fld>
            <a:endParaRPr lang="en-GB"/>
          </a:p>
        </p:txBody>
      </p:sp>
    </p:spTree>
    <p:extLst>
      <p:ext uri="{BB962C8B-B14F-4D97-AF65-F5344CB8AC3E}">
        <p14:creationId xmlns:p14="http://schemas.microsoft.com/office/powerpoint/2010/main" val="414845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a:xfrm>
            <a:off x="680880" y="4597678"/>
            <a:ext cx="5447030" cy="5343247"/>
          </a:xfrm>
        </p:spPr>
        <p:txBody>
          <a:bodyPr/>
          <a:lstStyle/>
          <a:p>
            <a:r>
              <a:rPr lang="en-GB" dirty="0" err="1"/>
              <a:t>Christine:emphasise</a:t>
            </a:r>
            <a:r>
              <a:rPr lang="en-GB" dirty="0"/>
              <a:t> that teachers are responsible</a:t>
            </a:r>
          </a:p>
          <a:p>
            <a:endParaRPr lang="en-GB" dirty="0"/>
          </a:p>
          <a:p>
            <a:pPr>
              <a:spcBef>
                <a:spcPct val="0"/>
              </a:spcBef>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22A7C5A-6462-465F-A35F-B3B79A3AEDBA}" type="slidenum">
              <a:rPr lang="en-GB" smtClean="0"/>
              <a:t>7</a:t>
            </a:fld>
            <a:endParaRPr lang="en-GB"/>
          </a:p>
        </p:txBody>
      </p:sp>
    </p:spTree>
    <p:extLst>
      <p:ext uri="{BB962C8B-B14F-4D97-AF65-F5344CB8AC3E}">
        <p14:creationId xmlns:p14="http://schemas.microsoft.com/office/powerpoint/2010/main" val="1229219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a:xfrm>
            <a:off x="680880" y="4597678"/>
            <a:ext cx="5447030" cy="5343247"/>
          </a:xfrm>
        </p:spPr>
        <p:txBody>
          <a:bodyPr/>
          <a:lstStyle/>
          <a:p>
            <a:r>
              <a:rPr lang="en-GB" dirty="0"/>
              <a:t>Christine</a:t>
            </a:r>
          </a:p>
          <a:p>
            <a:pPr>
              <a:spcBef>
                <a:spcPct val="0"/>
              </a:spcBef>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022A7C5A-6462-465F-A35F-B3B79A3AEDBA}" type="slidenum">
              <a:rPr lang="en-GB" smtClean="0"/>
              <a:t>8</a:t>
            </a:fld>
            <a:endParaRPr lang="en-GB"/>
          </a:p>
        </p:txBody>
      </p:sp>
    </p:spTree>
    <p:extLst>
      <p:ext uri="{BB962C8B-B14F-4D97-AF65-F5344CB8AC3E}">
        <p14:creationId xmlns:p14="http://schemas.microsoft.com/office/powerpoint/2010/main" val="1229219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7812" cy="3727450"/>
          </a:xfrm>
        </p:spPr>
      </p:sp>
      <p:sp>
        <p:nvSpPr>
          <p:cNvPr id="3" name="Notes Placeholder 2"/>
          <p:cNvSpPr>
            <a:spLocks noGrp="1"/>
          </p:cNvSpPr>
          <p:nvPr>
            <p:ph type="body" idx="1"/>
          </p:nvPr>
        </p:nvSpPr>
        <p:spPr/>
        <p:txBody>
          <a:bodyPr/>
          <a:lstStyle/>
          <a:p>
            <a:r>
              <a:rPr lang="en-GB" dirty="0"/>
              <a:t>Christine:</a:t>
            </a:r>
            <a:r>
              <a:rPr lang="en-GB" baseline="0" dirty="0"/>
              <a:t> n</a:t>
            </a:r>
            <a:r>
              <a:rPr lang="en-GB" dirty="0"/>
              <a:t>eeds</a:t>
            </a:r>
            <a:r>
              <a:rPr lang="en-GB" baseline="0" dirty="0"/>
              <a:t> Graduated Approaches docs and guidance</a:t>
            </a:r>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9</a:t>
            </a:fld>
            <a:endParaRPr lang="en-GB"/>
          </a:p>
        </p:txBody>
      </p:sp>
    </p:spTree>
    <p:extLst>
      <p:ext uri="{BB962C8B-B14F-4D97-AF65-F5344CB8AC3E}">
        <p14:creationId xmlns:p14="http://schemas.microsoft.com/office/powerpoint/2010/main" val="45209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599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613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0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03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3274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9193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855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64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484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83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26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4705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8155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427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36174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3468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1683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4906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1984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83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166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9474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876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846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7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89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569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4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38D7D1C-6959-4A19-8BED-B850F0EE9047}" type="datetimeFigureOut">
              <a:rPr lang="en-GB" smtClean="0">
                <a:solidFill>
                  <a:prstClr val="black">
                    <a:tint val="75000"/>
                  </a:prstClr>
                </a:solidFill>
              </a:rPr>
              <a:pPr/>
              <a:t>18/01/2021</a:t>
            </a:fld>
            <a:endParaRPr lang="en-GB">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55676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thrivingkirklees.org.u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intranet.kirklees.gov.uk/Policies-and-procedures/Service/Schools/Special-educational-needs/Guidance-notes,-documents-and-forms/SEN-Support.aspx"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intranet.kirklees.gov.uk/Policies-and-procedures/Service/Schools/Special-educational-needs/Guidance-notes,-documents-and-forms/Training-resources/Person-Centred-Approach"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intranet.kirklees.gov.uk/getattachment/ceff674b-1bd3-48c1-b01d-96140b94184f/9.%20Training%20-%20Person%20Centred%20Planning%20and%20Writing%20SMART%20Outcomes%20-%20Alasdaire%20Duerden,%20DfE.asp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intranet.kirklees.gov.uk/getattachment/2622728c-5768-4013-b89d-5c8ea88c054e/3.%20Guidance%20for%20Schools%20-%20Graduated%20Approach%20-%20SEMH.aspx"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174" y="1323612"/>
            <a:ext cx="11328400" cy="4493538"/>
          </a:xfrm>
          <a:prstGeom prst="rect">
            <a:avLst/>
          </a:prstGeom>
        </p:spPr>
        <p:txBody>
          <a:bodyPr wrap="square">
            <a:spAutoFit/>
          </a:bodyPr>
          <a:lstStyle/>
          <a:p>
            <a:pPr lvl="0" algn="ctr" defTabSz="497569">
              <a:defRPr/>
            </a:pPr>
            <a:r>
              <a:rPr lang="en-GB" sz="7200" b="1" dirty="0">
                <a:solidFill>
                  <a:srgbClr val="7030A0"/>
                </a:solidFill>
                <a:effectLst>
                  <a:outerShdw blurRad="38100" dist="38100" dir="2700000" algn="tl">
                    <a:srgbClr val="000000">
                      <a:alpha val="43137"/>
                    </a:srgbClr>
                  </a:outerShdw>
                </a:effectLst>
                <a:latin typeface="Comic Sans MS" panose="030F0702030302020204" pitchFamily="66" charset="0"/>
              </a:rPr>
              <a:t>The Role of the </a:t>
            </a:r>
            <a:r>
              <a:rPr lang="en-GB" sz="7200" b="1" dirty="0" err="1">
                <a:solidFill>
                  <a:srgbClr val="7030A0"/>
                </a:solidFill>
                <a:effectLst>
                  <a:outerShdw blurRad="38100" dist="38100" dir="2700000" algn="tl">
                    <a:srgbClr val="000000">
                      <a:alpha val="43137"/>
                    </a:srgbClr>
                  </a:outerShdw>
                </a:effectLst>
                <a:latin typeface="Comic Sans MS" panose="030F0702030302020204" pitchFamily="66" charset="0"/>
              </a:rPr>
              <a:t>SENCo</a:t>
            </a:r>
            <a:endParaRPr lang="en-GB" sz="72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lvl="0" algn="ctr" defTabSz="497569">
              <a:defRPr/>
            </a:pPr>
            <a:endParaRPr lang="en-GB" sz="54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lvl="0" algn="ctr" defTabSz="497569">
              <a:defRPr/>
            </a:pPr>
            <a:r>
              <a:rPr lang="en-GB" sz="5400" b="1" dirty="0">
                <a:solidFill>
                  <a:srgbClr val="7030A0"/>
                </a:solidFill>
                <a:effectLst>
                  <a:outerShdw blurRad="38100" dist="38100" dir="2700000" algn="tl">
                    <a:srgbClr val="000000">
                      <a:alpha val="43137"/>
                    </a:srgbClr>
                  </a:outerShdw>
                </a:effectLst>
                <a:latin typeface="Comic Sans MS" panose="030F0702030302020204" pitchFamily="66" charset="0"/>
              </a:rPr>
              <a:t>THE CHILDREN &amp; FAMILIES ACT 2014 Part 3: SEND</a:t>
            </a:r>
          </a:p>
          <a:p>
            <a:pPr lvl="0" algn="ctr" defTabSz="497569">
              <a:defRPr/>
            </a:pPr>
            <a:endParaRPr lang="en-GB" sz="2000" b="1" dirty="0">
              <a:solidFill>
                <a:srgbClr val="7030A0"/>
              </a:solidFill>
              <a:effectLst>
                <a:outerShdw blurRad="38100" dist="38100" dir="2700000" algn="tl">
                  <a:srgbClr val="000000">
                    <a:alpha val="43137"/>
                  </a:srgbClr>
                </a:outerShdw>
              </a:effectLst>
              <a:latin typeface="Comic Sans MS" panose="030F0702030302020204" pitchFamily="66" charset="0"/>
            </a:endParaRPr>
          </a:p>
          <a:p>
            <a:pPr lvl="0" algn="ctr" defTabSz="497569">
              <a:defRPr/>
            </a:pPr>
            <a:r>
              <a:rPr lang="en-GB" sz="3200" b="1" dirty="0">
                <a:solidFill>
                  <a:srgbClr val="7030A0"/>
                </a:solidFill>
                <a:effectLst>
                  <a:outerShdw blurRad="38100" dist="38100" dir="2700000" algn="tl">
                    <a:srgbClr val="000000">
                      <a:alpha val="43137"/>
                    </a:srgbClr>
                  </a:outerShdw>
                </a:effectLst>
                <a:latin typeface="Comic Sans MS" panose="030F0702030302020204" pitchFamily="66" charset="0"/>
              </a:rPr>
              <a:t>Session 2</a:t>
            </a:r>
          </a:p>
        </p:txBody>
      </p:sp>
    </p:spTree>
    <p:extLst>
      <p:ext uri="{BB962C8B-B14F-4D97-AF65-F5344CB8AC3E}">
        <p14:creationId xmlns:p14="http://schemas.microsoft.com/office/powerpoint/2010/main" val="87601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2" y="238728"/>
            <a:ext cx="5240628" cy="965200"/>
          </a:xfrm>
        </p:spPr>
        <p:txBody>
          <a:bodyPr>
            <a:normAutofit/>
          </a:bodyPr>
          <a:lstStyle/>
          <a:p>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Provision Mapping</a:t>
            </a:r>
          </a:p>
        </p:txBody>
      </p:sp>
      <p:sp>
        <p:nvSpPr>
          <p:cNvPr id="3" name="Content Placeholder 2"/>
          <p:cNvSpPr>
            <a:spLocks noGrp="1"/>
          </p:cNvSpPr>
          <p:nvPr>
            <p:ph idx="1"/>
          </p:nvPr>
        </p:nvSpPr>
        <p:spPr>
          <a:xfrm>
            <a:off x="921596" y="1308100"/>
            <a:ext cx="7207406" cy="5368746"/>
          </a:xfrm>
        </p:spPr>
        <p:txBody>
          <a:bodyPr>
            <a:normAutofit fontScale="32500" lnSpcReduction="20000"/>
          </a:bodyPr>
          <a:lstStyle/>
          <a:p>
            <a:pPr>
              <a:buClr>
                <a:srgbClr val="C00000"/>
              </a:buClr>
              <a:buFont typeface="Calibri" panose="020F0502020204030204" pitchFamily="34" charset="0"/>
              <a:buChar char="*"/>
            </a:pPr>
            <a:r>
              <a:rPr lang="en-GB" sz="8000" dirty="0">
                <a:latin typeface="Comic Sans MS" panose="030F0702030302020204" pitchFamily="66" charset="0"/>
              </a:rPr>
              <a:t>Who should be on the Provision Maps?</a:t>
            </a:r>
          </a:p>
          <a:p>
            <a:pPr marL="444500" indent="0">
              <a:buClr>
                <a:srgbClr val="C00000"/>
              </a:buClr>
              <a:buNone/>
            </a:pPr>
            <a:r>
              <a:rPr lang="en-GB" sz="8000" dirty="0">
                <a:latin typeface="Comic Sans MS" panose="030F0702030302020204" pitchFamily="66" charset="0"/>
              </a:rPr>
              <a:t>- Catch-Up Children</a:t>
            </a:r>
          </a:p>
          <a:p>
            <a:pPr marL="444500" indent="0">
              <a:buClr>
                <a:srgbClr val="C00000"/>
              </a:buClr>
              <a:buNone/>
            </a:pPr>
            <a:r>
              <a:rPr lang="en-GB" sz="8000" dirty="0">
                <a:latin typeface="Comic Sans MS" panose="030F0702030302020204" pitchFamily="66" charset="0"/>
              </a:rPr>
              <a:t>- SEN Support</a:t>
            </a:r>
          </a:p>
          <a:p>
            <a:pPr marL="444500" indent="0">
              <a:buClr>
                <a:srgbClr val="C00000"/>
              </a:buClr>
              <a:buNone/>
            </a:pPr>
            <a:endParaRPr lang="en-GB" sz="2500" dirty="0">
              <a:latin typeface="Comic Sans MS" panose="030F0702030302020204" pitchFamily="66" charset="0"/>
            </a:endParaRPr>
          </a:p>
          <a:p>
            <a:pPr>
              <a:buClr>
                <a:srgbClr val="C00000"/>
              </a:buClr>
              <a:buFont typeface="Calibri" panose="020F0502020204030204" pitchFamily="34" charset="0"/>
              <a:buChar char="*"/>
            </a:pPr>
            <a:r>
              <a:rPr lang="en-GB" sz="8000" dirty="0">
                <a:latin typeface="Comic Sans MS" panose="030F0702030302020204" pitchFamily="66" charset="0"/>
              </a:rPr>
              <a:t>What documents should you have?</a:t>
            </a:r>
          </a:p>
          <a:p>
            <a:pPr marL="0" indent="0">
              <a:buClr>
                <a:srgbClr val="C00000"/>
              </a:buClr>
              <a:buNone/>
            </a:pPr>
            <a:r>
              <a:rPr lang="en-GB" sz="8000" dirty="0">
                <a:latin typeface="Comic Sans MS" panose="030F0702030302020204" pitchFamily="66" charset="0"/>
              </a:rPr>
              <a:t>   -  It doesn’t matter as long as they </a:t>
            </a:r>
          </a:p>
          <a:p>
            <a:pPr marL="0" indent="0">
              <a:buClr>
                <a:srgbClr val="C00000"/>
              </a:buClr>
              <a:buNone/>
            </a:pPr>
            <a:r>
              <a:rPr lang="en-GB" sz="8000" dirty="0">
                <a:latin typeface="Comic Sans MS" panose="030F0702030302020204" pitchFamily="66" charset="0"/>
              </a:rPr>
              <a:t>      are (or it is) SMART, evidence </a:t>
            </a:r>
          </a:p>
          <a:p>
            <a:pPr marL="0" indent="0">
              <a:buClr>
                <a:srgbClr val="C00000"/>
              </a:buClr>
              <a:buNone/>
            </a:pPr>
            <a:r>
              <a:rPr lang="en-GB" sz="8000" dirty="0">
                <a:latin typeface="Comic Sans MS" panose="030F0702030302020204" pitchFamily="66" charset="0"/>
              </a:rPr>
              <a:t>      progress and are termly reviewed</a:t>
            </a:r>
          </a:p>
          <a:p>
            <a:pPr marL="0" indent="0">
              <a:buClr>
                <a:srgbClr val="C00000"/>
              </a:buClr>
              <a:buNone/>
            </a:pPr>
            <a:endParaRPr lang="en-GB" sz="2500" dirty="0">
              <a:latin typeface="Comic Sans MS" panose="030F0702030302020204" pitchFamily="66" charset="0"/>
            </a:endParaRPr>
          </a:p>
          <a:p>
            <a:pPr>
              <a:buClr>
                <a:srgbClr val="C00000"/>
              </a:buClr>
              <a:buFont typeface="Calibri" panose="020F0502020204030204" pitchFamily="34" charset="0"/>
              <a:buChar char="*"/>
            </a:pPr>
            <a:r>
              <a:rPr lang="en-GB" sz="8000" dirty="0">
                <a:latin typeface="Comic Sans MS" panose="030F0702030302020204" pitchFamily="66" charset="0"/>
              </a:rPr>
              <a:t>Accounting/budget implications</a:t>
            </a:r>
          </a:p>
          <a:p>
            <a:pPr marL="0" indent="0">
              <a:buNone/>
            </a:pPr>
            <a:r>
              <a:rPr lang="en-GB" sz="8000" dirty="0">
                <a:latin typeface="Comic Sans MS" panose="030F0702030302020204" pitchFamily="66" charset="0"/>
              </a:rPr>
              <a:t>   - £6,000 already in your budget</a:t>
            </a:r>
          </a:p>
        </p:txBody>
      </p:sp>
      <p:pic>
        <p:nvPicPr>
          <p:cNvPr id="4" name="Picture 1028" descr="license_pricing_mike_baldwin_cartoon"/>
          <p:cNvPicPr>
            <a:picLocks noChangeAspect="1" noChangeArrowheads="1"/>
          </p:cNvPicPr>
          <p:nvPr/>
        </p:nvPicPr>
        <p:blipFill>
          <a:blip r:embed="rId3">
            <a:extLst>
              <a:ext uri="{28A0092B-C50C-407E-A947-70E740481C1C}">
                <a14:useLocalDpi xmlns:a14="http://schemas.microsoft.com/office/drawing/2010/main" val="0"/>
              </a:ext>
            </a:extLst>
          </a:blip>
          <a:srcRect r="4411"/>
          <a:stretch>
            <a:fillRect/>
          </a:stretch>
        </p:blipFill>
        <p:spPr bwMode="auto">
          <a:xfrm>
            <a:off x="7289442" y="330200"/>
            <a:ext cx="4765184"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2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Examples of Provision Maps</a:t>
            </a:r>
          </a:p>
        </p:txBody>
      </p:sp>
      <p:sp>
        <p:nvSpPr>
          <p:cNvPr id="3" name="Content Placeholder 2"/>
          <p:cNvSpPr>
            <a:spLocks noGrp="1"/>
          </p:cNvSpPr>
          <p:nvPr>
            <p:ph idx="1"/>
          </p:nvPr>
        </p:nvSpPr>
        <p:spPr>
          <a:xfrm>
            <a:off x="838202" y="1825625"/>
            <a:ext cx="10515600" cy="3886406"/>
          </a:xfrm>
        </p:spPr>
        <p:txBody>
          <a:bodyPr>
            <a:normAutofit/>
          </a:bodyPr>
          <a:lstStyle/>
          <a:p>
            <a:pPr>
              <a:buClr>
                <a:srgbClr val="C00000"/>
              </a:buClr>
              <a:buFont typeface="Calibri" panose="020F0502020204030204" pitchFamily="34" charset="0"/>
              <a:buChar char="*"/>
            </a:pPr>
            <a:r>
              <a:rPr lang="en-GB" sz="2800" dirty="0">
                <a:latin typeface="Comic Sans MS" panose="030F0702030302020204" pitchFamily="66" charset="0"/>
              </a:rPr>
              <a:t>Look at different examples of provision maps: comments/questions welcomed.</a:t>
            </a:r>
          </a:p>
          <a:p>
            <a:pPr marL="0" indent="0">
              <a:buClr>
                <a:srgbClr val="C00000"/>
              </a:buClr>
              <a:buNone/>
            </a:pPr>
            <a:endParaRPr lang="en-GB" sz="2800" dirty="0">
              <a:latin typeface="Comic Sans MS" panose="030F0702030302020204" pitchFamily="66" charset="0"/>
            </a:endParaRPr>
          </a:p>
          <a:p>
            <a:pPr>
              <a:buClr>
                <a:srgbClr val="C00000"/>
              </a:buClr>
              <a:buFont typeface="Calibri" panose="020F0502020204030204" pitchFamily="34" charset="0"/>
              <a:buChar char="*"/>
            </a:pPr>
            <a:r>
              <a:rPr lang="en-GB" sz="2800" dirty="0">
                <a:latin typeface="Comic Sans MS" panose="030F0702030302020204" pitchFamily="66" charset="0"/>
              </a:rPr>
              <a:t>Provision Maps do not have to be the same, but they must show which children are doing which intervention and indicate how each intervention is tracked/measured and time spent/cost.</a:t>
            </a:r>
          </a:p>
        </p:txBody>
      </p:sp>
    </p:spTree>
    <p:extLst>
      <p:ext uri="{BB962C8B-B14F-4D97-AF65-F5344CB8AC3E}">
        <p14:creationId xmlns:p14="http://schemas.microsoft.com/office/powerpoint/2010/main" val="319668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IEPs/ANPs </a:t>
            </a:r>
            <a:r>
              <a:rPr lang="en-GB" b="1" dirty="0" err="1">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etc</a:t>
            </a:r>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a:t>
            </a:r>
          </a:p>
        </p:txBody>
      </p:sp>
      <p:sp>
        <p:nvSpPr>
          <p:cNvPr id="3" name="Content Placeholder 2"/>
          <p:cNvSpPr>
            <a:spLocks noGrp="1"/>
          </p:cNvSpPr>
          <p:nvPr>
            <p:ph idx="1"/>
          </p:nvPr>
        </p:nvSpPr>
        <p:spPr/>
        <p:txBody>
          <a:bodyPr>
            <a:normAutofit/>
          </a:bodyPr>
          <a:lstStyle/>
          <a:p>
            <a:pPr marL="0" indent="0">
              <a:buNone/>
            </a:pPr>
            <a:r>
              <a:rPr lang="en-GB" sz="2800" dirty="0">
                <a:latin typeface="Comic Sans MS" panose="030F0702030302020204" pitchFamily="66" charset="0"/>
              </a:rPr>
              <a:t>Some children at SEN Support benefit from having a Profile or an Individual Education Plan (IEP) or an Additional Needs Plan (ANP).</a:t>
            </a:r>
          </a:p>
          <a:p>
            <a:pPr marL="0" indent="0">
              <a:buNone/>
            </a:pPr>
            <a:endParaRPr lang="en-GB" sz="2800" dirty="0">
              <a:latin typeface="Comic Sans MS" panose="030F0702030302020204" pitchFamily="66" charset="0"/>
            </a:endParaRPr>
          </a:p>
          <a:p>
            <a:r>
              <a:rPr lang="en-GB" sz="2800" dirty="0">
                <a:latin typeface="Comic Sans MS" panose="030F0702030302020204" pitchFamily="66" charset="0"/>
              </a:rPr>
              <a:t>Examples of Profiles/PLPs/IEPs/ANPs </a:t>
            </a:r>
          </a:p>
        </p:txBody>
      </p:sp>
    </p:spTree>
    <p:extLst>
      <p:ext uri="{BB962C8B-B14F-4D97-AF65-F5344CB8AC3E}">
        <p14:creationId xmlns:p14="http://schemas.microsoft.com/office/powerpoint/2010/main" val="57833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271" y="334107"/>
            <a:ext cx="8915399" cy="2262781"/>
          </a:xfrm>
        </p:spPr>
        <p:txBody>
          <a:bodyPr/>
          <a:lstStyle/>
          <a:p>
            <a:pPr algn="ctr"/>
            <a:r>
              <a:rPr lang="en-GB" dirty="0">
                <a:solidFill>
                  <a:srgbClr val="7030A0"/>
                </a:solidFill>
                <a:latin typeface="Comic Sans MS" panose="030F0702030302020204" pitchFamily="66" charset="0"/>
              </a:rPr>
              <a:t>SENDACT</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1957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9047" y="531056"/>
            <a:ext cx="8915399" cy="1072662"/>
          </a:xfrm>
        </p:spPr>
        <p:txBody>
          <a:bodyPr/>
          <a:lstStyle/>
          <a:p>
            <a:r>
              <a:rPr lang="en-GB" dirty="0">
                <a:latin typeface="Comic Sans MS" panose="030F0702030302020204" pitchFamily="66" charset="0"/>
              </a:rPr>
              <a:t>Time for a break!</a:t>
            </a:r>
          </a:p>
        </p:txBody>
      </p:sp>
      <p:pic>
        <p:nvPicPr>
          <p:cNvPr id="4" name="Picture 3"/>
          <p:cNvPicPr>
            <a:picLocks noChangeAspect="1"/>
          </p:cNvPicPr>
          <p:nvPr/>
        </p:nvPicPr>
        <p:blipFill>
          <a:blip r:embed="rId2"/>
          <a:stretch>
            <a:fillRect/>
          </a:stretch>
        </p:blipFill>
        <p:spPr>
          <a:xfrm>
            <a:off x="2391508" y="1908360"/>
            <a:ext cx="5310522" cy="3634388"/>
          </a:xfrm>
          <a:prstGeom prst="rect">
            <a:avLst/>
          </a:prstGeom>
        </p:spPr>
      </p:pic>
    </p:spTree>
    <p:extLst>
      <p:ext uri="{BB962C8B-B14F-4D97-AF65-F5344CB8AC3E}">
        <p14:creationId xmlns:p14="http://schemas.microsoft.com/office/powerpoint/2010/main" val="60162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5994" y="545123"/>
            <a:ext cx="8915399" cy="2262781"/>
          </a:xfrm>
        </p:spPr>
        <p:txBody>
          <a:bodyPr/>
          <a:lstStyle/>
          <a:p>
            <a:r>
              <a:rPr lang="en-GB" dirty="0">
                <a:latin typeface="Comic Sans MS" panose="030F0702030302020204" pitchFamily="66" charset="0"/>
              </a:rPr>
              <a:t>ETHOS Multi-Academy Trust</a:t>
            </a:r>
          </a:p>
        </p:txBody>
      </p:sp>
      <p:sp>
        <p:nvSpPr>
          <p:cNvPr id="3" name="Subtitle 2"/>
          <p:cNvSpPr>
            <a:spLocks noGrp="1"/>
          </p:cNvSpPr>
          <p:nvPr>
            <p:ph type="subTitle" idx="1"/>
          </p:nvPr>
        </p:nvSpPr>
        <p:spPr>
          <a:xfrm>
            <a:off x="2518874" y="3004850"/>
            <a:ext cx="8915399" cy="2594092"/>
          </a:xfrm>
        </p:spPr>
        <p:txBody>
          <a:bodyPr>
            <a:normAutofit/>
          </a:bodyPr>
          <a:lstStyle/>
          <a:p>
            <a:r>
              <a:rPr lang="en-GB" sz="2400" dirty="0">
                <a:latin typeface="Comic Sans MS" panose="030F0702030302020204" pitchFamily="66" charset="0"/>
              </a:rPr>
              <a:t>Marcus Farrington - ETHOS</a:t>
            </a:r>
          </a:p>
          <a:p>
            <a:r>
              <a:rPr lang="en-GB" sz="2400" dirty="0">
                <a:latin typeface="Comic Sans MS" panose="030F0702030302020204" pitchFamily="66" charset="0"/>
              </a:rPr>
              <a:t>Helen Plaskitt – Reach Academy</a:t>
            </a:r>
          </a:p>
          <a:p>
            <a:r>
              <a:rPr lang="en-GB" sz="2400" dirty="0">
                <a:latin typeface="Comic Sans MS" panose="030F0702030302020204" pitchFamily="66" charset="0"/>
              </a:rPr>
              <a:t>Phil </a:t>
            </a:r>
            <a:r>
              <a:rPr lang="en-GB" sz="2400" dirty="0" err="1">
                <a:latin typeface="Comic Sans MS" panose="030F0702030302020204" pitchFamily="66" charset="0"/>
              </a:rPr>
              <a:t>Ringsell</a:t>
            </a:r>
            <a:r>
              <a:rPr lang="en-GB" sz="2400" dirty="0">
                <a:latin typeface="Comic Sans MS" panose="030F0702030302020204" pitchFamily="66" charset="0"/>
              </a:rPr>
              <a:t> – Engage Academy</a:t>
            </a:r>
          </a:p>
          <a:p>
            <a:r>
              <a:rPr lang="en-GB" sz="2400" dirty="0">
                <a:latin typeface="Comic Sans MS" panose="030F0702030302020204" pitchFamily="66" charset="0"/>
              </a:rPr>
              <a:t>(Formerly PRS)</a:t>
            </a:r>
          </a:p>
          <a:p>
            <a:endParaRPr lang="en-GB" dirty="0"/>
          </a:p>
        </p:txBody>
      </p:sp>
    </p:spTree>
    <p:extLst>
      <p:ext uri="{BB962C8B-B14F-4D97-AF65-F5344CB8AC3E}">
        <p14:creationId xmlns:p14="http://schemas.microsoft.com/office/powerpoint/2010/main" val="191717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1075"/>
          </a:xfrm>
        </p:spPr>
        <p:txBody>
          <a:bodyPr>
            <a:normAutofit/>
          </a:bodyPr>
          <a:lstStyle/>
          <a:p>
            <a:pPr algn="ctr"/>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My Support Plan  (MSP)</a:t>
            </a:r>
          </a:p>
        </p:txBody>
      </p:sp>
      <p:sp>
        <p:nvSpPr>
          <p:cNvPr id="3" name="Content Placeholder 2"/>
          <p:cNvSpPr>
            <a:spLocks noGrp="1"/>
          </p:cNvSpPr>
          <p:nvPr>
            <p:ph idx="1"/>
          </p:nvPr>
        </p:nvSpPr>
        <p:spPr>
          <a:xfrm>
            <a:off x="850075" y="1155371"/>
            <a:ext cx="10755771" cy="3683915"/>
          </a:xfrm>
        </p:spPr>
        <p:txBody>
          <a:bodyPr>
            <a:noAutofit/>
          </a:bodyPr>
          <a:lstStyle/>
          <a:p>
            <a:pPr>
              <a:lnSpc>
                <a:spcPct val="110000"/>
              </a:lnSpc>
              <a:buClr>
                <a:srgbClr val="C00000"/>
              </a:buClr>
              <a:buFont typeface="Calibri" panose="020F0502020204030204" pitchFamily="34" charset="0"/>
              <a:buChar char="*"/>
            </a:pPr>
            <a:r>
              <a:rPr lang="en-GB" sz="2400" dirty="0">
                <a:latin typeface="Comic Sans MS" panose="030F0702030302020204" pitchFamily="66" charset="0"/>
              </a:rPr>
              <a:t>Where SEN has been identified and a child or young person and their family are supported by other professionals too (e.g. SALT/EP/OT) the Kirklees ‘My Support Plan’ provides a more coordinated and personalised planning approach</a:t>
            </a:r>
          </a:p>
          <a:p>
            <a:pPr>
              <a:lnSpc>
                <a:spcPct val="110000"/>
              </a:lnSpc>
              <a:buClr>
                <a:srgbClr val="C00000"/>
              </a:buClr>
              <a:buFont typeface="Calibri" panose="020F0502020204030204" pitchFamily="34" charset="0"/>
              <a:buChar char="*"/>
            </a:pPr>
            <a:r>
              <a:rPr lang="en-GB" sz="2400" dirty="0">
                <a:latin typeface="Comic Sans MS" panose="030F0702030302020204" pitchFamily="66" charset="0"/>
              </a:rPr>
              <a:t>My Support Plan should be seen as an ongoing working document or tool that uses a person-centred approach to co-ordinate , plan and meet the needs of the child or young person</a:t>
            </a:r>
          </a:p>
        </p:txBody>
      </p:sp>
    </p:spTree>
    <p:extLst>
      <p:ext uri="{BB962C8B-B14F-4D97-AF65-F5344CB8AC3E}">
        <p14:creationId xmlns:p14="http://schemas.microsoft.com/office/powerpoint/2010/main" val="31262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8134" y="250527"/>
            <a:ext cx="9622302" cy="4875181"/>
          </a:xfrm>
          <a:prstGeom prst="rect">
            <a:avLst/>
          </a:prstGeom>
        </p:spPr>
        <p:txBody>
          <a:bodyPr wrap="square">
            <a:spAutoFit/>
          </a:bodyPr>
          <a:lstStyle/>
          <a:p>
            <a:pPr>
              <a:lnSpc>
                <a:spcPct val="110000"/>
              </a:lnSpc>
              <a:buClr>
                <a:srgbClr val="C00000"/>
              </a:buClr>
              <a:buFont typeface="Calibri" panose="020F0502020204030204" pitchFamily="34" charset="0"/>
              <a:buChar char="*"/>
            </a:pPr>
            <a:r>
              <a:rPr lang="en-GB" sz="2400" b="1" dirty="0">
                <a:latin typeface="Comic Sans MS" panose="030F0702030302020204" pitchFamily="66" charset="0"/>
              </a:rPr>
              <a:t>The key underpinning principles of the SEN Code of Practice are central to My Support Plan (“The Golden Thread”)</a:t>
            </a:r>
          </a:p>
          <a:p>
            <a:r>
              <a:rPr lang="en-GB" sz="2400" b="1" i="1" dirty="0">
                <a:latin typeface="Comic Sans MS" panose="030F0702030302020204" pitchFamily="66" charset="0"/>
              </a:rPr>
              <a:t>  </a:t>
            </a:r>
          </a:p>
          <a:p>
            <a:pPr marL="285750" indent="-285750">
              <a:buFont typeface="Arial" panose="020B0604020202020204" pitchFamily="34" charset="0"/>
              <a:buChar char="•"/>
            </a:pPr>
            <a:r>
              <a:rPr lang="en-GB" sz="2400" i="1" dirty="0">
                <a:latin typeface="Comic Sans MS" panose="030F0702030302020204" pitchFamily="66" charset="0"/>
              </a:rPr>
              <a:t>captures views, wishes and feelings of child and their family, promoting high aspirations</a:t>
            </a:r>
          </a:p>
          <a:p>
            <a:pPr marL="285750" indent="-285750">
              <a:buFont typeface="Arial" panose="020B0604020202020204" pitchFamily="34" charset="0"/>
              <a:buChar char="•"/>
            </a:pPr>
            <a:endParaRPr lang="en-GB" sz="2400" i="1" dirty="0">
              <a:latin typeface="Comic Sans MS" panose="030F0702030302020204" pitchFamily="66" charset="0"/>
            </a:endParaRPr>
          </a:p>
          <a:p>
            <a:pPr marL="285750" indent="-285750">
              <a:buFont typeface="Arial" panose="020B0604020202020204" pitchFamily="34" charset="0"/>
              <a:buChar char="•"/>
            </a:pPr>
            <a:r>
              <a:rPr lang="en-GB" sz="2400" i="1" dirty="0">
                <a:latin typeface="Comic Sans MS" panose="030F0702030302020204" pitchFamily="66" charset="0"/>
              </a:rPr>
              <a:t>details the support and provision necessary to achieve best possible outcomes for the child</a:t>
            </a:r>
          </a:p>
          <a:p>
            <a:pPr marL="285750" indent="-285750">
              <a:buFont typeface="Arial" panose="020B0604020202020204" pitchFamily="34" charset="0"/>
              <a:buChar char="•"/>
            </a:pPr>
            <a:endParaRPr lang="en-GB" sz="2400" i="1" dirty="0">
              <a:latin typeface="Comic Sans MS" panose="030F0702030302020204" pitchFamily="66" charset="0"/>
            </a:endParaRPr>
          </a:p>
          <a:p>
            <a:pPr marL="285750" indent="-285750">
              <a:buFont typeface="Arial" panose="020B0604020202020204" pitchFamily="34" charset="0"/>
              <a:buChar char="•"/>
            </a:pPr>
            <a:r>
              <a:rPr lang="en-GB" sz="2400" i="1" dirty="0">
                <a:latin typeface="Comic Sans MS" panose="030F0702030302020204" pitchFamily="66" charset="0"/>
              </a:rPr>
              <a:t>active participation at every stage by child and their family.</a:t>
            </a:r>
          </a:p>
          <a:p>
            <a:pPr marL="285750" indent="-285750">
              <a:buFont typeface="Arial" panose="020B0604020202020204" pitchFamily="34" charset="0"/>
              <a:buChar char="•"/>
            </a:pPr>
            <a:endParaRPr lang="en-GB" sz="2400" i="1" dirty="0">
              <a:latin typeface="Comic Sans MS" panose="030F0702030302020204" pitchFamily="66" charset="0"/>
            </a:endParaRPr>
          </a:p>
          <a:p>
            <a:pPr marL="285750" indent="-285750">
              <a:buFont typeface="Arial" panose="020B0604020202020204" pitchFamily="34" charset="0"/>
              <a:buChar char="•"/>
            </a:pPr>
            <a:r>
              <a:rPr lang="en-GB" sz="2400" i="1" dirty="0">
                <a:latin typeface="Comic Sans MS" panose="030F0702030302020204" pitchFamily="66" charset="0"/>
              </a:rPr>
              <a:t>preparation for key transitions and adulthood at every stage</a:t>
            </a:r>
          </a:p>
          <a:p>
            <a:pPr>
              <a:buFontTx/>
              <a:buChar char="-"/>
            </a:pPr>
            <a:endParaRPr lang="en-GB" i="1" dirty="0"/>
          </a:p>
        </p:txBody>
      </p:sp>
      <p:sp>
        <p:nvSpPr>
          <p:cNvPr id="3" name="TextBox 2"/>
          <p:cNvSpPr txBox="1"/>
          <p:nvPr/>
        </p:nvSpPr>
        <p:spPr>
          <a:xfrm>
            <a:off x="1107584" y="5074109"/>
            <a:ext cx="10689464" cy="1569660"/>
          </a:xfrm>
          <a:prstGeom prst="rect">
            <a:avLst/>
          </a:prstGeom>
          <a:noFill/>
        </p:spPr>
        <p:txBody>
          <a:bodyPr wrap="square" rtlCol="0">
            <a:spAutoFit/>
          </a:bodyPr>
          <a:lstStyle/>
          <a:p>
            <a:pPr>
              <a:buClr>
                <a:srgbClr val="C00000"/>
              </a:buClr>
              <a:tabLst>
                <a:tab pos="901700" algn="l"/>
              </a:tabLst>
            </a:pPr>
            <a:r>
              <a:rPr lang="en-GB" sz="2400" dirty="0">
                <a:solidFill>
                  <a:srgbClr val="7030A0"/>
                </a:solidFill>
                <a:latin typeface="Comic Sans MS" panose="030F0702030302020204" pitchFamily="66" charset="0"/>
              </a:rPr>
              <a:t>Kirklees template for My Support Plan, produced in liaison with parent/carers, education, health and social care professionals and practitioners, is available on the Intranet </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2908848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046" y="188012"/>
            <a:ext cx="8911687" cy="1280890"/>
          </a:xfrm>
        </p:spPr>
        <p:txBody>
          <a:bodyPr>
            <a:normAutofit/>
          </a:bodyPr>
          <a:lstStyle/>
          <a:p>
            <a:pPr algn="ctr"/>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My support plan</a:t>
            </a:r>
          </a:p>
        </p:txBody>
      </p:sp>
      <p:sp>
        <p:nvSpPr>
          <p:cNvPr id="3" name="Content Placeholder 2"/>
          <p:cNvSpPr>
            <a:spLocks noGrp="1"/>
          </p:cNvSpPr>
          <p:nvPr>
            <p:ph idx="1"/>
          </p:nvPr>
        </p:nvSpPr>
        <p:spPr>
          <a:xfrm>
            <a:off x="863600" y="1304729"/>
            <a:ext cx="10515600" cy="4351338"/>
          </a:xfrm>
        </p:spPr>
        <p:txBody>
          <a:bodyPr>
            <a:normAutofit fontScale="92500" lnSpcReduction="20000"/>
          </a:bodyPr>
          <a:lstStyle/>
          <a:p>
            <a:pPr marL="0" indent="0">
              <a:buNone/>
            </a:pPr>
            <a:r>
              <a:rPr lang="en-GB" sz="2400" b="1" dirty="0">
                <a:latin typeface="Comic Sans MS" panose="030F0702030302020204" pitchFamily="66" charset="0"/>
              </a:rPr>
              <a:t>7 sections</a:t>
            </a:r>
          </a:p>
          <a:p>
            <a:pPr marL="0" indent="0">
              <a:buNone/>
            </a:pPr>
            <a:endParaRPr lang="en-GB" sz="2400" b="1" dirty="0">
              <a:latin typeface="Comic Sans MS" panose="030F0702030302020204" pitchFamily="66" charset="0"/>
            </a:endParaRPr>
          </a:p>
          <a:p>
            <a:r>
              <a:rPr lang="en-GB" sz="2400" b="1" dirty="0">
                <a:latin typeface="Comic Sans MS" panose="030F0702030302020204" pitchFamily="66" charset="0"/>
              </a:rPr>
              <a:t>1. About me  ( including goals and </a:t>
            </a:r>
            <a:r>
              <a:rPr lang="en-GB" sz="2400" b="1" i="1" dirty="0">
                <a:solidFill>
                  <a:srgbClr val="FF0000"/>
                </a:solidFill>
                <a:latin typeface="Comic Sans MS" panose="030F0702030302020204" pitchFamily="66" charset="0"/>
              </a:rPr>
              <a:t>aspirations</a:t>
            </a:r>
            <a:r>
              <a:rPr lang="en-GB" sz="2400" b="1" dirty="0">
                <a:solidFill>
                  <a:srgbClr val="FF0000"/>
                </a:solidFill>
                <a:latin typeface="Comic Sans MS" panose="030F0702030302020204" pitchFamily="66" charset="0"/>
              </a:rPr>
              <a:t> </a:t>
            </a:r>
            <a:r>
              <a:rPr lang="en-GB" sz="2400" b="1" dirty="0">
                <a:latin typeface="Comic Sans MS" panose="030F0702030302020204" pitchFamily="66" charset="0"/>
              </a:rPr>
              <a:t>for the future)</a:t>
            </a:r>
          </a:p>
          <a:p>
            <a:pPr marL="0" indent="0">
              <a:buNone/>
            </a:pPr>
            <a:endParaRPr lang="en-GB" sz="2400" b="1" dirty="0">
              <a:latin typeface="Comic Sans MS" panose="030F0702030302020204" pitchFamily="66" charset="0"/>
            </a:endParaRPr>
          </a:p>
          <a:p>
            <a:r>
              <a:rPr lang="en-GB" sz="2400" b="1" dirty="0">
                <a:latin typeface="Comic Sans MS" panose="030F0702030302020204" pitchFamily="66" charset="0"/>
              </a:rPr>
              <a:t>2,3 &amp; 4. My </a:t>
            </a:r>
            <a:r>
              <a:rPr lang="en-GB" sz="2400" b="1" i="1" dirty="0">
                <a:solidFill>
                  <a:srgbClr val="FF0000"/>
                </a:solidFill>
                <a:latin typeface="Comic Sans MS" panose="030F0702030302020204" pitchFamily="66" charset="0"/>
              </a:rPr>
              <a:t>needs</a:t>
            </a:r>
            <a:r>
              <a:rPr lang="en-GB" sz="2400" b="1" dirty="0">
                <a:solidFill>
                  <a:srgbClr val="FF0000"/>
                </a:solidFill>
                <a:latin typeface="Comic Sans MS" panose="030F0702030302020204" pitchFamily="66" charset="0"/>
              </a:rPr>
              <a:t> </a:t>
            </a:r>
            <a:r>
              <a:rPr lang="en-GB" sz="2400" b="1" dirty="0">
                <a:latin typeface="Comic Sans MS" panose="030F0702030302020204" pitchFamily="66" charset="0"/>
              </a:rPr>
              <a:t>( education , health , social care)</a:t>
            </a:r>
          </a:p>
          <a:p>
            <a:pPr marL="0" indent="0">
              <a:buNone/>
            </a:pPr>
            <a:endParaRPr lang="en-GB" sz="2400" b="1" dirty="0">
              <a:latin typeface="Comic Sans MS" panose="030F0702030302020204" pitchFamily="66" charset="0"/>
            </a:endParaRPr>
          </a:p>
          <a:p>
            <a:r>
              <a:rPr lang="en-GB" sz="2400" b="1" dirty="0">
                <a:latin typeface="Comic Sans MS" panose="030F0702030302020204" pitchFamily="66" charset="0"/>
              </a:rPr>
              <a:t>5. My </a:t>
            </a:r>
            <a:r>
              <a:rPr lang="en-GB" sz="2400" b="1" i="1" dirty="0">
                <a:solidFill>
                  <a:srgbClr val="FF0000"/>
                </a:solidFill>
                <a:latin typeface="Comic Sans MS" panose="030F0702030302020204" pitchFamily="66" charset="0"/>
              </a:rPr>
              <a:t>outcomes</a:t>
            </a:r>
            <a:r>
              <a:rPr lang="en-GB" sz="2400" b="1" dirty="0">
                <a:latin typeface="Comic Sans MS" panose="030F0702030302020204" pitchFamily="66" charset="0"/>
              </a:rPr>
              <a:t> and the</a:t>
            </a:r>
            <a:r>
              <a:rPr lang="en-GB" sz="2400" b="1" i="1" dirty="0">
                <a:latin typeface="Comic Sans MS" panose="030F0702030302020204" pitchFamily="66" charset="0"/>
              </a:rPr>
              <a:t> </a:t>
            </a:r>
            <a:r>
              <a:rPr lang="en-GB" sz="2400" b="1" i="1" dirty="0">
                <a:solidFill>
                  <a:srgbClr val="FF0000"/>
                </a:solidFill>
                <a:latin typeface="Comic Sans MS" panose="030F0702030302020204" pitchFamily="66" charset="0"/>
              </a:rPr>
              <a:t>provision </a:t>
            </a:r>
            <a:r>
              <a:rPr lang="en-GB" sz="2400" b="1" dirty="0">
                <a:latin typeface="Comic Sans MS" panose="030F0702030302020204" pitchFamily="66" charset="0"/>
              </a:rPr>
              <a:t>needed  to help me achieve them</a:t>
            </a:r>
          </a:p>
          <a:p>
            <a:endParaRPr lang="en-GB" sz="2400" b="1" dirty="0">
              <a:latin typeface="Comic Sans MS" panose="030F0702030302020204" pitchFamily="66" charset="0"/>
            </a:endParaRPr>
          </a:p>
          <a:p>
            <a:r>
              <a:rPr lang="en-GB" sz="2400" b="1" dirty="0">
                <a:latin typeface="Comic Sans MS" panose="030F0702030302020204" pitchFamily="66" charset="0"/>
              </a:rPr>
              <a:t>6. Reviewing My Support Plan</a:t>
            </a:r>
          </a:p>
          <a:p>
            <a:endParaRPr lang="en-GB" sz="2400" b="1" dirty="0">
              <a:latin typeface="Comic Sans MS" panose="030F0702030302020204" pitchFamily="66" charset="0"/>
            </a:endParaRPr>
          </a:p>
          <a:p>
            <a:r>
              <a:rPr lang="en-GB" sz="2400" b="1" dirty="0">
                <a:latin typeface="Comic Sans MS" panose="030F0702030302020204" pitchFamily="66" charset="0"/>
              </a:rPr>
              <a:t>7. Appendices</a:t>
            </a:r>
          </a:p>
          <a:p>
            <a:pPr marL="0" indent="0">
              <a:buNone/>
            </a:pPr>
            <a:endParaRPr lang="en-GB" dirty="0"/>
          </a:p>
        </p:txBody>
      </p:sp>
    </p:spTree>
    <p:extLst>
      <p:ext uri="{BB962C8B-B14F-4D97-AF65-F5344CB8AC3E}">
        <p14:creationId xmlns:p14="http://schemas.microsoft.com/office/powerpoint/2010/main" val="34396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73893"/>
          </a:xfrm>
        </p:spPr>
        <p:txBody>
          <a:bodyPr>
            <a:normAutofit/>
          </a:bodyPr>
          <a:lstStyle/>
          <a:p>
            <a:pPr algn="ctr"/>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Aspirations</a:t>
            </a:r>
          </a:p>
        </p:txBody>
      </p:sp>
      <p:sp>
        <p:nvSpPr>
          <p:cNvPr id="3" name="Content Placeholder 2"/>
          <p:cNvSpPr>
            <a:spLocks noGrp="1"/>
          </p:cNvSpPr>
          <p:nvPr>
            <p:ph idx="1"/>
          </p:nvPr>
        </p:nvSpPr>
        <p:spPr>
          <a:xfrm>
            <a:off x="838200" y="1519518"/>
            <a:ext cx="10515600" cy="4657445"/>
          </a:xfrm>
        </p:spPr>
        <p:txBody>
          <a:bodyPr>
            <a:normAutofit/>
          </a:bodyPr>
          <a:lstStyle/>
          <a:p>
            <a:pPr>
              <a:buClr>
                <a:srgbClr val="C00000"/>
              </a:buClr>
              <a:buFont typeface="Calibri" panose="020F0502020204030204" pitchFamily="34" charset="0"/>
              <a:buChar char="*"/>
            </a:pPr>
            <a:r>
              <a:rPr lang="en-GB" sz="2400" dirty="0">
                <a:latin typeface="Comic Sans MS" panose="030F0702030302020204" pitchFamily="66" charset="0"/>
              </a:rPr>
              <a:t>Need not be realistic</a:t>
            </a:r>
          </a:p>
          <a:p>
            <a:pPr>
              <a:buClr>
                <a:srgbClr val="C00000"/>
              </a:buClr>
              <a:buFont typeface="Calibri" panose="020F0502020204030204" pitchFamily="34" charset="0"/>
              <a:buChar char="*"/>
            </a:pPr>
            <a:r>
              <a:rPr lang="en-GB" sz="2400" dirty="0">
                <a:latin typeface="Comic Sans MS" panose="030F0702030302020204" pitchFamily="66" charset="0"/>
              </a:rPr>
              <a:t>Can be whatever the child or young person wants</a:t>
            </a:r>
          </a:p>
          <a:p>
            <a:pPr>
              <a:buClr>
                <a:srgbClr val="C00000"/>
              </a:buClr>
              <a:buFont typeface="Calibri" panose="020F0502020204030204" pitchFamily="34" charset="0"/>
              <a:buChar char="*"/>
            </a:pPr>
            <a:r>
              <a:rPr lang="en-GB" sz="2400" dirty="0">
                <a:latin typeface="Comic Sans MS" panose="030F0702030302020204" pitchFamily="66" charset="0"/>
              </a:rPr>
              <a:t> Helps everyone to have a better understanding of what is </a:t>
            </a:r>
            <a:r>
              <a:rPr lang="en-GB" sz="2400" b="1" dirty="0">
                <a:latin typeface="Comic Sans MS" panose="030F0702030302020204" pitchFamily="66" charset="0"/>
              </a:rPr>
              <a:t>motivating</a:t>
            </a:r>
            <a:r>
              <a:rPr lang="en-GB" sz="2400" i="1" dirty="0">
                <a:latin typeface="Comic Sans MS" panose="030F0702030302020204" pitchFamily="66" charset="0"/>
              </a:rPr>
              <a:t> </a:t>
            </a:r>
            <a:r>
              <a:rPr lang="en-GB" sz="2400" dirty="0">
                <a:latin typeface="Comic Sans MS" panose="030F0702030302020204" pitchFamily="66" charset="0"/>
              </a:rPr>
              <a:t>the child/young person </a:t>
            </a:r>
          </a:p>
          <a:p>
            <a:pPr>
              <a:buClr>
                <a:srgbClr val="C00000"/>
              </a:buClr>
              <a:buFont typeface="Calibri" panose="020F0502020204030204" pitchFamily="34" charset="0"/>
              <a:buChar char="*"/>
            </a:pPr>
            <a:r>
              <a:rPr lang="en-GB" sz="2400" dirty="0">
                <a:latin typeface="Comic Sans MS" panose="030F0702030302020204" pitchFamily="66" charset="0"/>
              </a:rPr>
              <a:t>My Support Plan takes into account short term aspirations (6 – 12 months) and long term aspirations (when I am an adult)</a:t>
            </a:r>
          </a:p>
          <a:p>
            <a:pPr>
              <a:buClr>
                <a:srgbClr val="C00000"/>
              </a:buClr>
              <a:buFont typeface="Calibri" panose="020F0502020204030204" pitchFamily="34" charset="0"/>
              <a:buChar char="*"/>
            </a:pPr>
            <a:r>
              <a:rPr lang="en-GB" sz="2400" dirty="0">
                <a:latin typeface="Comic Sans MS" panose="030F0702030302020204" pitchFamily="66" charset="0"/>
              </a:rPr>
              <a:t> Local authority are not accountable for their fulfilment </a:t>
            </a:r>
          </a:p>
          <a:p>
            <a:pPr marL="0" indent="0">
              <a:buClr>
                <a:srgbClr val="C00000"/>
              </a:buClr>
              <a:buNone/>
            </a:pPr>
            <a:endParaRPr lang="en-GB" sz="2400" dirty="0">
              <a:latin typeface="Comic Sans MS" panose="030F0702030302020204" pitchFamily="66" charset="0"/>
            </a:endParaRPr>
          </a:p>
          <a:p>
            <a:endParaRPr lang="en-GB" dirty="0"/>
          </a:p>
          <a:p>
            <a:endParaRPr lang="en-GB" dirty="0"/>
          </a:p>
          <a:p>
            <a:endParaRPr lang="en-GB" dirty="0"/>
          </a:p>
        </p:txBody>
      </p:sp>
    </p:spTree>
    <p:extLst>
      <p:ext uri="{BB962C8B-B14F-4D97-AF65-F5344CB8AC3E}">
        <p14:creationId xmlns:p14="http://schemas.microsoft.com/office/powerpoint/2010/main" val="148393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188" y="196948"/>
            <a:ext cx="8915399" cy="1063510"/>
          </a:xfrm>
        </p:spPr>
        <p:txBody>
          <a:bodyPr/>
          <a:lstStyle/>
          <a:p>
            <a:r>
              <a:rPr lang="en-GB" dirty="0">
                <a:latin typeface="Comic Sans MS" panose="030F0702030302020204" pitchFamily="66" charset="0"/>
              </a:rPr>
              <a:t>Feedback from last session</a:t>
            </a:r>
          </a:p>
        </p:txBody>
      </p:sp>
      <p:sp>
        <p:nvSpPr>
          <p:cNvPr id="3" name="Subtitle 2"/>
          <p:cNvSpPr>
            <a:spLocks noGrp="1"/>
          </p:cNvSpPr>
          <p:nvPr>
            <p:ph type="subTitle" idx="1"/>
          </p:nvPr>
        </p:nvSpPr>
        <p:spPr>
          <a:xfrm>
            <a:off x="1829557" y="1415201"/>
            <a:ext cx="8915399" cy="4760516"/>
          </a:xfrm>
        </p:spPr>
        <p:txBody>
          <a:bodyPr>
            <a:normAutofit/>
          </a:bodyPr>
          <a:lstStyle/>
          <a:p>
            <a:r>
              <a:rPr lang="en-GB" sz="2000" dirty="0">
                <a:latin typeface="Comic Sans MS" panose="030F0702030302020204" pitchFamily="66" charset="0"/>
              </a:rPr>
              <a:t>Referrals for an ADHD or Autism Spectrum condition:</a:t>
            </a:r>
          </a:p>
          <a:p>
            <a:r>
              <a:rPr lang="en-GB" sz="2000" dirty="0">
                <a:latin typeface="Comic Sans MS" panose="030F0702030302020204" pitchFamily="66" charset="0"/>
              </a:rPr>
              <a:t>Easiest to do via the Thriving Kirklees Website:</a:t>
            </a:r>
          </a:p>
          <a:p>
            <a:r>
              <a:rPr lang="en-GB" sz="2000" dirty="0">
                <a:latin typeface="Comic Sans MS" panose="030F0702030302020204" pitchFamily="66" charset="0"/>
                <a:hlinkClick r:id="rId3"/>
              </a:rPr>
              <a:t>www.thrivingkirklees.org.uk</a:t>
            </a:r>
            <a:r>
              <a:rPr lang="en-GB" sz="2000" dirty="0">
                <a:latin typeface="Comic Sans MS" panose="030F0702030302020204" pitchFamily="66" charset="0"/>
              </a:rPr>
              <a:t> </a:t>
            </a:r>
          </a:p>
          <a:p>
            <a:endParaRPr lang="en-GB" sz="2000" dirty="0">
              <a:latin typeface="Comic Sans MS" panose="030F0702030302020204" pitchFamily="66" charset="0"/>
            </a:endParaRPr>
          </a:p>
          <a:p>
            <a:r>
              <a:rPr lang="en-GB" sz="2000" dirty="0">
                <a:latin typeface="Comic Sans MS" panose="030F0702030302020204" pitchFamily="66" charset="0"/>
              </a:rPr>
              <a:t>If you are not sure there is a 24 hour phone service that can help</a:t>
            </a:r>
          </a:p>
          <a:p>
            <a:r>
              <a:rPr lang="en-GB" sz="2000" dirty="0">
                <a:latin typeface="Comic Sans MS" panose="030F0702030302020204" pitchFamily="66" charset="0"/>
              </a:rPr>
              <a:t>For other mental health advice you can also ring ASK CAMHS on </a:t>
            </a:r>
          </a:p>
          <a:p>
            <a:r>
              <a:rPr lang="en-GB" sz="2000" dirty="0">
                <a:latin typeface="Comic Sans MS" panose="030F0702030302020204" pitchFamily="66" charset="0"/>
              </a:rPr>
              <a:t>01924 492183 (or speak to your EWB lead in school)</a:t>
            </a:r>
          </a:p>
          <a:p>
            <a:endParaRPr lang="en-GB" sz="2000" dirty="0">
              <a:latin typeface="Comic Sans MS" panose="030F0702030302020204" pitchFamily="66" charset="0"/>
            </a:endParaRPr>
          </a:p>
          <a:p>
            <a:r>
              <a:rPr lang="en-GB" sz="2000" dirty="0">
                <a:latin typeface="Comic Sans MS" panose="030F0702030302020204" pitchFamily="66" charset="0"/>
              </a:rPr>
              <a:t>Parents and young people can also ring ASK CAMHS themselves</a:t>
            </a:r>
          </a:p>
          <a:p>
            <a:endParaRPr lang="en-GB" dirty="0"/>
          </a:p>
          <a:p>
            <a:endParaRPr lang="en-GB" dirty="0"/>
          </a:p>
          <a:p>
            <a:endParaRPr lang="en-GB" dirty="0"/>
          </a:p>
        </p:txBody>
      </p:sp>
    </p:spTree>
    <p:extLst>
      <p:ext uri="{BB962C8B-B14F-4D97-AF65-F5344CB8AC3E}">
        <p14:creationId xmlns:p14="http://schemas.microsoft.com/office/powerpoint/2010/main" val="2610954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14325"/>
            <a:ext cx="10515600" cy="1325563"/>
          </a:xfrm>
        </p:spPr>
        <p:txBody>
          <a:bodyPr>
            <a:normAutofit/>
          </a:bodyPr>
          <a:lstStyle/>
          <a:p>
            <a:pPr algn="ctr"/>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Aspirations: Examples</a:t>
            </a:r>
          </a:p>
        </p:txBody>
      </p:sp>
      <p:sp>
        <p:nvSpPr>
          <p:cNvPr id="3" name="Content Placeholder 2"/>
          <p:cNvSpPr>
            <a:spLocks noGrp="1"/>
          </p:cNvSpPr>
          <p:nvPr>
            <p:ph idx="1"/>
          </p:nvPr>
        </p:nvSpPr>
        <p:spPr>
          <a:xfrm>
            <a:off x="2561077" y="1134793"/>
            <a:ext cx="8915400" cy="4112455"/>
          </a:xfrm>
        </p:spPr>
        <p:txBody>
          <a:bodyPr>
            <a:normAutofit/>
          </a:bodyPr>
          <a:lstStyle/>
          <a:p>
            <a:pPr>
              <a:buClr>
                <a:srgbClr val="C00000"/>
              </a:buClr>
              <a:buFont typeface="Calibri" panose="020F0502020204030204" pitchFamily="34" charset="0"/>
              <a:buChar char="*"/>
            </a:pPr>
            <a:r>
              <a:rPr lang="en-GB" sz="2400" dirty="0">
                <a:latin typeface="Comic Sans MS" panose="030F0702030302020204" pitchFamily="66" charset="0"/>
              </a:rPr>
              <a:t>Craig would like to have friends</a:t>
            </a:r>
          </a:p>
          <a:p>
            <a:pPr>
              <a:buClr>
                <a:srgbClr val="C00000"/>
              </a:buClr>
              <a:buFont typeface="Calibri" panose="020F0502020204030204" pitchFamily="34" charset="0"/>
              <a:buChar char="*"/>
            </a:pPr>
            <a:r>
              <a:rPr lang="en-GB" sz="2400" dirty="0">
                <a:latin typeface="Comic Sans MS" panose="030F0702030302020204" pitchFamily="66" charset="0"/>
              </a:rPr>
              <a:t>Bruno would like to go to  a party</a:t>
            </a:r>
          </a:p>
          <a:p>
            <a:pPr>
              <a:buClr>
                <a:srgbClr val="C00000"/>
              </a:buClr>
              <a:buFont typeface="Calibri" panose="020F0502020204030204" pitchFamily="34" charset="0"/>
              <a:buChar char="*"/>
            </a:pPr>
            <a:r>
              <a:rPr lang="en-GB" sz="2400" dirty="0">
                <a:latin typeface="Comic Sans MS" panose="030F0702030302020204" pitchFamily="66" charset="0"/>
              </a:rPr>
              <a:t>Fatima would like to ride a bike</a:t>
            </a:r>
          </a:p>
          <a:p>
            <a:pPr>
              <a:buClr>
                <a:srgbClr val="C00000"/>
              </a:buClr>
              <a:buFont typeface="Calibri" panose="020F0502020204030204" pitchFamily="34" charset="0"/>
              <a:buChar char="*"/>
            </a:pPr>
            <a:r>
              <a:rPr lang="en-GB" sz="2400" dirty="0">
                <a:latin typeface="Comic Sans MS" panose="030F0702030302020204" pitchFamily="66" charset="0"/>
              </a:rPr>
              <a:t>William would like to sing and dance on a stage</a:t>
            </a:r>
          </a:p>
          <a:p>
            <a:pPr>
              <a:buClr>
                <a:srgbClr val="C00000"/>
              </a:buClr>
              <a:buFont typeface="Calibri" panose="020F0502020204030204" pitchFamily="34" charset="0"/>
              <a:buChar char="*"/>
            </a:pPr>
            <a:r>
              <a:rPr lang="en-GB" sz="2400" dirty="0">
                <a:latin typeface="Comic Sans MS" panose="030F0702030302020204" pitchFamily="66" charset="0"/>
              </a:rPr>
              <a:t>Ed would like to have his own pet</a:t>
            </a:r>
          </a:p>
          <a:p>
            <a:pPr>
              <a:buClr>
                <a:srgbClr val="C00000"/>
              </a:buClr>
              <a:buFont typeface="Calibri" panose="020F0502020204030204" pitchFamily="34" charset="0"/>
              <a:buChar char="*"/>
            </a:pPr>
            <a:r>
              <a:rPr lang="en-GB" sz="2400" dirty="0">
                <a:latin typeface="Comic Sans MS" panose="030F0702030302020204" pitchFamily="66" charset="0"/>
              </a:rPr>
              <a:t>Mohammed would like to be a vet</a:t>
            </a:r>
          </a:p>
          <a:p>
            <a:pPr>
              <a:buClr>
                <a:srgbClr val="C00000"/>
              </a:buClr>
              <a:buFont typeface="Calibri" panose="020F0502020204030204" pitchFamily="34" charset="0"/>
              <a:buChar char="*"/>
            </a:pPr>
            <a:r>
              <a:rPr lang="en-GB" sz="2400" dirty="0">
                <a:latin typeface="Comic Sans MS" panose="030F0702030302020204" pitchFamily="66" charset="0"/>
              </a:rPr>
              <a:t>Rihanna would like to be a racing driver</a:t>
            </a:r>
          </a:p>
          <a:p>
            <a:pPr>
              <a:buClr>
                <a:srgbClr val="C00000"/>
              </a:buClr>
              <a:buFont typeface="Calibri" panose="020F0502020204030204" pitchFamily="34" charset="0"/>
              <a:buChar char="*"/>
            </a:pPr>
            <a:r>
              <a:rPr lang="en-GB" sz="2400" dirty="0">
                <a:latin typeface="Comic Sans MS" panose="030F0702030302020204" pitchFamily="66" charset="0"/>
              </a:rPr>
              <a:t>Sansa would like to be a nurse</a:t>
            </a:r>
          </a:p>
          <a:p>
            <a:pPr>
              <a:buClr>
                <a:srgbClr val="C00000"/>
              </a:buClr>
              <a:buFont typeface="Calibri" panose="020F0502020204030204" pitchFamily="34" charset="0"/>
              <a:buChar char="*"/>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29018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pPr algn="ctr"/>
            <a:r>
              <a:rPr lang="en-GB"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Needs</a:t>
            </a:r>
          </a:p>
        </p:txBody>
      </p:sp>
      <p:sp>
        <p:nvSpPr>
          <p:cNvPr id="3" name="Content Placeholder 2"/>
          <p:cNvSpPr>
            <a:spLocks noGrp="1"/>
          </p:cNvSpPr>
          <p:nvPr>
            <p:ph idx="1"/>
          </p:nvPr>
        </p:nvSpPr>
        <p:spPr>
          <a:xfrm>
            <a:off x="1219200" y="1233636"/>
            <a:ext cx="10972800" cy="5421086"/>
          </a:xfrm>
        </p:spPr>
        <p:txBody>
          <a:bodyPr>
            <a:normAutofit/>
          </a:bodyPr>
          <a:lstStyle/>
          <a:p>
            <a:pPr>
              <a:lnSpc>
                <a:spcPct val="120000"/>
              </a:lnSpc>
              <a:buClr>
                <a:srgbClr val="C00000"/>
              </a:buClr>
              <a:buFont typeface="Calibri" panose="020F0502020204030204" pitchFamily="34" charset="0"/>
              <a:buChar char="*"/>
              <a:defRPr/>
            </a:pPr>
            <a:r>
              <a:rPr lang="en-GB" dirty="0">
                <a:latin typeface="Comic Sans MS" panose="030F0702030302020204" pitchFamily="66" charset="0"/>
              </a:rPr>
              <a:t>Explains what the child’s strengths are, what the child has difficulties with and  what impact their needs have on their ability to learn. </a:t>
            </a:r>
          </a:p>
          <a:p>
            <a:pPr>
              <a:lnSpc>
                <a:spcPct val="120000"/>
              </a:lnSpc>
              <a:buClr>
                <a:srgbClr val="C00000"/>
              </a:buClr>
              <a:buFont typeface="Calibri" panose="020F0502020204030204" pitchFamily="34" charset="0"/>
              <a:buChar char="*"/>
              <a:defRPr/>
            </a:pPr>
            <a:r>
              <a:rPr lang="en-GB" b="1" dirty="0">
                <a:latin typeface="Comic Sans MS" panose="030F0702030302020204" pitchFamily="66" charset="0"/>
              </a:rPr>
              <a:t>4 sections of need: </a:t>
            </a:r>
          </a:p>
          <a:p>
            <a:pPr>
              <a:lnSpc>
                <a:spcPct val="120000"/>
              </a:lnSpc>
              <a:buClr>
                <a:srgbClr val="C00000"/>
              </a:buClr>
              <a:buFont typeface="Calibri" panose="020F0502020204030204" pitchFamily="34" charset="0"/>
              <a:buChar char="*"/>
              <a:defRPr/>
            </a:pPr>
            <a:r>
              <a:rPr lang="en-GB" b="1" dirty="0">
                <a:latin typeface="Comic Sans MS" panose="030F0702030302020204" pitchFamily="66" charset="0"/>
              </a:rPr>
              <a:t>Special Educational Needs: </a:t>
            </a:r>
            <a:r>
              <a:rPr lang="en-GB" dirty="0">
                <a:latin typeface="Comic Sans MS" panose="030F0702030302020204" pitchFamily="66" charset="0"/>
              </a:rPr>
              <a:t>linked to the 4 broad areas of need as outlined in the code:</a:t>
            </a:r>
          </a:p>
          <a:p>
            <a:pPr marL="0" indent="0">
              <a:buNone/>
            </a:pPr>
            <a:r>
              <a:rPr lang="en-GB" dirty="0">
                <a:latin typeface="Comic Sans MS" panose="030F0702030302020204" pitchFamily="66" charset="0"/>
              </a:rPr>
              <a:t>                 - Cognition and learning</a:t>
            </a:r>
          </a:p>
          <a:p>
            <a:pPr marL="0" indent="0">
              <a:buNone/>
            </a:pPr>
            <a:r>
              <a:rPr lang="en-GB" dirty="0">
                <a:latin typeface="Comic Sans MS" panose="030F0702030302020204" pitchFamily="66" charset="0"/>
              </a:rPr>
              <a:t>                 - Communication and interaction</a:t>
            </a:r>
          </a:p>
          <a:p>
            <a:pPr marL="0" indent="0">
              <a:buNone/>
            </a:pPr>
            <a:r>
              <a:rPr lang="en-GB" dirty="0">
                <a:latin typeface="Comic Sans MS" panose="030F0702030302020204" pitchFamily="66" charset="0"/>
              </a:rPr>
              <a:t>                 - Social and emotional</a:t>
            </a:r>
          </a:p>
          <a:p>
            <a:pPr marL="0" indent="0">
              <a:buNone/>
            </a:pPr>
            <a:r>
              <a:rPr lang="en-GB" dirty="0">
                <a:latin typeface="Comic Sans MS" panose="030F0702030302020204" pitchFamily="66" charset="0"/>
              </a:rPr>
              <a:t>                 - Sensory and or physical</a:t>
            </a:r>
            <a:r>
              <a:rPr lang="en-GB" i="1" dirty="0">
                <a:latin typeface="Comic Sans MS" panose="030F0702030302020204" pitchFamily="66" charset="0"/>
              </a:rPr>
              <a:t>. </a:t>
            </a:r>
          </a:p>
          <a:p>
            <a:pPr>
              <a:buClr>
                <a:srgbClr val="C00000"/>
              </a:buClr>
              <a:buFont typeface="Calibri" panose="020F0502020204030204" pitchFamily="34" charset="0"/>
              <a:buChar char="*"/>
            </a:pPr>
            <a:r>
              <a:rPr lang="en-GB" b="1" dirty="0">
                <a:latin typeface="Comic Sans MS" panose="030F0702030302020204" pitchFamily="66" charset="0"/>
              </a:rPr>
              <a:t>Health / medical </a:t>
            </a:r>
            <a:r>
              <a:rPr lang="en-GB" dirty="0">
                <a:latin typeface="Comic Sans MS" panose="030F0702030302020204" pitchFamily="66" charset="0"/>
              </a:rPr>
              <a:t>needs that relate to child’s SEN</a:t>
            </a:r>
          </a:p>
          <a:p>
            <a:pPr>
              <a:buClr>
                <a:srgbClr val="C00000"/>
              </a:buClr>
              <a:buFont typeface="Calibri" panose="020F0502020204030204" pitchFamily="34" charset="0"/>
              <a:buChar char="*"/>
            </a:pPr>
            <a:r>
              <a:rPr lang="en-GB" b="1" dirty="0">
                <a:latin typeface="Comic Sans MS" panose="030F0702030302020204" pitchFamily="66" charset="0"/>
              </a:rPr>
              <a:t>Social care </a:t>
            </a:r>
            <a:r>
              <a:rPr lang="en-GB" dirty="0">
                <a:latin typeface="Comic Sans MS" panose="030F0702030302020204" pitchFamily="66" charset="0"/>
              </a:rPr>
              <a:t>needs that relate to child’s SEN</a:t>
            </a:r>
          </a:p>
          <a:p>
            <a:pPr>
              <a:buClr>
                <a:srgbClr val="C00000"/>
              </a:buClr>
              <a:buFont typeface="Calibri" panose="020F0502020204030204" pitchFamily="34" charset="0"/>
              <a:buChar char="*"/>
            </a:pPr>
            <a:r>
              <a:rPr lang="en-GB" b="1" dirty="0">
                <a:latin typeface="Comic Sans MS" panose="030F0702030302020204" pitchFamily="66" charset="0"/>
              </a:rPr>
              <a:t>Preparing for key transitions/Preparing for Adulthood</a:t>
            </a:r>
          </a:p>
          <a:p>
            <a:endParaRPr lang="en-GB" dirty="0"/>
          </a:p>
        </p:txBody>
      </p:sp>
    </p:spTree>
    <p:extLst>
      <p:ext uri="{BB962C8B-B14F-4D97-AF65-F5344CB8AC3E}">
        <p14:creationId xmlns:p14="http://schemas.microsoft.com/office/powerpoint/2010/main" val="2423479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306" y="995082"/>
            <a:ext cx="10260106" cy="3970318"/>
          </a:xfrm>
          <a:prstGeom prst="rect">
            <a:avLst/>
          </a:prstGeom>
        </p:spPr>
        <p:txBody>
          <a:bodyPr wrap="square">
            <a:spAutoFit/>
          </a:bodyPr>
          <a:lstStyle/>
          <a:p>
            <a:pPr>
              <a:tabLst>
                <a:tab pos="901700" algn="l"/>
              </a:tabLst>
            </a:pPr>
            <a:r>
              <a:rPr lang="en-GB" sz="3600" dirty="0">
                <a:latin typeface="Comic Sans MS" panose="030F0702030302020204" pitchFamily="66" charset="0"/>
                <a:hlinkClick r:id="rId3"/>
              </a:rPr>
              <a:t>http://intranet.kirklees.gov.uk/Policies-and-procedures/Service/Schools/Special-educational-needs/Guidance-notes,-documents-and-forms/SEN-Support.aspx</a:t>
            </a:r>
            <a:r>
              <a:rPr lang="en-GB" sz="3600" dirty="0">
                <a:latin typeface="Comic Sans MS" panose="030F0702030302020204" pitchFamily="66" charset="0"/>
              </a:rPr>
              <a:t> </a:t>
            </a:r>
          </a:p>
          <a:p>
            <a:pPr>
              <a:tabLst>
                <a:tab pos="901700" algn="l"/>
              </a:tabLst>
            </a:pPr>
            <a:r>
              <a:rPr lang="en-GB" sz="3600" i="1" dirty="0">
                <a:latin typeface="Comic Sans MS" panose="030F0702030302020204" pitchFamily="66" charset="0"/>
              </a:rPr>
              <a:t>(also see pg.25 &amp; 26 of Graduated Approach Guidance for direct links to the MSP documents)</a:t>
            </a:r>
          </a:p>
        </p:txBody>
      </p:sp>
    </p:spTree>
    <p:extLst>
      <p:ext uri="{BB962C8B-B14F-4D97-AF65-F5344CB8AC3E}">
        <p14:creationId xmlns:p14="http://schemas.microsoft.com/office/powerpoint/2010/main" val="203911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998"/>
            <a:ext cx="10515600" cy="845388"/>
          </a:xfrm>
        </p:spPr>
        <p:txBody>
          <a:bodyPr>
            <a:normAutofit/>
          </a:bodyPr>
          <a:lstStyle/>
          <a:p>
            <a:pPr algn="ctr"/>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Outcomes</a:t>
            </a:r>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 </a:t>
            </a:r>
            <a:r>
              <a:rPr lang="en-GB" sz="4000" b="1" dirty="0">
                <a:solidFill>
                  <a:srgbClr val="C00000"/>
                </a:solidFill>
                <a:effectLst>
                  <a:outerShdw blurRad="38100" dist="38100" dir="2700000" algn="tl">
                    <a:srgbClr val="000000">
                      <a:alpha val="43137"/>
                    </a:srgbClr>
                  </a:outerShdw>
                </a:effectLst>
                <a:latin typeface="Trebuchet MS"/>
                <a:ea typeface="+mn-ea"/>
                <a:cs typeface="+mn-cs"/>
              </a:rPr>
              <a:t> </a:t>
            </a:r>
            <a:r>
              <a:rPr lang="en-GB" b="1" dirty="0"/>
              <a:t>  </a:t>
            </a:r>
          </a:p>
        </p:txBody>
      </p:sp>
      <p:sp>
        <p:nvSpPr>
          <p:cNvPr id="3" name="Content Placeholder 2"/>
          <p:cNvSpPr>
            <a:spLocks noGrp="1"/>
          </p:cNvSpPr>
          <p:nvPr>
            <p:ph idx="1"/>
          </p:nvPr>
        </p:nvSpPr>
        <p:spPr>
          <a:xfrm>
            <a:off x="838200" y="1311216"/>
            <a:ext cx="10515600" cy="4865748"/>
          </a:xfrm>
        </p:spPr>
        <p:txBody>
          <a:bodyPr>
            <a:normAutofit fontScale="85000" lnSpcReduction="10000"/>
          </a:bodyPr>
          <a:lstStyle/>
          <a:p>
            <a:pPr>
              <a:lnSpc>
                <a:spcPct val="130000"/>
              </a:lnSpc>
              <a:buClr>
                <a:srgbClr val="C00000"/>
              </a:buClr>
              <a:buFont typeface="Calibri" panose="020F0502020204030204" pitchFamily="34" charset="0"/>
              <a:buChar char="*"/>
              <a:defRPr/>
            </a:pPr>
            <a:r>
              <a:rPr lang="en-GB" sz="2400" dirty="0">
                <a:latin typeface="Comic Sans MS" panose="030F0702030302020204" pitchFamily="66" charset="0"/>
              </a:rPr>
              <a:t>The benefit or difference made to the child as a result of an intervention</a:t>
            </a:r>
          </a:p>
          <a:p>
            <a:pPr>
              <a:lnSpc>
                <a:spcPct val="130000"/>
              </a:lnSpc>
              <a:buClr>
                <a:srgbClr val="C00000"/>
              </a:buClr>
              <a:buFont typeface="Calibri" panose="020F0502020204030204" pitchFamily="34" charset="0"/>
              <a:buChar char="*"/>
              <a:defRPr/>
            </a:pPr>
            <a:r>
              <a:rPr lang="en-GB" sz="2400" dirty="0">
                <a:latin typeface="Comic Sans MS" panose="030F0702030302020204" pitchFamily="66" charset="0"/>
              </a:rPr>
              <a:t>Outcomes will set out what needs to be achieved by the end of a phase or stage of education</a:t>
            </a:r>
          </a:p>
          <a:p>
            <a:pPr>
              <a:lnSpc>
                <a:spcPct val="130000"/>
              </a:lnSpc>
              <a:buClr>
                <a:srgbClr val="C00000"/>
              </a:buClr>
              <a:buFont typeface="Calibri" panose="020F0502020204030204" pitchFamily="34" charset="0"/>
              <a:buChar char="*"/>
              <a:defRPr/>
            </a:pPr>
            <a:r>
              <a:rPr lang="en-GB" sz="2400" dirty="0">
                <a:latin typeface="Comic Sans MS" panose="030F0702030302020204" pitchFamily="66" charset="0"/>
              </a:rPr>
              <a:t>Important to consider both what is important to the child (what the child wants to achieve themselves) and what is important for them (as judged by others with the child’s best interests at heart)</a:t>
            </a:r>
          </a:p>
          <a:p>
            <a:pPr>
              <a:lnSpc>
                <a:spcPct val="130000"/>
              </a:lnSpc>
              <a:buClr>
                <a:srgbClr val="C00000"/>
              </a:buClr>
              <a:buFont typeface="Calibri" panose="020F0502020204030204" pitchFamily="34" charset="0"/>
              <a:buChar char="*"/>
              <a:defRPr/>
            </a:pPr>
            <a:r>
              <a:rPr lang="en-GB" sz="2400" dirty="0">
                <a:latin typeface="Comic Sans MS" panose="030F0702030302020204" pitchFamily="66" charset="0"/>
              </a:rPr>
              <a:t>Outcomes are holistic (shared between education, health and care where appropriate) and person centred</a:t>
            </a:r>
          </a:p>
          <a:p>
            <a:pPr marL="0" indent="0">
              <a:lnSpc>
                <a:spcPct val="100000"/>
              </a:lnSpc>
              <a:spcBef>
                <a:spcPts val="0"/>
              </a:spcBef>
              <a:buNone/>
              <a:defRPr/>
            </a:pPr>
            <a:r>
              <a:rPr lang="en-GB" sz="2400" i="1" dirty="0">
                <a:latin typeface="Comic Sans MS" panose="030F0702030302020204" pitchFamily="66" charset="0"/>
              </a:rPr>
              <a:t>      </a:t>
            </a:r>
            <a:endParaRPr lang="en-GB" sz="2400" dirty="0">
              <a:latin typeface="Comic Sans MS" panose="030F0702030302020204" pitchFamily="66" charset="0"/>
            </a:endParaRPr>
          </a:p>
          <a:p>
            <a:pPr marL="0" indent="0">
              <a:lnSpc>
                <a:spcPct val="100000"/>
              </a:lnSpc>
              <a:spcBef>
                <a:spcPts val="0"/>
              </a:spcBef>
              <a:buNone/>
              <a:defRPr/>
            </a:pPr>
            <a:endParaRPr lang="en-GB" sz="1500" i="1" dirty="0">
              <a:solidFill>
                <a:srgbClr val="7030A0"/>
              </a:solidFill>
            </a:endParaRPr>
          </a:p>
          <a:p>
            <a:pPr marL="0" lvl="0" indent="0" algn="ctr">
              <a:lnSpc>
                <a:spcPct val="100000"/>
              </a:lnSpc>
              <a:spcBef>
                <a:spcPts val="0"/>
              </a:spcBef>
              <a:buNone/>
              <a:defRPr/>
            </a:pPr>
            <a:r>
              <a:rPr lang="en-GB" sz="2600" b="1" dirty="0">
                <a:solidFill>
                  <a:srgbClr val="7030A0"/>
                </a:solidFill>
                <a:effectLst>
                  <a:outerShdw blurRad="38100" dist="38100" dir="2700000" algn="tl">
                    <a:srgbClr val="000000">
                      <a:alpha val="43137"/>
                    </a:srgbClr>
                  </a:outerShdw>
                </a:effectLst>
                <a:latin typeface="Comic Sans MS" panose="030F0702030302020204" pitchFamily="66" charset="0"/>
              </a:rPr>
              <a:t>DON’T FORGET, THEY  NEED TO BE SMART! </a:t>
            </a:r>
          </a:p>
          <a:p>
            <a:pPr marL="0" lvl="0" indent="0" algn="ctr">
              <a:lnSpc>
                <a:spcPct val="100000"/>
              </a:lnSpc>
              <a:spcBef>
                <a:spcPts val="0"/>
              </a:spcBef>
              <a:buNone/>
              <a:defRPr/>
            </a:pPr>
            <a:r>
              <a:rPr lang="en-GB" sz="3300" dirty="0"/>
              <a:t>(</a:t>
            </a:r>
            <a:r>
              <a:rPr lang="en-GB" sz="3300" dirty="0">
                <a:latin typeface="Comic Sans MS" panose="030F0702030302020204" pitchFamily="66" charset="0"/>
              </a:rPr>
              <a:t>specific, measurable, achievable, realistic, time specific)</a:t>
            </a:r>
          </a:p>
          <a:p>
            <a:pPr marL="0" lvl="0" indent="0" algn="ctr">
              <a:lnSpc>
                <a:spcPct val="100000"/>
              </a:lnSpc>
              <a:spcBef>
                <a:spcPts val="0"/>
              </a:spcBef>
              <a:buNone/>
              <a:defRPr/>
            </a:pPr>
            <a:endParaRPr lang="en-GB" sz="3300" dirty="0"/>
          </a:p>
          <a:p>
            <a:endParaRPr lang="en-GB" i="1" dirty="0"/>
          </a:p>
          <a:p>
            <a:endParaRPr lang="en-GB" dirty="0"/>
          </a:p>
        </p:txBody>
      </p:sp>
    </p:spTree>
    <p:extLst>
      <p:ext uri="{BB962C8B-B14F-4D97-AF65-F5344CB8AC3E}">
        <p14:creationId xmlns:p14="http://schemas.microsoft.com/office/powerpoint/2010/main" val="42928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797" y="1166843"/>
            <a:ext cx="10380372" cy="4524315"/>
          </a:xfrm>
          <a:prstGeom prst="rect">
            <a:avLst/>
          </a:prstGeom>
        </p:spPr>
        <p:txBody>
          <a:bodyPr wrap="square">
            <a:spAutoFit/>
          </a:bodyPr>
          <a:lstStyle/>
          <a:p>
            <a:pPr lvl="0">
              <a:defRPr/>
            </a:pPr>
            <a:r>
              <a:rPr lang="en-GB" sz="2400" b="1" i="1" dirty="0">
                <a:latin typeface="Comic Sans MS" panose="030F0702030302020204" pitchFamily="66" charset="0"/>
              </a:rPr>
              <a:t>Outcomes Video:- </a:t>
            </a:r>
            <a:r>
              <a:rPr lang="en-GB" sz="2400" b="1" i="1" dirty="0">
                <a:latin typeface="Comic Sans MS" panose="030F0702030302020204" pitchFamily="66" charset="0"/>
                <a:hlinkClick r:id="rId3"/>
              </a:rPr>
              <a:t>http://intranet.kirklees.gov.uk/Policies-and-procedures/Service/Schools/Special-educational-needs/Guidance-notes,-documents-and-forms/Training-resources/Person-Centred-Approach</a:t>
            </a:r>
            <a:r>
              <a:rPr lang="en-GB" sz="2400" b="1" i="1" dirty="0">
                <a:latin typeface="Comic Sans MS" panose="030F0702030302020204" pitchFamily="66" charset="0"/>
              </a:rPr>
              <a:t> </a:t>
            </a:r>
          </a:p>
          <a:p>
            <a:pPr lvl="0">
              <a:defRPr/>
            </a:pPr>
            <a:endParaRPr lang="en-GB" sz="2400" b="1" i="1" dirty="0">
              <a:latin typeface="Comic Sans MS" panose="030F0702030302020204" pitchFamily="66" charset="0"/>
            </a:endParaRPr>
          </a:p>
          <a:p>
            <a:pPr lvl="0">
              <a:defRPr/>
            </a:pPr>
            <a:endParaRPr lang="en-GB" sz="2400" b="1" i="1" dirty="0">
              <a:latin typeface="Comic Sans MS" panose="030F0702030302020204" pitchFamily="66" charset="0"/>
            </a:endParaRPr>
          </a:p>
          <a:p>
            <a:pPr lvl="0">
              <a:defRPr/>
            </a:pPr>
            <a:r>
              <a:rPr lang="en-GB" sz="2400" b="1" i="1" dirty="0" err="1">
                <a:latin typeface="Comic Sans MS" panose="030F0702030302020204" pitchFamily="66" charset="0"/>
              </a:rPr>
              <a:t>Alasdaire</a:t>
            </a:r>
            <a:r>
              <a:rPr lang="en-GB" sz="2400" b="1" i="1" dirty="0">
                <a:latin typeface="Comic Sans MS" panose="030F0702030302020204" pitchFamily="66" charset="0"/>
              </a:rPr>
              <a:t> </a:t>
            </a:r>
            <a:r>
              <a:rPr lang="en-GB" sz="2400" b="1" i="1" dirty="0" err="1">
                <a:latin typeface="Comic Sans MS" panose="030F0702030302020204" pitchFamily="66" charset="0"/>
              </a:rPr>
              <a:t>Duerden</a:t>
            </a:r>
            <a:r>
              <a:rPr lang="en-GB" sz="2400" b="1" i="1" dirty="0">
                <a:latin typeface="Comic Sans MS" panose="030F0702030302020204" pitchFamily="66" charset="0"/>
              </a:rPr>
              <a:t> </a:t>
            </a:r>
            <a:r>
              <a:rPr lang="en-GB" sz="2400" b="1" i="1" dirty="0" err="1">
                <a:latin typeface="Comic Sans MS" panose="030F0702030302020204" pitchFamily="66" charset="0"/>
              </a:rPr>
              <a:t>DfE</a:t>
            </a:r>
            <a:r>
              <a:rPr lang="en-GB" sz="2400" b="1" i="1" dirty="0">
                <a:latin typeface="Comic Sans MS" panose="030F0702030302020204" pitchFamily="66" charset="0"/>
              </a:rPr>
              <a:t> Training: SEND Support and Aspiration – Person Centred Planning and Writing SMART Outcomes:</a:t>
            </a:r>
          </a:p>
          <a:p>
            <a:pPr lvl="0">
              <a:defRPr/>
            </a:pPr>
            <a:r>
              <a:rPr lang="en-GB" sz="2400" b="1" i="1" dirty="0">
                <a:latin typeface="Comic Sans MS" panose="030F0702030302020204" pitchFamily="66" charset="0"/>
                <a:hlinkClick r:id="rId4"/>
              </a:rPr>
              <a:t>http://intranet.kirklees.gov.uk/getattachment/ceff674b-1bd3-48c1-b01d-96140b94184f/9.%20Training%20-%20Person%20Centred%20Planning%20and%20Writing%20SMART%20Outcomes%20-%20Alasdaire%20Duerden,%20DfE.aspx</a:t>
            </a:r>
            <a:endParaRPr lang="en-GB" sz="2400" b="1" i="1" dirty="0">
              <a:latin typeface="Comic Sans MS" panose="030F0702030302020204" pitchFamily="66" charset="0"/>
            </a:endParaRPr>
          </a:p>
        </p:txBody>
      </p:sp>
    </p:spTree>
    <p:extLst>
      <p:ext uri="{BB962C8B-B14F-4D97-AF65-F5344CB8AC3E}">
        <p14:creationId xmlns:p14="http://schemas.microsoft.com/office/powerpoint/2010/main" val="86154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Examples: Outcomes</a:t>
            </a:r>
          </a:p>
        </p:txBody>
      </p:sp>
      <p:sp>
        <p:nvSpPr>
          <p:cNvPr id="3" name="Content Placeholder 2"/>
          <p:cNvSpPr>
            <a:spLocks noGrp="1"/>
          </p:cNvSpPr>
          <p:nvPr>
            <p:ph idx="1"/>
          </p:nvPr>
        </p:nvSpPr>
        <p:spPr>
          <a:xfrm>
            <a:off x="1417234" y="1905000"/>
            <a:ext cx="8915400" cy="3777622"/>
          </a:xfrm>
        </p:spPr>
        <p:txBody>
          <a:bodyPr>
            <a:normAutofit fontScale="85000" lnSpcReduction="20000"/>
          </a:bodyPr>
          <a:lstStyle/>
          <a:p>
            <a:pPr>
              <a:lnSpc>
                <a:spcPct val="110000"/>
              </a:lnSpc>
              <a:buClr>
                <a:srgbClr val="C00000"/>
              </a:buClr>
              <a:buFont typeface="Calibri" panose="020F0502020204030204" pitchFamily="34" charset="0"/>
              <a:buChar char="*"/>
            </a:pPr>
            <a:r>
              <a:rPr lang="en-GB" sz="3000" dirty="0">
                <a:latin typeface="Comic Sans MS" panose="030F0702030302020204" pitchFamily="66" charset="0"/>
              </a:rPr>
              <a:t>By the end of Reception, Elijah will be able to focus on a given task for up to 5 minutes.  He will follow a visual timetable to guide him in his activities and  will understand and use the sign for finished.</a:t>
            </a:r>
          </a:p>
          <a:p>
            <a:pPr>
              <a:lnSpc>
                <a:spcPct val="110000"/>
              </a:lnSpc>
              <a:buClr>
                <a:srgbClr val="C00000"/>
              </a:buClr>
              <a:buFont typeface="Calibri" panose="020F0502020204030204" pitchFamily="34" charset="0"/>
              <a:buChar char="*"/>
            </a:pPr>
            <a:r>
              <a:rPr lang="en-GB" sz="3000" dirty="0">
                <a:latin typeface="Comic Sans MS" panose="030F0702030302020204" pitchFamily="66" charset="0"/>
              </a:rPr>
              <a:t>By the end of Key Stage 1, Hafsa will be able to blend and segment CVC words.</a:t>
            </a:r>
          </a:p>
          <a:p>
            <a:pPr>
              <a:lnSpc>
                <a:spcPct val="110000"/>
              </a:lnSpc>
              <a:buClr>
                <a:srgbClr val="C00000"/>
              </a:buClr>
              <a:buFont typeface="Calibri" panose="020F0502020204030204" pitchFamily="34" charset="0"/>
              <a:buChar char="*"/>
            </a:pPr>
            <a:r>
              <a:rPr lang="en-GB" sz="3000" dirty="0">
                <a:latin typeface="Comic Sans MS" panose="030F0702030302020204" pitchFamily="66" charset="0"/>
              </a:rPr>
              <a:t>By the end of Key Stage 2, Yusuf will be able to take turns in a playground game with 3 friends independently.</a:t>
            </a:r>
          </a:p>
          <a:p>
            <a:pPr marL="0" indent="0">
              <a:buNone/>
            </a:pPr>
            <a:endParaRPr lang="en-GB" sz="1300" dirty="0">
              <a:latin typeface="Comic Sans MS" panose="030F0702030302020204" pitchFamily="66" charset="0"/>
            </a:endParaRPr>
          </a:p>
          <a:p>
            <a:endParaRPr lang="en-GB" dirty="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234190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Remember……….</a:t>
            </a:r>
          </a:p>
        </p:txBody>
      </p:sp>
      <p:sp>
        <p:nvSpPr>
          <p:cNvPr id="3" name="Content Placeholder 2"/>
          <p:cNvSpPr>
            <a:spLocks noGrp="1"/>
          </p:cNvSpPr>
          <p:nvPr>
            <p:ph idx="1"/>
          </p:nvPr>
        </p:nvSpPr>
        <p:spPr>
          <a:xfrm>
            <a:off x="838200" y="1706272"/>
            <a:ext cx="10515600" cy="4978400"/>
          </a:xfrm>
        </p:spPr>
        <p:txBody>
          <a:bodyPr>
            <a:noAutofit/>
          </a:bodyPr>
          <a:lstStyle/>
          <a:p>
            <a:pPr>
              <a:lnSpc>
                <a:spcPct val="100000"/>
              </a:lnSpc>
              <a:buClr>
                <a:srgbClr val="C00000"/>
              </a:buClr>
              <a:buFont typeface="Calibri" panose="020F0502020204030204" pitchFamily="34" charset="0"/>
              <a:buChar char="*"/>
            </a:pPr>
            <a:r>
              <a:rPr lang="en-GB" sz="2400" b="1" dirty="0">
                <a:latin typeface="Comic Sans MS" panose="030F0702030302020204" pitchFamily="66" charset="0"/>
              </a:rPr>
              <a:t>Aspiration</a:t>
            </a:r>
            <a:r>
              <a:rPr lang="en-GB" sz="2400" dirty="0">
                <a:latin typeface="Comic Sans MS" panose="030F0702030302020204" pitchFamily="66" charset="0"/>
              </a:rPr>
              <a:t> – “with high aspirations and the right support, the vast majority of children and young people can go on to achieve successful long–term outcomes in adult life” (code of practice 1.39)  </a:t>
            </a:r>
          </a:p>
          <a:p>
            <a:pPr>
              <a:lnSpc>
                <a:spcPct val="100000"/>
              </a:lnSpc>
              <a:buClr>
                <a:srgbClr val="C00000"/>
              </a:buClr>
              <a:buFont typeface="Calibri" panose="020F0502020204030204" pitchFamily="34" charset="0"/>
              <a:buChar char="*"/>
            </a:pPr>
            <a:r>
              <a:rPr lang="en-GB" sz="2400" b="1" dirty="0">
                <a:latin typeface="Comic Sans MS" panose="030F0702030302020204" pitchFamily="66" charset="0"/>
              </a:rPr>
              <a:t>Aspirations must be challenging </a:t>
            </a:r>
          </a:p>
          <a:p>
            <a:pPr marL="0" indent="0">
              <a:lnSpc>
                <a:spcPct val="100000"/>
              </a:lnSpc>
              <a:buClr>
                <a:srgbClr val="C00000"/>
              </a:buClr>
              <a:buNone/>
            </a:pPr>
            <a:endParaRPr lang="en-GB" sz="2400" dirty="0">
              <a:latin typeface="Comic Sans MS" panose="030F0702030302020204" pitchFamily="66" charset="0"/>
            </a:endParaRPr>
          </a:p>
          <a:p>
            <a:pPr>
              <a:lnSpc>
                <a:spcPct val="100000"/>
              </a:lnSpc>
              <a:buClr>
                <a:srgbClr val="C00000"/>
              </a:buClr>
              <a:buFont typeface="Calibri" panose="020F0502020204030204" pitchFamily="34" charset="0"/>
              <a:buChar char="*"/>
            </a:pPr>
            <a:r>
              <a:rPr lang="en-GB" sz="2400" b="1" dirty="0">
                <a:latin typeface="Comic Sans MS" panose="030F0702030302020204" pitchFamily="66" charset="0"/>
              </a:rPr>
              <a:t>Outcomes</a:t>
            </a:r>
            <a:r>
              <a:rPr lang="en-GB" sz="2400" dirty="0">
                <a:latin typeface="Comic Sans MS" panose="030F0702030302020204" pitchFamily="66" charset="0"/>
              </a:rPr>
              <a:t> – “ An outcome can be defined as the benefit or difference made to an individual as a result of an intervention” (code of practice 9.66)</a:t>
            </a:r>
          </a:p>
          <a:p>
            <a:pPr>
              <a:lnSpc>
                <a:spcPct val="100000"/>
              </a:lnSpc>
              <a:buClr>
                <a:srgbClr val="C00000"/>
              </a:buClr>
              <a:buFont typeface="Calibri" panose="020F0502020204030204" pitchFamily="34" charset="0"/>
              <a:buChar char="*"/>
            </a:pPr>
            <a:r>
              <a:rPr lang="en-GB" sz="2400" b="1" dirty="0">
                <a:latin typeface="Comic Sans MS" panose="030F0702030302020204" pitchFamily="66" charset="0"/>
              </a:rPr>
              <a:t>An outcome is something that happens or changes in the child / persons life.  What we might call a ‘result’</a:t>
            </a:r>
          </a:p>
        </p:txBody>
      </p:sp>
    </p:spTree>
    <p:extLst>
      <p:ext uri="{BB962C8B-B14F-4D97-AF65-F5344CB8AC3E}">
        <p14:creationId xmlns:p14="http://schemas.microsoft.com/office/powerpoint/2010/main" val="986897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42" y="482385"/>
            <a:ext cx="8911687" cy="1280890"/>
          </a:xfrm>
        </p:spPr>
        <p:txBody>
          <a:bodyPr/>
          <a:lstStyle/>
          <a:p>
            <a:r>
              <a:rPr lang="en-GB" b="1" dirty="0"/>
              <a:t>                          </a:t>
            </a:r>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Making it real</a:t>
            </a:r>
          </a:p>
        </p:txBody>
      </p:sp>
      <p:sp>
        <p:nvSpPr>
          <p:cNvPr id="3" name="Content Placeholder 2"/>
          <p:cNvSpPr>
            <a:spLocks noGrp="1"/>
          </p:cNvSpPr>
          <p:nvPr>
            <p:ph idx="1"/>
          </p:nvPr>
        </p:nvSpPr>
        <p:spPr>
          <a:xfrm>
            <a:off x="783844" y="1975009"/>
            <a:ext cx="10515600" cy="3739759"/>
          </a:xfrm>
        </p:spPr>
        <p:txBody>
          <a:bodyPr>
            <a:normAutofit/>
          </a:bodyPr>
          <a:lstStyle/>
          <a:p>
            <a:r>
              <a:rPr lang="en-GB" sz="4000" b="1" dirty="0">
                <a:latin typeface="Comic Sans MS" panose="030F0702030302020204" pitchFamily="66" charset="0"/>
              </a:rPr>
              <a:t>Aspiration: </a:t>
            </a:r>
            <a:r>
              <a:rPr lang="en-GB" sz="4000" dirty="0">
                <a:latin typeface="Comic Sans MS" panose="030F0702030302020204" pitchFamily="66" charset="0"/>
              </a:rPr>
              <a:t>I would like to be a Florist and own my own shop </a:t>
            </a:r>
            <a:r>
              <a:rPr lang="en-GB" sz="2400" dirty="0">
                <a:latin typeface="Comic Sans MS" panose="030F0702030302020204" pitchFamily="66" charset="0"/>
              </a:rPr>
              <a:t>(from end of Section A)</a:t>
            </a:r>
          </a:p>
          <a:p>
            <a:pPr marL="0" indent="0">
              <a:buNone/>
            </a:pPr>
            <a:endParaRPr lang="en-GB" sz="1800" b="1" dirty="0">
              <a:latin typeface="Comic Sans MS" panose="030F0702030302020204" pitchFamily="66" charset="0"/>
            </a:endParaRPr>
          </a:p>
          <a:p>
            <a:r>
              <a:rPr lang="en-GB" sz="4000" b="1" dirty="0" err="1">
                <a:latin typeface="Comic Sans MS" panose="030F0702030302020204" pitchFamily="66" charset="0"/>
              </a:rPr>
              <a:t>Outcome:</a:t>
            </a:r>
            <a:r>
              <a:rPr lang="en-GB" sz="4000" dirty="0" err="1">
                <a:latin typeface="Comic Sans MS" panose="030F0702030302020204" pitchFamily="66" charset="0"/>
              </a:rPr>
              <a:t>By</a:t>
            </a:r>
            <a:r>
              <a:rPr lang="en-GB" sz="4000" dirty="0">
                <a:latin typeface="Comic Sans MS" panose="030F0702030302020204" pitchFamily="66" charset="0"/>
              </a:rPr>
              <a:t> the end of 2017 I will have attended a local night class on Floristry and will be confidently making bouquets</a:t>
            </a:r>
            <a:r>
              <a:rPr lang="en-GB" sz="4000" dirty="0"/>
              <a:t>.</a:t>
            </a:r>
          </a:p>
        </p:txBody>
      </p:sp>
      <p:pic>
        <p:nvPicPr>
          <p:cNvPr id="1028" name="Picture 4" descr="C:\Users\sharonjagger\AppData\Local\Microsoft\Windows\Temporary Internet Files\Content.IE5\HOJ28IW3\man-thinkin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211" y="376518"/>
            <a:ext cx="1667435" cy="149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793" y="588252"/>
            <a:ext cx="8911687" cy="1280890"/>
          </a:xfrm>
        </p:spPr>
        <p:txBody>
          <a:bodyPr/>
          <a:lstStyle/>
          <a:p>
            <a:r>
              <a:rPr lang="en-GB" b="1" dirty="0"/>
              <a:t>                          </a:t>
            </a:r>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Activity 3</a:t>
            </a:r>
          </a:p>
        </p:txBody>
      </p:sp>
      <p:sp>
        <p:nvSpPr>
          <p:cNvPr id="3" name="Content Placeholder 2"/>
          <p:cNvSpPr>
            <a:spLocks noGrp="1"/>
          </p:cNvSpPr>
          <p:nvPr>
            <p:ph idx="1"/>
          </p:nvPr>
        </p:nvSpPr>
        <p:spPr>
          <a:xfrm>
            <a:off x="806591" y="1589548"/>
            <a:ext cx="10515600" cy="4840941"/>
          </a:xfrm>
        </p:spPr>
        <p:txBody>
          <a:bodyPr>
            <a:normAutofit lnSpcReduction="10000"/>
          </a:bodyPr>
          <a:lstStyle/>
          <a:p>
            <a:r>
              <a:rPr lang="en-GB" sz="4000" dirty="0">
                <a:latin typeface="Comic Sans MS" panose="030F0702030302020204" pitchFamily="66" charset="0"/>
              </a:rPr>
              <a:t>Using the previous aspiration, think of an outcome that would be achievable at the end of each key stage (KS4, KS3, KS2, KS1 and EYFS)</a:t>
            </a:r>
          </a:p>
          <a:p>
            <a:r>
              <a:rPr lang="en-GB" sz="4000" dirty="0">
                <a:latin typeface="Comic Sans MS" panose="030F0702030302020204" pitchFamily="66" charset="0"/>
              </a:rPr>
              <a:t>Bear in mind what is important </a:t>
            </a:r>
            <a:r>
              <a:rPr lang="en-GB" sz="4000" b="1" dirty="0">
                <a:latin typeface="Comic Sans MS" panose="030F0702030302020204" pitchFamily="66" charset="0"/>
              </a:rPr>
              <a:t>to </a:t>
            </a:r>
            <a:r>
              <a:rPr lang="en-GB" sz="4000" dirty="0">
                <a:latin typeface="Comic Sans MS" panose="030F0702030302020204" pitchFamily="66" charset="0"/>
              </a:rPr>
              <a:t>the child/young adult and what is important </a:t>
            </a:r>
            <a:r>
              <a:rPr lang="en-GB" sz="4000" b="1" dirty="0">
                <a:latin typeface="Comic Sans MS" panose="030F0702030302020204" pitchFamily="66" charset="0"/>
              </a:rPr>
              <a:t>for</a:t>
            </a:r>
            <a:r>
              <a:rPr lang="en-GB" sz="4000" dirty="0">
                <a:latin typeface="Comic Sans MS" panose="030F0702030302020204" pitchFamily="66" charset="0"/>
              </a:rPr>
              <a:t> you as their educator</a:t>
            </a:r>
          </a:p>
          <a:p>
            <a:r>
              <a:rPr lang="en-GB" sz="4000" dirty="0">
                <a:latin typeface="Comic Sans MS" panose="030F0702030302020204" pitchFamily="66" charset="0"/>
              </a:rPr>
              <a:t>Keep it SMART</a:t>
            </a:r>
          </a:p>
        </p:txBody>
      </p:sp>
      <p:pic>
        <p:nvPicPr>
          <p:cNvPr id="1028" name="Picture 4" descr="C:\Users\sharonjagger\AppData\Local\Microsoft\Windows\Temporary Internet Files\Content.IE5\HOJ28IW3\man-thinkin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211" y="376518"/>
            <a:ext cx="1667435" cy="149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50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8617"/>
          </a:xfrm>
        </p:spPr>
        <p:txBody>
          <a:bodyPr>
            <a:normAutofit/>
          </a:bodyPr>
          <a:lstStyle/>
          <a:p>
            <a:pPr algn="ctr"/>
            <a:r>
              <a:rPr lang="en-GB" sz="54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Provision</a:t>
            </a:r>
          </a:p>
        </p:txBody>
      </p:sp>
      <p:sp>
        <p:nvSpPr>
          <p:cNvPr id="3" name="Content Placeholder 2"/>
          <p:cNvSpPr>
            <a:spLocks noGrp="1"/>
          </p:cNvSpPr>
          <p:nvPr>
            <p:ph idx="1"/>
          </p:nvPr>
        </p:nvSpPr>
        <p:spPr>
          <a:xfrm>
            <a:off x="838200" y="1425039"/>
            <a:ext cx="10515600" cy="5201391"/>
          </a:xfrm>
        </p:spPr>
        <p:txBody>
          <a:bodyPr>
            <a:normAutofit/>
          </a:bodyPr>
          <a:lstStyle/>
          <a:p>
            <a:pPr>
              <a:lnSpc>
                <a:spcPct val="100000"/>
              </a:lnSpc>
              <a:buClr>
                <a:srgbClr val="C00000"/>
              </a:buClr>
              <a:buFont typeface="Calibri" panose="020F0502020204030204" pitchFamily="34" charset="0"/>
              <a:buChar char="*"/>
              <a:defRPr/>
            </a:pPr>
            <a:endParaRPr lang="en-GB" sz="2600" dirty="0"/>
          </a:p>
          <a:p>
            <a:pPr>
              <a:lnSpc>
                <a:spcPct val="100000"/>
              </a:lnSpc>
              <a:buClr>
                <a:srgbClr val="C00000"/>
              </a:buClr>
              <a:buFont typeface="Calibri" panose="020F0502020204030204" pitchFamily="34" charset="0"/>
              <a:buChar char="*"/>
              <a:defRPr/>
            </a:pPr>
            <a:r>
              <a:rPr lang="en-GB" sz="3000" dirty="0">
                <a:latin typeface="Comic Sans MS" panose="030F0702030302020204" pitchFamily="66" charset="0"/>
              </a:rPr>
              <a:t>The intervention / resource that is to be provided in order to work towards attaining the outcome.</a:t>
            </a:r>
          </a:p>
          <a:p>
            <a:pPr marL="0" indent="0">
              <a:lnSpc>
                <a:spcPct val="100000"/>
              </a:lnSpc>
              <a:buClr>
                <a:srgbClr val="C00000"/>
              </a:buClr>
              <a:buNone/>
              <a:defRPr/>
            </a:pPr>
            <a:endParaRPr lang="en-GB" sz="3000" dirty="0">
              <a:latin typeface="Comic Sans MS" panose="030F0702030302020204" pitchFamily="66" charset="0"/>
            </a:endParaRPr>
          </a:p>
          <a:p>
            <a:pPr>
              <a:lnSpc>
                <a:spcPct val="100000"/>
              </a:lnSpc>
              <a:buClr>
                <a:srgbClr val="C00000"/>
              </a:buClr>
              <a:buFont typeface="Calibri" panose="020F0502020204030204" pitchFamily="34" charset="0"/>
              <a:buChar char="*"/>
              <a:defRPr/>
            </a:pPr>
            <a:r>
              <a:rPr lang="en-GB" sz="3000" dirty="0">
                <a:latin typeface="Comic Sans MS" panose="030F0702030302020204" pitchFamily="66" charset="0"/>
              </a:rPr>
              <a:t>SEN provision is provision that is additional to or different from that made generally for other children of the same age.</a:t>
            </a:r>
          </a:p>
          <a:p>
            <a:pPr marL="0" indent="0">
              <a:lnSpc>
                <a:spcPct val="100000"/>
              </a:lnSpc>
              <a:spcBef>
                <a:spcPts val="0"/>
              </a:spcBef>
              <a:buNone/>
              <a:defRPr/>
            </a:pPr>
            <a:endParaRPr lang="en-GB" sz="3000" dirty="0"/>
          </a:p>
          <a:p>
            <a:pPr>
              <a:lnSpc>
                <a:spcPct val="100000"/>
              </a:lnSpc>
              <a:spcBef>
                <a:spcPts val="0"/>
              </a:spcBef>
              <a:defRPr/>
            </a:pPr>
            <a:endParaRPr lang="en-GB" dirty="0"/>
          </a:p>
          <a:p>
            <a:pPr>
              <a:lnSpc>
                <a:spcPct val="100000"/>
              </a:lnSpc>
              <a:spcBef>
                <a:spcPts val="0"/>
              </a:spcBef>
              <a:defRPr/>
            </a:pPr>
            <a:endParaRPr lang="en-GB" dirty="0"/>
          </a:p>
          <a:p>
            <a:endParaRPr lang="en-GB" dirty="0"/>
          </a:p>
        </p:txBody>
      </p:sp>
    </p:spTree>
    <p:extLst>
      <p:ext uri="{BB962C8B-B14F-4D97-AF65-F5344CB8AC3E}">
        <p14:creationId xmlns:p14="http://schemas.microsoft.com/office/powerpoint/2010/main" val="273943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515600" cy="1019175"/>
          </a:xfrm>
        </p:spPr>
        <p:txBody>
          <a:bodyPr/>
          <a:lstStyle/>
          <a:p>
            <a:pPr lvl="0" algn="ctr" defTabSz="497569">
              <a:lnSpc>
                <a:spcPct val="100000"/>
              </a:lnSpc>
              <a:spcBef>
                <a:spcPts val="0"/>
              </a:spcBef>
            </a:pPr>
            <a:r>
              <a:rPr lang="en-GB" sz="4000" b="1" dirty="0">
                <a:solidFill>
                  <a:srgbClr val="7030A0"/>
                </a:solidFill>
                <a:latin typeface="Comic Sans MS" panose="030F0702030302020204" pitchFamily="66" charset="0"/>
                <a:ea typeface="+mn-ea"/>
                <a:cs typeface="+mn-cs"/>
              </a:rPr>
              <a:t>Activity 1</a:t>
            </a:r>
          </a:p>
        </p:txBody>
      </p:sp>
      <p:sp>
        <p:nvSpPr>
          <p:cNvPr id="3" name="Content Placeholder 2"/>
          <p:cNvSpPr>
            <a:spLocks noGrp="1"/>
          </p:cNvSpPr>
          <p:nvPr>
            <p:ph idx="1"/>
          </p:nvPr>
        </p:nvSpPr>
        <p:spPr/>
        <p:txBody>
          <a:bodyPr>
            <a:normAutofit/>
          </a:bodyPr>
          <a:lstStyle/>
          <a:p>
            <a:pPr marL="571500" indent="-571500" defTabSz="801654">
              <a:spcBef>
                <a:spcPts val="877"/>
              </a:spcBef>
              <a:buClr>
                <a:srgbClr val="C00000"/>
              </a:buClr>
              <a:buSzPct val="128000"/>
              <a:buFont typeface="Georgia" panose="02040502050405020303" pitchFamily="18" charset="0"/>
              <a:buChar char="*"/>
            </a:pPr>
            <a:r>
              <a:rPr lang="en-GB" sz="3200" i="1" dirty="0">
                <a:solidFill>
                  <a:schemeClr val="tx1"/>
                </a:solidFill>
                <a:latin typeface="Comic Sans MS" panose="030F0702030302020204" pitchFamily="66" charset="0"/>
              </a:rPr>
              <a:t>People Bingo [Prize]</a:t>
            </a:r>
          </a:p>
          <a:p>
            <a:pPr marL="0" indent="0" defTabSz="801654">
              <a:spcBef>
                <a:spcPts val="877"/>
              </a:spcBef>
              <a:buClr>
                <a:srgbClr val="C00000"/>
              </a:buClr>
              <a:buSzPct val="128000"/>
              <a:buNone/>
            </a:pPr>
            <a:endParaRPr lang="en-GB" sz="3200" i="1" dirty="0">
              <a:solidFill>
                <a:schemeClr val="tx1"/>
              </a:solidFill>
              <a:latin typeface="Comic Sans MS" panose="030F0702030302020204" pitchFamily="66" charset="0"/>
            </a:endParaRPr>
          </a:p>
          <a:p>
            <a:pPr marL="571500" indent="-571500" defTabSz="801654">
              <a:spcBef>
                <a:spcPts val="877"/>
              </a:spcBef>
              <a:buClr>
                <a:srgbClr val="C00000"/>
              </a:buClr>
              <a:buSzPct val="128000"/>
              <a:buFont typeface="Georgia" panose="02040502050405020303" pitchFamily="18" charset="0"/>
              <a:buChar char="*"/>
            </a:pPr>
            <a:r>
              <a:rPr lang="en-GB" sz="3200" i="1" dirty="0">
                <a:solidFill>
                  <a:schemeClr val="tx1"/>
                </a:solidFill>
                <a:latin typeface="Comic Sans MS" panose="030F0702030302020204" pitchFamily="66" charset="0"/>
              </a:rPr>
              <a:t>Feedback on The Golden Thread</a:t>
            </a:r>
          </a:p>
          <a:p>
            <a:pPr marL="0" indent="0" defTabSz="801654">
              <a:spcBef>
                <a:spcPts val="877"/>
              </a:spcBef>
              <a:buClr>
                <a:srgbClr val="C00000"/>
              </a:buClr>
              <a:buSzPct val="128000"/>
              <a:buNone/>
            </a:pPr>
            <a:endParaRPr lang="en-GB" sz="3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31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118617"/>
          </a:xfrm>
        </p:spPr>
        <p:txBody>
          <a:bodyPr>
            <a:normAutofit/>
          </a:bodyPr>
          <a:lstStyle/>
          <a:p>
            <a:pPr algn="ctr"/>
            <a:r>
              <a:rPr lang="en-GB" sz="54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Provision (cont.)</a:t>
            </a:r>
          </a:p>
        </p:txBody>
      </p:sp>
      <p:sp>
        <p:nvSpPr>
          <p:cNvPr id="3" name="Content Placeholder 2"/>
          <p:cNvSpPr>
            <a:spLocks noGrp="1"/>
          </p:cNvSpPr>
          <p:nvPr>
            <p:ph idx="1"/>
          </p:nvPr>
        </p:nvSpPr>
        <p:spPr>
          <a:xfrm>
            <a:off x="1638300" y="1483742"/>
            <a:ext cx="8915400" cy="3777622"/>
          </a:xfrm>
        </p:spPr>
        <p:txBody>
          <a:bodyPr>
            <a:noAutofit/>
          </a:bodyPr>
          <a:lstStyle/>
          <a:p>
            <a:pPr>
              <a:lnSpc>
                <a:spcPct val="100000"/>
              </a:lnSpc>
              <a:buClr>
                <a:srgbClr val="C00000"/>
              </a:buClr>
              <a:buFont typeface="Calibri" panose="020F0502020204030204" pitchFamily="34" charset="0"/>
              <a:buChar char="*"/>
              <a:defRPr/>
            </a:pPr>
            <a:r>
              <a:rPr lang="en-GB" sz="2800" dirty="0">
                <a:latin typeface="Comic Sans MS" panose="030F0702030302020204" pitchFamily="66" charset="0"/>
              </a:rPr>
              <a:t>Provision is broken down into 6 aspects:</a:t>
            </a:r>
          </a:p>
          <a:p>
            <a:pPr>
              <a:lnSpc>
                <a:spcPct val="100000"/>
              </a:lnSpc>
              <a:spcBef>
                <a:spcPts val="0"/>
              </a:spcBef>
              <a:defRPr/>
            </a:pPr>
            <a:r>
              <a:rPr lang="en-GB" sz="2800" dirty="0">
                <a:latin typeface="Comic Sans MS" panose="030F0702030302020204" pitchFamily="66" charset="0"/>
              </a:rPr>
              <a:t> </a:t>
            </a:r>
            <a:r>
              <a:rPr lang="en-GB" sz="2800" b="1" dirty="0">
                <a:latin typeface="Comic Sans MS" panose="030F0702030302020204" pitchFamily="66" charset="0"/>
              </a:rPr>
              <a:t>steps I will make towards achieving an outcome (relevant for at least a year potentially)</a:t>
            </a:r>
          </a:p>
          <a:p>
            <a:pPr>
              <a:lnSpc>
                <a:spcPct val="100000"/>
              </a:lnSpc>
              <a:spcBef>
                <a:spcPts val="0"/>
              </a:spcBef>
              <a:defRPr/>
            </a:pPr>
            <a:r>
              <a:rPr lang="en-GB" sz="2800" b="1" dirty="0">
                <a:latin typeface="Comic Sans MS" panose="030F0702030302020204" pitchFamily="66" charset="0"/>
              </a:rPr>
              <a:t> short term targets (6 – 8 weeks possibly but can be reviewed / amended regularly according to impact and progress observed)</a:t>
            </a:r>
          </a:p>
          <a:p>
            <a:pPr>
              <a:lnSpc>
                <a:spcPct val="100000"/>
              </a:lnSpc>
              <a:spcBef>
                <a:spcPts val="0"/>
              </a:spcBef>
              <a:defRPr/>
            </a:pPr>
            <a:r>
              <a:rPr lang="en-GB" sz="2800" b="1" dirty="0">
                <a:latin typeface="Comic Sans MS" panose="030F0702030302020204" pitchFamily="66" charset="0"/>
              </a:rPr>
              <a:t> approaches / programmes / resources needed </a:t>
            </a:r>
          </a:p>
          <a:p>
            <a:pPr>
              <a:lnSpc>
                <a:spcPct val="100000"/>
              </a:lnSpc>
              <a:spcBef>
                <a:spcPts val="0"/>
              </a:spcBef>
              <a:defRPr/>
            </a:pPr>
            <a:r>
              <a:rPr lang="en-GB" sz="2800" b="1" dirty="0">
                <a:latin typeface="Comic Sans MS" panose="030F0702030302020204" pitchFamily="66" charset="0"/>
              </a:rPr>
              <a:t> who will deliver it</a:t>
            </a:r>
          </a:p>
          <a:p>
            <a:pPr>
              <a:lnSpc>
                <a:spcPct val="100000"/>
              </a:lnSpc>
              <a:spcBef>
                <a:spcPts val="0"/>
              </a:spcBef>
              <a:defRPr/>
            </a:pPr>
            <a:r>
              <a:rPr lang="en-GB" sz="2800" b="1" dirty="0">
                <a:latin typeface="Comic Sans MS" panose="030F0702030302020204" pitchFamily="66" charset="0"/>
              </a:rPr>
              <a:t> frequency of offer</a:t>
            </a:r>
          </a:p>
          <a:p>
            <a:pPr>
              <a:lnSpc>
                <a:spcPct val="100000"/>
              </a:lnSpc>
              <a:spcBef>
                <a:spcPts val="0"/>
              </a:spcBef>
              <a:defRPr/>
            </a:pPr>
            <a:r>
              <a:rPr lang="en-GB" sz="2800" b="1" dirty="0">
                <a:latin typeface="Comic Sans MS" panose="030F0702030302020204" pitchFamily="66" charset="0"/>
              </a:rPr>
              <a:t> costings</a:t>
            </a:r>
          </a:p>
          <a:p>
            <a:endParaRPr lang="en-GB" sz="2800" dirty="0"/>
          </a:p>
        </p:txBody>
      </p:sp>
    </p:spTree>
    <p:extLst>
      <p:ext uri="{BB962C8B-B14F-4D97-AF65-F5344CB8AC3E}">
        <p14:creationId xmlns:p14="http://schemas.microsoft.com/office/powerpoint/2010/main" val="3629604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48516233"/>
              </p:ext>
            </p:extLst>
          </p:nvPr>
        </p:nvGraphicFramePr>
        <p:xfrm>
          <a:off x="584200" y="495302"/>
          <a:ext cx="11201401" cy="5629523"/>
        </p:xfrm>
        <a:graphic>
          <a:graphicData uri="http://schemas.openxmlformats.org/drawingml/2006/table">
            <a:tbl>
              <a:tblPr firstRow="1" firstCol="1" bandRow="1"/>
              <a:tblGrid>
                <a:gridCol w="370925">
                  <a:extLst>
                    <a:ext uri="{9D8B030D-6E8A-4147-A177-3AD203B41FA5}">
                      <a16:colId xmlns:a16="http://schemas.microsoft.com/office/drawing/2014/main" val="20000"/>
                    </a:ext>
                  </a:extLst>
                </a:gridCol>
                <a:gridCol w="2365173">
                  <a:extLst>
                    <a:ext uri="{9D8B030D-6E8A-4147-A177-3AD203B41FA5}">
                      <a16:colId xmlns:a16="http://schemas.microsoft.com/office/drawing/2014/main" val="20001"/>
                    </a:ext>
                  </a:extLst>
                </a:gridCol>
                <a:gridCol w="2559666">
                  <a:extLst>
                    <a:ext uri="{9D8B030D-6E8A-4147-A177-3AD203B41FA5}">
                      <a16:colId xmlns:a16="http://schemas.microsoft.com/office/drawing/2014/main" val="20002"/>
                    </a:ext>
                  </a:extLst>
                </a:gridCol>
                <a:gridCol w="2365173">
                  <a:extLst>
                    <a:ext uri="{9D8B030D-6E8A-4147-A177-3AD203B41FA5}">
                      <a16:colId xmlns:a16="http://schemas.microsoft.com/office/drawing/2014/main" val="20003"/>
                    </a:ext>
                  </a:extLst>
                </a:gridCol>
                <a:gridCol w="1280179">
                  <a:extLst>
                    <a:ext uri="{9D8B030D-6E8A-4147-A177-3AD203B41FA5}">
                      <a16:colId xmlns:a16="http://schemas.microsoft.com/office/drawing/2014/main" val="20004"/>
                    </a:ext>
                  </a:extLst>
                </a:gridCol>
                <a:gridCol w="1177376">
                  <a:extLst>
                    <a:ext uri="{9D8B030D-6E8A-4147-A177-3AD203B41FA5}">
                      <a16:colId xmlns:a16="http://schemas.microsoft.com/office/drawing/2014/main" val="20005"/>
                    </a:ext>
                  </a:extLst>
                </a:gridCol>
                <a:gridCol w="1082909">
                  <a:extLst>
                    <a:ext uri="{9D8B030D-6E8A-4147-A177-3AD203B41FA5}">
                      <a16:colId xmlns:a16="http://schemas.microsoft.com/office/drawing/2014/main" val="20006"/>
                    </a:ext>
                  </a:extLst>
                </a:gridCol>
              </a:tblGrid>
              <a:tr h="1281357">
                <a:tc>
                  <a:txBody>
                    <a:bodyPr/>
                    <a:lstStyle/>
                    <a:p>
                      <a:pPr marL="71755" marR="71755" algn="ctr">
                        <a:spcAft>
                          <a:spcPts val="0"/>
                        </a:spcAft>
                      </a:pPr>
                      <a:r>
                        <a:rPr lang="en-GB" sz="700" b="1" dirty="0">
                          <a:effectLst/>
                          <a:latin typeface="Arial"/>
                          <a:ea typeface="Calibri"/>
                          <a:cs typeface="Times New Roman"/>
                        </a:rPr>
                        <a:t>No. of outcome</a:t>
                      </a:r>
                      <a:endParaRPr lang="en-GB" sz="900" dirty="0">
                        <a:effectLst/>
                        <a:latin typeface="Calibri"/>
                        <a:ea typeface="Calibri"/>
                        <a:cs typeface="Times New Roman"/>
                      </a:endParaRPr>
                    </a:p>
                  </a:txBody>
                  <a:tcPr marL="70811" marR="70811" marT="0" marB="0" vert="vert27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1400" b="1" dirty="0">
                          <a:effectLst/>
                          <a:latin typeface="Arial"/>
                          <a:ea typeface="Calibri"/>
                          <a:cs typeface="Times New Roman"/>
                        </a:rPr>
                        <a:t>Steps I will make towards achieving this outcome</a:t>
                      </a:r>
                      <a:endParaRPr lang="en-GB" sz="1400" dirty="0">
                        <a:effectLst/>
                        <a:latin typeface="Calibri"/>
                        <a:ea typeface="Calibri"/>
                        <a:cs typeface="Times New Roman"/>
                      </a:endParaRPr>
                    </a:p>
                    <a:p>
                      <a:pPr algn="ctr">
                        <a:spcAft>
                          <a:spcPts val="0"/>
                        </a:spcAft>
                      </a:pPr>
                      <a:r>
                        <a:rPr lang="en-GB" sz="1400" i="1" dirty="0">
                          <a:effectLst/>
                          <a:latin typeface="Arial"/>
                          <a:ea typeface="Calibri"/>
                          <a:cs typeface="Times New Roman"/>
                        </a:rPr>
                        <a:t>(each outcome may need more than one step)</a:t>
                      </a:r>
                      <a:endParaRPr lang="en-GB" sz="1400" dirty="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1400" b="1" dirty="0">
                          <a:effectLst/>
                          <a:latin typeface="Arial"/>
                          <a:ea typeface="Calibri"/>
                          <a:cs typeface="Times New Roman"/>
                        </a:rPr>
                        <a:t>Short term targets</a:t>
                      </a:r>
                      <a:endParaRPr lang="en-GB" sz="1400" dirty="0">
                        <a:effectLst/>
                        <a:latin typeface="Calibri"/>
                        <a:ea typeface="Calibri"/>
                        <a:cs typeface="Times New Roman"/>
                      </a:endParaRPr>
                    </a:p>
                    <a:p>
                      <a:pPr algn="ctr">
                        <a:spcAft>
                          <a:spcPts val="0"/>
                        </a:spcAft>
                      </a:pPr>
                      <a:r>
                        <a:rPr lang="en-GB" sz="1400" i="1" dirty="0">
                          <a:effectLst/>
                          <a:latin typeface="Arial"/>
                          <a:ea typeface="Calibri"/>
                          <a:cs typeface="Times New Roman"/>
                        </a:rPr>
                        <a:t>(each step may need more than one target)</a:t>
                      </a:r>
                      <a:endParaRPr lang="en-GB" sz="1400" dirty="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1400" b="1" dirty="0">
                          <a:effectLst/>
                          <a:latin typeface="Arial"/>
                          <a:ea typeface="Calibri"/>
                          <a:cs typeface="Times New Roman"/>
                        </a:rPr>
                        <a:t>What needs to happen to help me achieve this outcome?</a:t>
                      </a:r>
                      <a:endParaRPr lang="en-GB" sz="1400" dirty="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1400" b="1" dirty="0">
                          <a:effectLst/>
                          <a:latin typeface="Arial"/>
                          <a:ea typeface="Calibri"/>
                          <a:cs typeface="Times New Roman"/>
                        </a:rPr>
                        <a:t>Who will do it?</a:t>
                      </a:r>
                      <a:endParaRPr lang="en-GB" sz="1400" dirty="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spcAft>
                          <a:spcPts val="0"/>
                        </a:spcAft>
                      </a:pPr>
                      <a:r>
                        <a:rPr lang="en-GB" sz="1400" b="1" dirty="0">
                          <a:effectLst/>
                          <a:latin typeface="Arial"/>
                          <a:ea typeface="Calibri"/>
                          <a:cs typeface="Times New Roman"/>
                        </a:rPr>
                        <a:t>How often?</a:t>
                      </a:r>
                      <a:endParaRPr lang="en-GB" sz="1400" dirty="0">
                        <a:effectLst/>
                        <a:latin typeface="Calibri"/>
                        <a:ea typeface="Calibri"/>
                        <a:cs typeface="Times New Roman"/>
                      </a:endParaRPr>
                    </a:p>
                    <a:p>
                      <a:pPr algn="ctr">
                        <a:spcAft>
                          <a:spcPts val="0"/>
                        </a:spcAft>
                      </a:pPr>
                      <a:r>
                        <a:rPr lang="en-GB" sz="1400" b="1" dirty="0">
                          <a:effectLst/>
                          <a:latin typeface="Arial"/>
                          <a:ea typeface="Calibri"/>
                          <a:cs typeface="Times New Roman"/>
                        </a:rPr>
                        <a:t>(frequency and duration)</a:t>
                      </a:r>
                      <a:endParaRPr lang="en-GB" sz="1400" dirty="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spcAft>
                          <a:spcPts val="0"/>
                        </a:spcAft>
                      </a:pPr>
                      <a:r>
                        <a:rPr lang="en-GB" sz="800" b="1" dirty="0">
                          <a:effectLst/>
                          <a:latin typeface="Arial"/>
                          <a:ea typeface="Calibri"/>
                          <a:cs typeface="Times New Roman"/>
                        </a:rPr>
                        <a:t> </a:t>
                      </a:r>
                      <a:endParaRPr lang="en-GB" sz="900" dirty="0">
                        <a:effectLst/>
                        <a:latin typeface="Calibri"/>
                        <a:ea typeface="Calibri"/>
                        <a:cs typeface="Times New Roman"/>
                      </a:endParaRPr>
                    </a:p>
                    <a:p>
                      <a:pPr algn="ctr">
                        <a:spcAft>
                          <a:spcPts val="0"/>
                        </a:spcAft>
                      </a:pPr>
                      <a:r>
                        <a:rPr lang="en-GB" sz="1400" b="1" dirty="0">
                          <a:effectLst/>
                          <a:latin typeface="Arial"/>
                          <a:ea typeface="Calibri"/>
                          <a:cs typeface="Times New Roman"/>
                        </a:rPr>
                        <a:t>Resources required (including weekly costs)</a:t>
                      </a:r>
                      <a:endParaRPr lang="en-GB" sz="1400" dirty="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57150" cap="flat" cmpd="sng" algn="ctr">
                      <a:solidFill>
                        <a:srgbClr val="548DD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0"/>
                  </a:ext>
                </a:extLst>
              </a:tr>
              <a:tr h="536951">
                <a:tc>
                  <a:txBody>
                    <a:bodyPr/>
                    <a:lstStyle/>
                    <a:p>
                      <a:pPr algn="ctr">
                        <a:spcAft>
                          <a:spcPts val="0"/>
                        </a:spcAft>
                      </a:pPr>
                      <a:r>
                        <a:rPr lang="en-GB" sz="800" b="1">
                          <a:effectLst/>
                          <a:latin typeface="Arial"/>
                          <a:ea typeface="Calibri"/>
                          <a:cs typeface="Times New Roman"/>
                        </a:rPr>
                        <a:t>1</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685">
                <a:tc>
                  <a:txBody>
                    <a:bodyPr/>
                    <a:lstStyle/>
                    <a:p>
                      <a:pPr algn="ctr">
                        <a:spcAft>
                          <a:spcPts val="0"/>
                        </a:spcAft>
                      </a:pPr>
                      <a:r>
                        <a:rPr lang="en-GB" sz="800" b="1">
                          <a:effectLst/>
                          <a:latin typeface="Arial"/>
                          <a:ea typeface="Calibri"/>
                          <a:cs typeface="Times New Roman"/>
                        </a:rPr>
                        <a:t>2</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7106">
                <a:tc>
                  <a:txBody>
                    <a:bodyPr/>
                    <a:lstStyle/>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3</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7106">
                <a:tc>
                  <a:txBody>
                    <a:bodyPr/>
                    <a:lstStyle/>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4</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7106">
                <a:tc>
                  <a:txBody>
                    <a:bodyPr/>
                    <a:lstStyle/>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5</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7106">
                <a:tc>
                  <a:txBody>
                    <a:bodyPr/>
                    <a:lstStyle/>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6</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57106">
                <a:tc>
                  <a:txBody>
                    <a:bodyPr/>
                    <a:lstStyle/>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7</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lgn="ct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p>
                      <a:pPr marL="342900" lvl="0" indent="-342900">
                        <a:spcAft>
                          <a:spcPts val="0"/>
                        </a:spcAft>
                        <a:buFont typeface="Symbol"/>
                        <a:buChar char=""/>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a:txBody>
                    <a:bodyPr/>
                    <a:lstStyle/>
                    <a:p>
                      <a:pPr>
                        <a:spcAft>
                          <a:spcPts val="0"/>
                        </a:spcAft>
                      </a:pPr>
                      <a:r>
                        <a:rPr lang="en-GB" sz="800" dirty="0">
                          <a:effectLst/>
                          <a:latin typeface="Arial"/>
                          <a:ea typeface="Calibri"/>
                          <a:cs typeface="Times New Roman"/>
                        </a:rPr>
                        <a:t> </a:t>
                      </a:r>
                      <a:endParaRPr lang="en-GB" sz="900" dirty="0">
                        <a:effectLst/>
                        <a:latin typeface="Calibri"/>
                        <a:ea typeface="Calibri"/>
                        <a:cs typeface="Times New Roman"/>
                      </a:endParaRPr>
                    </a:p>
                  </a:txBody>
                  <a:tcPr marL="70811" marR="70811" marT="0" marB="0">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3000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4"/>
            <a:ext cx="10515600" cy="1325563"/>
          </a:xfrm>
        </p:spPr>
        <p:txBody>
          <a:bodyPr>
            <a:normAutofit/>
          </a:bodyPr>
          <a:lstStyle/>
          <a:p>
            <a:pPr algn="ctr"/>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My Support Plan - reviewing</a:t>
            </a:r>
          </a:p>
        </p:txBody>
      </p:sp>
      <p:sp>
        <p:nvSpPr>
          <p:cNvPr id="3" name="Content Placeholder 2"/>
          <p:cNvSpPr>
            <a:spLocks noGrp="1"/>
          </p:cNvSpPr>
          <p:nvPr>
            <p:ph idx="1"/>
          </p:nvPr>
        </p:nvSpPr>
        <p:spPr>
          <a:xfrm>
            <a:off x="838200" y="1068780"/>
            <a:ext cx="10515600" cy="5789220"/>
          </a:xfrm>
        </p:spPr>
        <p:txBody>
          <a:bodyPr>
            <a:noAutofit/>
          </a:bodyPr>
          <a:lstStyle/>
          <a:p>
            <a:pPr>
              <a:lnSpc>
                <a:spcPct val="100000"/>
              </a:lnSpc>
              <a:buClr>
                <a:srgbClr val="C00000"/>
              </a:buClr>
              <a:buFont typeface="Calibri" panose="020F0502020204030204" pitchFamily="34" charset="0"/>
              <a:buChar char="*"/>
            </a:pPr>
            <a:r>
              <a:rPr lang="en-GB" sz="2400" dirty="0">
                <a:latin typeface="Comic Sans MS" panose="030F0702030302020204" pitchFamily="66" charset="0"/>
              </a:rPr>
              <a:t>Each template is prepared to accommodate up to three review cycles.</a:t>
            </a:r>
          </a:p>
          <a:p>
            <a:pPr>
              <a:lnSpc>
                <a:spcPct val="100000"/>
              </a:lnSpc>
              <a:buClr>
                <a:srgbClr val="C00000"/>
              </a:buClr>
              <a:buFont typeface="Calibri" panose="020F0502020204030204" pitchFamily="34" charset="0"/>
              <a:buChar char="*"/>
            </a:pPr>
            <a:r>
              <a:rPr lang="en-GB" sz="2400" dirty="0">
                <a:latin typeface="Comic Sans MS" panose="030F0702030302020204" pitchFamily="66" charset="0"/>
              </a:rPr>
              <a:t>Reviews need to be at least termly however provision including  short term targets may be reviewed and amended more regularly than this.</a:t>
            </a:r>
          </a:p>
          <a:p>
            <a:pPr>
              <a:lnSpc>
                <a:spcPct val="100000"/>
              </a:lnSpc>
              <a:buClr>
                <a:srgbClr val="C00000"/>
              </a:buClr>
              <a:buFont typeface="Calibri" panose="020F0502020204030204" pitchFamily="34" charset="0"/>
              <a:buChar char="*"/>
            </a:pPr>
            <a:r>
              <a:rPr lang="en-GB" sz="2400" dirty="0">
                <a:latin typeface="Comic Sans MS" panose="030F0702030302020204" pitchFamily="66" charset="0"/>
              </a:rPr>
              <a:t>Progress should always be monitored in the light of the longer term outcomes and aspirations that the child or young person wants to achieve.</a:t>
            </a:r>
          </a:p>
          <a:p>
            <a:pPr>
              <a:lnSpc>
                <a:spcPct val="100000"/>
              </a:lnSpc>
              <a:buClr>
                <a:srgbClr val="C00000"/>
              </a:buClr>
              <a:buFont typeface="Calibri" panose="020F0502020204030204" pitchFamily="34" charset="0"/>
              <a:buChar char="*"/>
            </a:pPr>
            <a:r>
              <a:rPr lang="en-GB" sz="2400" b="1" dirty="0">
                <a:latin typeface="Comic Sans MS" panose="030F0702030302020204" pitchFamily="66" charset="0"/>
              </a:rPr>
              <a:t>At the 3rd review </a:t>
            </a:r>
            <a:r>
              <a:rPr lang="en-GB" sz="2400" dirty="0">
                <a:latin typeface="Comic Sans MS" panose="030F0702030302020204" pitchFamily="66" charset="0"/>
              </a:rPr>
              <a:t>ensure all sections of the My Support Plan are fully reviewed and updated with a new plan produced.  Amendments do not need to be included in the new plan as the previous one has them recorded. </a:t>
            </a:r>
          </a:p>
          <a:p>
            <a:pPr>
              <a:lnSpc>
                <a:spcPct val="100000"/>
              </a:lnSpc>
              <a:buClr>
                <a:srgbClr val="C00000"/>
              </a:buClr>
              <a:buFont typeface="Calibri" panose="020F0502020204030204" pitchFamily="34" charset="0"/>
              <a:buChar char="*"/>
            </a:pPr>
            <a:r>
              <a:rPr lang="en-GB" sz="2400" dirty="0">
                <a:latin typeface="Comic Sans MS" panose="030F0702030302020204" pitchFamily="66" charset="0"/>
              </a:rPr>
              <a:t>The front cover has a place to record which number My Support Plan you are producing  e.g. MSP 1  MSP 2 etc..</a:t>
            </a:r>
          </a:p>
        </p:txBody>
      </p:sp>
    </p:spTree>
    <p:extLst>
      <p:ext uri="{BB962C8B-B14F-4D97-AF65-F5344CB8AC3E}">
        <p14:creationId xmlns:p14="http://schemas.microsoft.com/office/powerpoint/2010/main" val="113695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91142449"/>
              </p:ext>
            </p:extLst>
          </p:nvPr>
        </p:nvGraphicFramePr>
        <p:xfrm>
          <a:off x="923013" y="836713"/>
          <a:ext cx="10345975" cy="5362574"/>
        </p:xfrm>
        <a:graphic>
          <a:graphicData uri="http://schemas.openxmlformats.org/drawingml/2006/table">
            <a:tbl>
              <a:tblPr firstRow="1" firstCol="1" bandRow="1"/>
              <a:tblGrid>
                <a:gridCol w="794907">
                  <a:extLst>
                    <a:ext uri="{9D8B030D-6E8A-4147-A177-3AD203B41FA5}">
                      <a16:colId xmlns:a16="http://schemas.microsoft.com/office/drawing/2014/main" val="20000"/>
                    </a:ext>
                  </a:extLst>
                </a:gridCol>
                <a:gridCol w="9551068">
                  <a:extLst>
                    <a:ext uri="{9D8B030D-6E8A-4147-A177-3AD203B41FA5}">
                      <a16:colId xmlns:a16="http://schemas.microsoft.com/office/drawing/2014/main" val="20001"/>
                    </a:ext>
                  </a:extLst>
                </a:gridCol>
              </a:tblGrid>
              <a:tr h="277243">
                <a:tc gridSpan="2">
                  <a:txBody>
                    <a:bodyPr/>
                    <a:lstStyle/>
                    <a:p>
                      <a:pPr>
                        <a:spcAft>
                          <a:spcPts val="0"/>
                        </a:spcAft>
                      </a:pPr>
                      <a:r>
                        <a:rPr lang="en-GB" sz="900" b="1" dirty="0">
                          <a:effectLst/>
                          <a:latin typeface="Arial"/>
                          <a:ea typeface="Calibri"/>
                          <a:cs typeface="Times New Roman"/>
                        </a:rPr>
                        <a:t>Section 6: Reviewing My Support Plan                               Date of review:                                                1</a:t>
                      </a:r>
                      <a:r>
                        <a:rPr lang="en-GB" sz="900" b="1" baseline="30000" dirty="0">
                          <a:effectLst/>
                          <a:latin typeface="Arial"/>
                          <a:ea typeface="Calibri"/>
                          <a:cs typeface="Times New Roman"/>
                        </a:rPr>
                        <a:t>st</a:t>
                      </a:r>
                      <a:r>
                        <a:rPr lang="en-GB" sz="900" b="1" dirty="0">
                          <a:effectLst/>
                          <a:latin typeface="Arial"/>
                          <a:ea typeface="Calibri"/>
                          <a:cs typeface="Times New Roman"/>
                        </a:rPr>
                        <a:t> review (R1)</a:t>
                      </a:r>
                      <a:endParaRPr lang="en-GB" sz="900" dirty="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57150" cap="flat" cmpd="sng" algn="ctr">
                      <a:solidFill>
                        <a:srgbClr val="548DD4"/>
                      </a:solidFill>
                      <a:prstDash val="solid"/>
                      <a:round/>
                      <a:headEnd type="none" w="med" len="med"/>
                      <a:tailEnd type="none" w="med" len="med"/>
                    </a:lnR>
                    <a:lnT w="57150" cap="flat" cmpd="sng" algn="ctr">
                      <a:solidFill>
                        <a:srgbClr val="548DD4"/>
                      </a:solidFill>
                      <a:prstDash val="solid"/>
                      <a:round/>
                      <a:headEnd type="none" w="med" len="med"/>
                      <a:tailEnd type="none" w="med" len="med"/>
                    </a:lnT>
                    <a:lnB w="38100" cap="flat" cmpd="sng" algn="ctr">
                      <a:solidFill>
                        <a:srgbClr val="31849B"/>
                      </a:solidFill>
                      <a:prstDash val="solid"/>
                      <a:round/>
                      <a:headEnd type="none" w="med" len="med"/>
                      <a:tailEnd type="none" w="med" len="med"/>
                    </a:lnB>
                    <a:solidFill>
                      <a:srgbClr val="C6D9F1"/>
                    </a:solidFill>
                  </a:tcPr>
                </a:tc>
                <a:tc hMerge="1">
                  <a:txBody>
                    <a:bodyPr/>
                    <a:lstStyle/>
                    <a:p>
                      <a:endParaRPr lang="en-GB"/>
                    </a:p>
                  </a:txBody>
                  <a:tcPr/>
                </a:tc>
                <a:extLst>
                  <a:ext uri="{0D108BD9-81ED-4DB2-BD59-A6C34878D82A}">
                    <a16:rowId xmlns:a16="http://schemas.microsoft.com/office/drawing/2014/main" val="10000"/>
                  </a:ext>
                </a:extLst>
              </a:tr>
              <a:tr h="297362">
                <a:tc>
                  <a:txBody>
                    <a:bodyPr/>
                    <a:lstStyle/>
                    <a:p>
                      <a:pPr>
                        <a:spcAft>
                          <a:spcPts val="0"/>
                        </a:spcAft>
                      </a:pPr>
                      <a:r>
                        <a:rPr lang="en-GB" sz="800" b="1">
                          <a:effectLst/>
                          <a:latin typeface="Arial"/>
                          <a:ea typeface="Calibri"/>
                          <a:cs typeface="Times New Roman"/>
                        </a:rPr>
                        <a:t>No. of outcome</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31849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900" b="1">
                          <a:effectLst/>
                          <a:latin typeface="Arial"/>
                          <a:ea typeface="Calibri"/>
                          <a:cs typeface="Times New Roman"/>
                        </a:rPr>
                        <a:t>Progress towards outcomes in My Support Plan</a:t>
                      </a:r>
                      <a:endParaRPr lang="en-GB" sz="900">
                        <a:effectLst/>
                        <a:latin typeface="Calibri"/>
                        <a:ea typeface="Calibri"/>
                        <a:cs typeface="Times New Roman"/>
                      </a:endParaRPr>
                    </a:p>
                    <a:p>
                      <a:pPr algn="ctr">
                        <a:spcAft>
                          <a:spcPts val="0"/>
                        </a:spcAft>
                      </a:pPr>
                      <a:r>
                        <a:rPr lang="en-GB" sz="800" i="1">
                          <a:effectLst/>
                          <a:latin typeface="Arial"/>
                          <a:ea typeface="Calibri"/>
                          <a:cs typeface="Times New Roman"/>
                        </a:rPr>
                        <a:t>(to include whether the steps I will make towards achieving this outcome have been met, partly met, not met or need to be changed)</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38100" cap="flat" cmpd="sng" algn="ctr">
                      <a:solidFill>
                        <a:srgbClr val="31849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1602">
                <a:tc>
                  <a:txBody>
                    <a:bodyPr/>
                    <a:lstStyle/>
                    <a:p>
                      <a:pPr algn="ctr">
                        <a:spcAft>
                          <a:spcPts val="0"/>
                        </a:spcAft>
                      </a:pPr>
                      <a:r>
                        <a:rPr lang="en-GB" sz="800" b="1">
                          <a:effectLst/>
                          <a:latin typeface="Arial"/>
                          <a:ea typeface="Calibri"/>
                          <a:cs typeface="Times New Roman"/>
                        </a:rPr>
                        <a:t>1</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800">
                          <a:effectLst/>
                          <a:latin typeface="Arial"/>
                          <a:ea typeface="Calibri"/>
                        </a:rPr>
                        <a:t> </a:t>
                      </a:r>
                      <a:endParaRPr lang="en-GB" sz="800">
                        <a:effectLst/>
                        <a:latin typeface="Calibri"/>
                      </a:endParaRPr>
                    </a:p>
                    <a:p>
                      <a:pPr>
                        <a:spcAft>
                          <a:spcPts val="0"/>
                        </a:spcAft>
                      </a:pPr>
                      <a:r>
                        <a:rPr lang="en-GB" sz="800">
                          <a:effectLst/>
                          <a:latin typeface="Arial"/>
                          <a:ea typeface="Times New Roman"/>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7403">
                <a:tc>
                  <a:txBody>
                    <a:bodyPr/>
                    <a:lstStyle/>
                    <a:p>
                      <a:pPr algn="ctr">
                        <a:spcAft>
                          <a:spcPts val="0"/>
                        </a:spcAft>
                      </a:pPr>
                      <a:r>
                        <a:rPr lang="en-GB" sz="800" b="1">
                          <a:effectLst/>
                          <a:latin typeface="Arial"/>
                          <a:ea typeface="Calibri"/>
                          <a:cs typeface="Times New Roman"/>
                        </a:rPr>
                        <a:t>2</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7403">
                <a:tc>
                  <a:txBody>
                    <a:bodyPr/>
                    <a:lstStyle/>
                    <a:p>
                      <a:pPr algn="ctr">
                        <a:spcAft>
                          <a:spcPts val="0"/>
                        </a:spcAft>
                      </a:pPr>
                      <a:r>
                        <a:rPr lang="en-GB" sz="800" b="1">
                          <a:effectLst/>
                          <a:latin typeface="Arial"/>
                          <a:ea typeface="Calibri"/>
                          <a:cs typeface="Times New Roman"/>
                        </a:rPr>
                        <a:t>3</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7403">
                <a:tc>
                  <a:txBody>
                    <a:bodyPr/>
                    <a:lstStyle/>
                    <a:p>
                      <a:pPr algn="ctr">
                        <a:spcAft>
                          <a:spcPts val="0"/>
                        </a:spcAft>
                      </a:pPr>
                      <a:r>
                        <a:rPr lang="en-GB" sz="800" b="1">
                          <a:effectLst/>
                          <a:latin typeface="Arial"/>
                          <a:ea typeface="Calibri"/>
                          <a:cs typeface="Times New Roman"/>
                        </a:rPr>
                        <a:t>4</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7403">
                <a:tc>
                  <a:txBody>
                    <a:bodyPr/>
                    <a:lstStyle/>
                    <a:p>
                      <a:pPr algn="ctr">
                        <a:spcAft>
                          <a:spcPts val="0"/>
                        </a:spcAft>
                      </a:pPr>
                      <a:r>
                        <a:rPr lang="en-GB" sz="800" b="1" dirty="0">
                          <a:effectLst/>
                          <a:latin typeface="Arial"/>
                          <a:ea typeface="Calibri"/>
                          <a:cs typeface="Times New Roman"/>
                        </a:rPr>
                        <a:t>5</a:t>
                      </a:r>
                      <a:endParaRPr lang="en-GB" sz="900" dirty="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7403">
                <a:tc>
                  <a:txBody>
                    <a:bodyPr/>
                    <a:lstStyle/>
                    <a:p>
                      <a:pPr algn="ctr">
                        <a:spcAft>
                          <a:spcPts val="0"/>
                        </a:spcAft>
                      </a:pPr>
                      <a:r>
                        <a:rPr lang="en-GB" sz="800" b="1">
                          <a:effectLst/>
                          <a:latin typeface="Arial"/>
                          <a:ea typeface="Calibri"/>
                          <a:cs typeface="Times New Roman"/>
                        </a:rPr>
                        <a:t>6</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37403">
                <a:tc>
                  <a:txBody>
                    <a:bodyPr/>
                    <a:lstStyle/>
                    <a:p>
                      <a:pPr algn="ctr">
                        <a:spcAft>
                          <a:spcPts val="0"/>
                        </a:spcAft>
                      </a:pPr>
                      <a:r>
                        <a:rPr lang="en-GB" sz="800" b="1">
                          <a:effectLst/>
                          <a:latin typeface="Arial"/>
                          <a:ea typeface="Calibri"/>
                          <a:cs typeface="Times New Roman"/>
                        </a:rPr>
                        <a:t>7</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12700" cap="flat" cmpd="sng" algn="ctr">
                      <a:solidFill>
                        <a:srgbClr val="000000"/>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7403">
                <a:tc gridSpan="2">
                  <a:txBody>
                    <a:bodyPr/>
                    <a:lstStyle/>
                    <a:p>
                      <a:pPr>
                        <a:spcAft>
                          <a:spcPts val="0"/>
                        </a:spcAft>
                      </a:pPr>
                      <a:r>
                        <a:rPr lang="en-GB" sz="800" b="1">
                          <a:effectLst/>
                          <a:latin typeface="Arial"/>
                          <a:ea typeface="Calibri"/>
                          <a:cs typeface="Times New Roman"/>
                        </a:rPr>
                        <a:t>What is working well with provision and support and needs to continue?</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9"/>
                  </a:ext>
                </a:extLst>
              </a:tr>
              <a:tr h="437403">
                <a:tc gridSpan="2">
                  <a:txBody>
                    <a:bodyPr/>
                    <a:lstStyle/>
                    <a:p>
                      <a:pPr>
                        <a:spcAft>
                          <a:spcPts val="0"/>
                        </a:spcAft>
                      </a:pPr>
                      <a:r>
                        <a:rPr lang="en-GB" sz="800" b="1">
                          <a:effectLst/>
                          <a:latin typeface="Arial"/>
                          <a:ea typeface="Calibri"/>
                          <a:cs typeface="Times New Roman"/>
                        </a:rPr>
                        <a:t>What isn’t working well with provision and support and needs to finish or change?</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10"/>
                  </a:ext>
                </a:extLst>
              </a:tr>
              <a:tr h="437403">
                <a:tc gridSpan="2">
                  <a:txBody>
                    <a:bodyPr/>
                    <a:lstStyle/>
                    <a:p>
                      <a:pPr>
                        <a:spcAft>
                          <a:spcPts val="0"/>
                        </a:spcAft>
                      </a:pPr>
                      <a:r>
                        <a:rPr lang="en-GB" sz="800" b="1">
                          <a:effectLst/>
                          <a:latin typeface="Arial"/>
                          <a:ea typeface="Calibri"/>
                          <a:cs typeface="Times New Roman"/>
                        </a:rPr>
                        <a:t>Should anything new be introduced to match the parent/child’s goals and aspirations?</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p>
                      <a:pPr>
                        <a:spcAft>
                          <a:spcPts val="0"/>
                        </a:spcAft>
                      </a:pPr>
                      <a:r>
                        <a:rPr lang="en-GB" sz="800" b="1">
                          <a:effectLst/>
                          <a:latin typeface="Arial"/>
                          <a:ea typeface="Calibri"/>
                          <a:cs typeface="Times New Roman"/>
                        </a:rPr>
                        <a:t> </a:t>
                      </a:r>
                      <a:endParaRPr lang="en-GB" sz="90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11"/>
                  </a:ext>
                </a:extLst>
              </a:tr>
              <a:tr h="559740">
                <a:tc gridSpan="2">
                  <a:txBody>
                    <a:bodyPr/>
                    <a:lstStyle/>
                    <a:p>
                      <a:pPr>
                        <a:spcAft>
                          <a:spcPts val="0"/>
                        </a:spcAft>
                      </a:pPr>
                      <a:r>
                        <a:rPr lang="en-GB" sz="800" dirty="0">
                          <a:effectLst/>
                          <a:latin typeface="Arial"/>
                          <a:ea typeface="Calibri"/>
                          <a:cs typeface="Times New Roman"/>
                        </a:rPr>
                        <a:t>At this review, update My Support Plan to set new targets, make adjustments to provision etc. Please reference these updates with an R1 and the date of the review in </a:t>
                      </a:r>
                      <a:r>
                        <a:rPr lang="en-GB" sz="800" b="1" dirty="0">
                          <a:effectLst/>
                          <a:latin typeface="Arial"/>
                          <a:ea typeface="Calibri"/>
                          <a:cs typeface="Times New Roman"/>
                        </a:rPr>
                        <a:t>Section 5</a:t>
                      </a:r>
                      <a:r>
                        <a:rPr lang="en-GB" sz="800" dirty="0">
                          <a:effectLst/>
                          <a:latin typeface="Arial"/>
                          <a:ea typeface="Calibri"/>
                          <a:cs typeface="Times New Roman"/>
                        </a:rPr>
                        <a:t>.</a:t>
                      </a:r>
                      <a:endParaRPr lang="en-GB" sz="900" dirty="0">
                        <a:effectLst/>
                        <a:latin typeface="Calibri"/>
                        <a:ea typeface="Calibri"/>
                        <a:cs typeface="Times New Roman"/>
                      </a:endParaRPr>
                    </a:p>
                    <a:p>
                      <a:pPr>
                        <a:spcAft>
                          <a:spcPts val="0"/>
                        </a:spcAft>
                      </a:pPr>
                      <a:r>
                        <a:rPr lang="en-GB" sz="800" dirty="0">
                          <a:effectLst/>
                          <a:latin typeface="Arial"/>
                          <a:ea typeface="Calibri"/>
                          <a:cs typeface="Times New Roman"/>
                        </a:rPr>
                        <a:t>If any provision is not continuing then </a:t>
                      </a:r>
                      <a:r>
                        <a:rPr lang="en-GB" sz="800" strike="sngStrike" dirty="0">
                          <a:effectLst/>
                          <a:latin typeface="Arial"/>
                          <a:ea typeface="Calibri"/>
                          <a:cs typeface="Times New Roman"/>
                        </a:rPr>
                        <a:t>strikethrough</a:t>
                      </a:r>
                      <a:r>
                        <a:rPr lang="en-GB" sz="800" dirty="0">
                          <a:solidFill>
                            <a:srgbClr val="FF0000"/>
                          </a:solidFill>
                          <a:effectLst/>
                          <a:latin typeface="Arial"/>
                          <a:ea typeface="Calibri"/>
                          <a:cs typeface="Times New Roman"/>
                        </a:rPr>
                        <a:t> </a:t>
                      </a:r>
                      <a:r>
                        <a:rPr lang="en-GB" sz="800" dirty="0">
                          <a:solidFill>
                            <a:srgbClr val="000000"/>
                          </a:solidFill>
                          <a:effectLst/>
                          <a:latin typeface="Arial"/>
                          <a:ea typeface="Calibri"/>
                          <a:cs typeface="Times New Roman"/>
                        </a:rPr>
                        <a:t>in </a:t>
                      </a:r>
                      <a:r>
                        <a:rPr lang="en-GB" sz="800" b="1" dirty="0">
                          <a:solidFill>
                            <a:srgbClr val="000000"/>
                          </a:solidFill>
                          <a:effectLst/>
                          <a:latin typeface="Arial"/>
                          <a:ea typeface="Calibri"/>
                          <a:cs typeface="Times New Roman"/>
                        </a:rPr>
                        <a:t>Section 5</a:t>
                      </a:r>
                      <a:r>
                        <a:rPr lang="en-GB" sz="800" dirty="0">
                          <a:solidFill>
                            <a:srgbClr val="000000"/>
                          </a:solidFill>
                          <a:effectLst/>
                          <a:latin typeface="Arial"/>
                          <a:ea typeface="Calibri"/>
                          <a:cs typeface="Times New Roman"/>
                        </a:rPr>
                        <a:t>.</a:t>
                      </a:r>
                      <a:r>
                        <a:rPr lang="en-GB" sz="800" dirty="0">
                          <a:solidFill>
                            <a:srgbClr val="FF0000"/>
                          </a:solidFill>
                          <a:effectLst/>
                          <a:latin typeface="Arial"/>
                          <a:ea typeface="Calibri"/>
                          <a:cs typeface="Times New Roman"/>
                        </a:rPr>
                        <a:t> </a:t>
                      </a:r>
                      <a:r>
                        <a:rPr lang="en-GB" sz="800" dirty="0">
                          <a:effectLst/>
                          <a:latin typeface="Arial"/>
                          <a:ea typeface="Calibri"/>
                          <a:cs typeface="Times New Roman"/>
                        </a:rPr>
                        <a:t>If no strikethrough then this will indicate that provision is continuing and if it is being added to following this review please reference these additions with an R1 and the date of the review.</a:t>
                      </a:r>
                      <a:endParaRPr lang="en-GB" sz="900" dirty="0">
                        <a:effectLst/>
                        <a:latin typeface="Calibri"/>
                        <a:ea typeface="Calibri"/>
                        <a:cs typeface="Times New Roman"/>
                      </a:endParaRPr>
                    </a:p>
                  </a:txBody>
                  <a:tcPr marL="69289" marR="69289" marT="0" marB="0" anchor="ctr">
                    <a:lnL w="57150" cap="flat" cmpd="sng" algn="ctr">
                      <a:solidFill>
                        <a:srgbClr val="548DD4"/>
                      </a:solidFill>
                      <a:prstDash val="solid"/>
                      <a:round/>
                      <a:headEnd type="none" w="med" len="med"/>
                      <a:tailEnd type="none" w="med" len="med"/>
                    </a:lnL>
                    <a:lnR w="57150" cap="flat" cmpd="sng" algn="ctr">
                      <a:solidFill>
                        <a:srgbClr val="548DD4"/>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rgbClr val="548DD4"/>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55142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78" y="327896"/>
            <a:ext cx="8911687" cy="1280890"/>
          </a:xfrm>
        </p:spPr>
        <p:txBody>
          <a:bodyPr>
            <a:normAutofit/>
          </a:bodyPr>
          <a:lstStyle/>
          <a:p>
            <a:pPr algn="ctr"/>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Remember……..</a:t>
            </a:r>
          </a:p>
        </p:txBody>
      </p:sp>
      <p:sp>
        <p:nvSpPr>
          <p:cNvPr id="3" name="Content Placeholder 2"/>
          <p:cNvSpPr>
            <a:spLocks noGrp="1"/>
          </p:cNvSpPr>
          <p:nvPr>
            <p:ph idx="1"/>
          </p:nvPr>
        </p:nvSpPr>
        <p:spPr>
          <a:xfrm>
            <a:off x="838202" y="1389413"/>
            <a:ext cx="10515600" cy="4787550"/>
          </a:xfrm>
        </p:spPr>
        <p:txBody>
          <a:bodyPr>
            <a:normAutofit/>
          </a:bodyPr>
          <a:lstStyle/>
          <a:p>
            <a:pPr>
              <a:buClr>
                <a:srgbClr val="C00000"/>
              </a:buClr>
              <a:buFont typeface="Calibri" panose="020F0502020204030204" pitchFamily="34" charset="0"/>
              <a:buChar char="*"/>
            </a:pPr>
            <a:r>
              <a:rPr lang="en-GB" sz="2000" dirty="0">
                <a:latin typeface="Comic Sans MS" panose="030F0702030302020204" pitchFamily="66" charset="0"/>
              </a:rPr>
              <a:t>My Support Plan will only be produced for a minority of children with  special educational needs</a:t>
            </a:r>
          </a:p>
          <a:p>
            <a:pPr>
              <a:buClr>
                <a:srgbClr val="C00000"/>
              </a:buClr>
              <a:buFont typeface="Calibri" panose="020F0502020204030204" pitchFamily="34" charset="0"/>
              <a:buChar char="*"/>
            </a:pPr>
            <a:r>
              <a:rPr lang="en-GB" sz="2000" dirty="0">
                <a:latin typeface="Comic Sans MS" panose="030F0702030302020204" pitchFamily="66" charset="0"/>
              </a:rPr>
              <a:t>A My Support Plan replaces the need for an IEP/ANP/BSP</a:t>
            </a:r>
          </a:p>
          <a:p>
            <a:pPr>
              <a:buClr>
                <a:srgbClr val="C00000"/>
              </a:buClr>
              <a:buFont typeface="Calibri" panose="020F0502020204030204" pitchFamily="34" charset="0"/>
              <a:buChar char="*"/>
            </a:pPr>
            <a:r>
              <a:rPr lang="en-GB" sz="2000" dirty="0">
                <a:latin typeface="Comic Sans MS" panose="030F0702030302020204" pitchFamily="66" charset="0"/>
              </a:rPr>
              <a:t>The SEN graduated response is still key to our practice with quality teaching and practice being the foundation of our work</a:t>
            </a:r>
          </a:p>
          <a:p>
            <a:pPr>
              <a:buClr>
                <a:srgbClr val="C00000"/>
              </a:buClr>
              <a:buFont typeface="Calibri" panose="020F0502020204030204" pitchFamily="34" charset="0"/>
              <a:buChar char="*"/>
            </a:pPr>
            <a:r>
              <a:rPr lang="en-GB" sz="2000" dirty="0">
                <a:latin typeface="Comic Sans MS" panose="030F0702030302020204" pitchFamily="66" charset="0"/>
              </a:rPr>
              <a:t>When a child is at ‘SEN Support’ this does not automatically mean that a My Support Plan should be produced</a:t>
            </a:r>
          </a:p>
          <a:p>
            <a:pPr>
              <a:buClr>
                <a:srgbClr val="C00000"/>
              </a:buClr>
              <a:buFont typeface="Calibri" panose="020F0502020204030204" pitchFamily="34" charset="0"/>
              <a:buChar char="*"/>
            </a:pPr>
            <a:r>
              <a:rPr lang="en-GB" sz="2000" dirty="0">
                <a:latin typeface="Comic Sans MS" panose="030F0702030302020204" pitchFamily="66" charset="0"/>
              </a:rPr>
              <a:t>The production of a My Support Plan does not automatically mean that a request for an Education Health and Care needs assessment will be taking place</a:t>
            </a:r>
          </a:p>
          <a:p>
            <a:pPr>
              <a:buClr>
                <a:srgbClr val="C00000"/>
              </a:buClr>
              <a:buFont typeface="Calibri" panose="020F0502020204030204" pitchFamily="34" charset="0"/>
              <a:buChar char="*"/>
            </a:pPr>
            <a:r>
              <a:rPr lang="en-GB" sz="2000" dirty="0">
                <a:latin typeface="Comic Sans MS" panose="030F0702030302020204" pitchFamily="66" charset="0"/>
              </a:rPr>
              <a:t>Some SEN Support Services that offer very specific and specialist support may ask to see the ‘My Support Plan’ as part of their referral information.  This will help them to see what  has already been put in place to meet the child or young person’s SEN and to help them to determine what further support they can provide.</a:t>
            </a:r>
          </a:p>
        </p:txBody>
      </p:sp>
    </p:spTree>
    <p:extLst>
      <p:ext uri="{BB962C8B-B14F-4D97-AF65-F5344CB8AC3E}">
        <p14:creationId xmlns:p14="http://schemas.microsoft.com/office/powerpoint/2010/main" val="70818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19" y="511555"/>
            <a:ext cx="8911687" cy="1280890"/>
          </a:xfrm>
        </p:spPr>
        <p:txBody>
          <a:bodyPr>
            <a:normAutofit fontScale="90000"/>
          </a:bodyPr>
          <a:lstStyle/>
          <a:p>
            <a:r>
              <a:rPr lang="en-GB" sz="40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Activity 4 - My Support Plan (MSP)</a:t>
            </a:r>
          </a:p>
        </p:txBody>
      </p:sp>
      <p:sp>
        <p:nvSpPr>
          <p:cNvPr id="3" name="Content Placeholder 2"/>
          <p:cNvSpPr>
            <a:spLocks noGrp="1"/>
          </p:cNvSpPr>
          <p:nvPr>
            <p:ph idx="1"/>
          </p:nvPr>
        </p:nvSpPr>
        <p:spPr>
          <a:xfrm>
            <a:off x="966474" y="1921189"/>
            <a:ext cx="8915400" cy="3777622"/>
          </a:xfrm>
        </p:spPr>
        <p:txBody>
          <a:bodyPr>
            <a:normAutofit/>
          </a:bodyPr>
          <a:lstStyle/>
          <a:p>
            <a:pPr>
              <a:buClr>
                <a:srgbClr val="C00000"/>
              </a:buClr>
              <a:buFont typeface="Calibri" panose="020F0502020204030204" pitchFamily="34" charset="0"/>
              <a:buChar char="*"/>
            </a:pPr>
            <a:r>
              <a:rPr lang="en-GB" sz="2400" dirty="0">
                <a:solidFill>
                  <a:prstClr val="black"/>
                </a:solidFill>
                <a:latin typeface="Comic Sans MS" panose="030F0702030302020204" pitchFamily="66" charset="0"/>
              </a:rPr>
              <a:t>My Support Plan example of good practice</a:t>
            </a:r>
          </a:p>
          <a:p>
            <a:pPr>
              <a:buClr>
                <a:srgbClr val="C00000"/>
              </a:buClr>
              <a:buFont typeface="Calibri" panose="020F0502020204030204" pitchFamily="34" charset="0"/>
              <a:buChar char="*"/>
            </a:pPr>
            <a:r>
              <a:rPr lang="en-GB" sz="2400" dirty="0">
                <a:solidFill>
                  <a:prstClr val="black"/>
                </a:solidFill>
                <a:latin typeface="Comic Sans MS" panose="030F0702030302020204" pitchFamily="66" charset="0"/>
              </a:rPr>
              <a:t>D</a:t>
            </a:r>
            <a:r>
              <a:rPr lang="en-GB" sz="2400" dirty="0">
                <a:latin typeface="Comic Sans MS" panose="030F0702030302020204" pitchFamily="66" charset="0"/>
              </a:rPr>
              <a:t>iscussion on tables</a:t>
            </a:r>
          </a:p>
          <a:p>
            <a:pPr>
              <a:buClr>
                <a:srgbClr val="C00000"/>
              </a:buClr>
              <a:buFont typeface="Calibri" panose="020F0502020204030204" pitchFamily="34" charset="0"/>
              <a:buChar char="*"/>
            </a:pPr>
            <a:r>
              <a:rPr lang="en-GB" sz="2400" dirty="0">
                <a:latin typeface="Comic Sans MS" panose="030F0702030302020204" pitchFamily="66" charset="0"/>
              </a:rPr>
              <a:t>Feedback as a group</a:t>
            </a:r>
          </a:p>
          <a:p>
            <a:pPr>
              <a:buClr>
                <a:srgbClr val="C00000"/>
              </a:buClr>
              <a:buFont typeface="Calibri" panose="020F0502020204030204" pitchFamily="34" charset="0"/>
              <a:buChar char="*"/>
            </a:pPr>
            <a:r>
              <a:rPr lang="en-GB" sz="2400" dirty="0">
                <a:latin typeface="Comic Sans MS" panose="030F0702030302020204" pitchFamily="66" charset="0"/>
              </a:rPr>
              <a:t>Any 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63700"/>
            <a:ext cx="4190999"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857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305" y="244699"/>
            <a:ext cx="10310724" cy="2023909"/>
          </a:xfrm>
        </p:spPr>
        <p:txBody>
          <a:bodyPr>
            <a:normAutofit/>
          </a:bodyPr>
          <a:lstStyle/>
          <a:p>
            <a:pPr algn="ctr"/>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Any other questions?</a:t>
            </a:r>
          </a:p>
        </p:txBody>
      </p:sp>
      <p:pic>
        <p:nvPicPr>
          <p:cNvPr id="5" name="Picture 4" descr="anyquestions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018" y="1485900"/>
            <a:ext cx="5953125" cy="5372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562191" y="2492375"/>
            <a:ext cx="10795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a:t>SENCos</a:t>
            </a:r>
          </a:p>
        </p:txBody>
      </p:sp>
    </p:spTree>
    <p:extLst>
      <p:ext uri="{BB962C8B-B14F-4D97-AF65-F5344CB8AC3E}">
        <p14:creationId xmlns:p14="http://schemas.microsoft.com/office/powerpoint/2010/main" val="2509359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191999" cy="1032354"/>
          </a:xfrm>
        </p:spPr>
        <p:txBody>
          <a:bodyPr>
            <a:normAutofit/>
          </a:bodyPr>
          <a:lstStyle/>
          <a:p>
            <a:pPr algn="ctr"/>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Social, Emotional and Mental Health</a:t>
            </a:r>
          </a:p>
        </p:txBody>
      </p:sp>
      <p:sp>
        <p:nvSpPr>
          <p:cNvPr id="3" name="Content Placeholder 2"/>
          <p:cNvSpPr>
            <a:spLocks noGrp="1"/>
          </p:cNvSpPr>
          <p:nvPr>
            <p:ph idx="1"/>
          </p:nvPr>
        </p:nvSpPr>
        <p:spPr>
          <a:xfrm>
            <a:off x="776379" y="1927596"/>
            <a:ext cx="10876473" cy="4746336"/>
          </a:xfrm>
        </p:spPr>
        <p:txBody>
          <a:bodyPr>
            <a:noAutofit/>
          </a:bodyPr>
          <a:lstStyle/>
          <a:p>
            <a:pPr marL="0" indent="0">
              <a:buNone/>
            </a:pPr>
            <a:r>
              <a:rPr lang="en-GB" sz="2400" dirty="0">
                <a:latin typeface="Comic Sans MS" panose="030F0702030302020204" pitchFamily="66" charset="0"/>
              </a:rPr>
              <a:t>Graduated Approach for SEMH for advice on:-</a:t>
            </a:r>
          </a:p>
          <a:p>
            <a:pPr>
              <a:buClr>
                <a:srgbClr val="C00000"/>
              </a:buClr>
              <a:buFont typeface="Wingdings" panose="05000000000000000000" pitchFamily="2" charset="2"/>
              <a:buChar char="v"/>
            </a:pPr>
            <a:r>
              <a:rPr lang="en-GB" sz="2400" dirty="0">
                <a:latin typeface="Comic Sans MS" panose="030F0702030302020204" pitchFamily="66" charset="0"/>
              </a:rPr>
              <a:t>What constitutes Quality First Teaching in terms of SEMH</a:t>
            </a:r>
          </a:p>
          <a:p>
            <a:pPr marL="0" indent="0">
              <a:buClr>
                <a:srgbClr val="C00000"/>
              </a:buClr>
              <a:buNone/>
            </a:pPr>
            <a:r>
              <a:rPr lang="en-GB" dirty="0">
                <a:solidFill>
                  <a:srgbClr val="FF0000"/>
                </a:solidFill>
                <a:hlinkClick r:id="rId3"/>
              </a:rPr>
              <a:t>http://intranet.kirklees.gov.uk/getattachment/2622728c-5768-4013-b89d-5c8ea88c054e/3.%20Guidance%20for%20Schools%20-%20Graduated%20Approach%20-%20SEMH.aspx</a:t>
            </a:r>
            <a:r>
              <a:rPr lang="en-GB" dirty="0">
                <a:solidFill>
                  <a:srgbClr val="FF0000"/>
                </a:solidFill>
              </a:rPr>
              <a:t> </a:t>
            </a:r>
          </a:p>
          <a:p>
            <a:pPr>
              <a:buFont typeface="Wingdings" panose="05000000000000000000" pitchFamily="2" charset="2"/>
              <a:buChar char="v"/>
            </a:pPr>
            <a:r>
              <a:rPr lang="en-GB" sz="2400" dirty="0">
                <a:latin typeface="Comic Sans MS" panose="030F0702030302020204" pitchFamily="66" charset="0"/>
              </a:rPr>
              <a:t>Not all </a:t>
            </a:r>
            <a:r>
              <a:rPr lang="en-GB" sz="2400" dirty="0" err="1">
                <a:latin typeface="Comic Sans MS" panose="030F0702030302020204" pitchFamily="66" charset="0"/>
              </a:rPr>
              <a:t>SENCos</a:t>
            </a:r>
            <a:r>
              <a:rPr lang="en-GB" sz="2400" dirty="0">
                <a:latin typeface="Comic Sans MS" panose="030F0702030302020204" pitchFamily="66" charset="0"/>
              </a:rPr>
              <a:t> are the Emotional Well-being Leads for their school: it is important to know who your EWL is, as the have access to a range of resources and training. If your school doesn’t have an EWL, it’s worth contacting Josie Williams at </a:t>
            </a:r>
            <a:r>
              <a:rPr lang="en-GB" sz="2400" dirty="0" err="1">
                <a:latin typeface="Comic Sans MS" panose="030F0702030302020204" pitchFamily="66" charset="0"/>
              </a:rPr>
              <a:t>Northorpe</a:t>
            </a:r>
            <a:r>
              <a:rPr lang="en-GB" sz="2400" dirty="0">
                <a:latin typeface="Comic Sans MS" panose="030F0702030302020204" pitchFamily="66" charset="0"/>
              </a:rPr>
              <a:t> Hall to discuss the advantages of having one</a:t>
            </a:r>
          </a:p>
          <a:p>
            <a:pPr marL="0" indent="0">
              <a:buNone/>
            </a:pPr>
            <a:endParaRPr lang="en-GB" sz="1600" dirty="0"/>
          </a:p>
        </p:txBody>
      </p:sp>
      <p:sp>
        <p:nvSpPr>
          <p:cNvPr id="4" name="TextBox 3"/>
          <p:cNvSpPr txBox="1"/>
          <p:nvPr/>
        </p:nvSpPr>
        <p:spPr>
          <a:xfrm>
            <a:off x="0" y="1224068"/>
            <a:ext cx="12191999" cy="584775"/>
          </a:xfrm>
          <a:prstGeom prst="rect">
            <a:avLst/>
          </a:prstGeom>
          <a:noFill/>
        </p:spPr>
        <p:txBody>
          <a:bodyPr wrap="square" rtlCol="0">
            <a:spAutoFit/>
          </a:bodyPr>
          <a:lstStyle/>
          <a:p>
            <a:pPr algn="ctr"/>
            <a:r>
              <a:rPr lang="en-GB" sz="3200" dirty="0">
                <a:latin typeface="Comic Sans MS" panose="030F0702030302020204" pitchFamily="66" charset="0"/>
              </a:rPr>
              <a:t>(Behaviour – but you can’t call it that any more!) COP 6.82</a:t>
            </a:r>
          </a:p>
        </p:txBody>
      </p:sp>
    </p:spTree>
    <p:extLst>
      <p:ext uri="{BB962C8B-B14F-4D97-AF65-F5344CB8AC3E}">
        <p14:creationId xmlns:p14="http://schemas.microsoft.com/office/powerpoint/2010/main" val="2508875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515600" cy="1006475"/>
          </a:xfrm>
        </p:spPr>
        <p:txBody>
          <a:bodyPr>
            <a:normAutofit/>
          </a:bodyPr>
          <a:lstStyle/>
          <a:p>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    Social Care</a:t>
            </a:r>
          </a:p>
        </p:txBody>
      </p:sp>
      <p:sp>
        <p:nvSpPr>
          <p:cNvPr id="3" name="Content Placeholder 2"/>
          <p:cNvSpPr>
            <a:spLocks noGrp="1"/>
          </p:cNvSpPr>
          <p:nvPr>
            <p:ph idx="1"/>
          </p:nvPr>
        </p:nvSpPr>
        <p:spPr>
          <a:xfrm>
            <a:off x="581893" y="1346201"/>
            <a:ext cx="11318007" cy="5165436"/>
          </a:xfrm>
        </p:spPr>
        <p:txBody>
          <a:bodyPr>
            <a:normAutofit fontScale="92500" lnSpcReduction="20000"/>
          </a:bodyPr>
          <a:lstStyle/>
          <a:p>
            <a:pPr>
              <a:buClr>
                <a:srgbClr val="C00000"/>
              </a:buClr>
              <a:buFont typeface="Calibri" panose="020F0502020204030204" pitchFamily="34" charset="0"/>
              <a:buChar char="*"/>
            </a:pPr>
            <a:r>
              <a:rPr lang="en-GB" sz="3200" dirty="0">
                <a:latin typeface="Comic Sans MS" panose="030F0702030302020204" pitchFamily="66" charset="0"/>
              </a:rPr>
              <a:t>The social care section does</a:t>
            </a:r>
            <a:r>
              <a:rPr lang="en-GB" sz="3200" b="1" dirty="0">
                <a:latin typeface="Comic Sans MS" panose="030F0702030302020204" pitchFamily="66" charset="0"/>
              </a:rPr>
              <a:t> NOT </a:t>
            </a:r>
            <a:r>
              <a:rPr lang="en-GB" sz="3200" dirty="0">
                <a:latin typeface="Comic Sans MS" panose="030F0702030302020204" pitchFamily="66" charset="0"/>
              </a:rPr>
              <a:t>mean SEMH need</a:t>
            </a:r>
          </a:p>
          <a:p>
            <a:pPr>
              <a:buClr>
                <a:srgbClr val="C00000"/>
              </a:buClr>
              <a:buFont typeface="Calibri" panose="020F0502020204030204" pitchFamily="34" charset="0"/>
              <a:buChar char="*"/>
            </a:pPr>
            <a:r>
              <a:rPr lang="en-GB" sz="3200" dirty="0">
                <a:latin typeface="Comic Sans MS" panose="030F0702030302020204" pitchFamily="66" charset="0"/>
              </a:rPr>
              <a:t>Contact Designated Safeguarding Lead (DSL) in school to see if there is any social care involvement</a:t>
            </a:r>
          </a:p>
          <a:p>
            <a:pPr>
              <a:buClr>
                <a:srgbClr val="C00000"/>
              </a:buClr>
              <a:buFont typeface="Calibri" panose="020F0502020204030204" pitchFamily="34" charset="0"/>
              <a:buChar char="*"/>
            </a:pPr>
            <a:r>
              <a:rPr lang="en-GB" sz="3200" dirty="0">
                <a:latin typeface="Comic Sans MS" panose="030F0702030302020204" pitchFamily="66" charset="0"/>
              </a:rPr>
              <a:t>If no social care involvement, leave social care outcomes blank</a:t>
            </a:r>
          </a:p>
          <a:p>
            <a:pPr>
              <a:buClr>
                <a:srgbClr val="C00000"/>
              </a:buClr>
              <a:buFont typeface="Calibri" panose="020F0502020204030204" pitchFamily="34" charset="0"/>
              <a:buChar char="*"/>
            </a:pPr>
            <a:r>
              <a:rPr lang="en-GB" sz="3200" dirty="0">
                <a:latin typeface="Comic Sans MS" panose="030F0702030302020204" pitchFamily="66" charset="0"/>
              </a:rPr>
              <a:t>If yes, external social care professionals need to be involved to develop shared social care section outcomes e.g. lead professional, lead social worker, school nurse, health visitor, family support worker</a:t>
            </a:r>
          </a:p>
          <a:p>
            <a:pPr>
              <a:buClr>
                <a:srgbClr val="C00000"/>
              </a:buClr>
              <a:buFont typeface="Calibri" panose="020F0502020204030204" pitchFamily="34" charset="0"/>
              <a:buChar char="*"/>
            </a:pPr>
            <a:r>
              <a:rPr lang="en-GB" sz="3200" dirty="0">
                <a:latin typeface="Comic Sans MS" panose="030F0702030302020204" pitchFamily="66" charset="0"/>
              </a:rPr>
              <a:t>If in doubt if there is anything in place ring [“Duty and Advice Team”] 01484 456840 who can tell you who the lead professional is </a:t>
            </a:r>
          </a:p>
          <a:p>
            <a:pPr marL="0" indent="0">
              <a:buNone/>
            </a:pPr>
            <a:endParaRPr lang="en-GB" dirty="0"/>
          </a:p>
        </p:txBody>
      </p:sp>
    </p:spTree>
    <p:extLst>
      <p:ext uri="{BB962C8B-B14F-4D97-AF65-F5344CB8AC3E}">
        <p14:creationId xmlns:p14="http://schemas.microsoft.com/office/powerpoint/2010/main" val="970326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384960"/>
            <a:ext cx="8911687" cy="1280890"/>
          </a:xfrm>
        </p:spPr>
        <p:txBody>
          <a:bodyPr>
            <a:normAutofit/>
          </a:bodyPr>
          <a:lstStyle/>
          <a:p>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Social Care</a:t>
            </a:r>
          </a:p>
        </p:txBody>
      </p:sp>
      <p:sp>
        <p:nvSpPr>
          <p:cNvPr id="3" name="Content Placeholder 2"/>
          <p:cNvSpPr>
            <a:spLocks noGrp="1"/>
          </p:cNvSpPr>
          <p:nvPr>
            <p:ph idx="1"/>
          </p:nvPr>
        </p:nvSpPr>
        <p:spPr>
          <a:xfrm>
            <a:off x="1449728" y="1317674"/>
            <a:ext cx="10054883" cy="3777622"/>
          </a:xfrm>
        </p:spPr>
        <p:txBody>
          <a:bodyPr>
            <a:normAutofit fontScale="70000" lnSpcReduction="20000"/>
          </a:bodyPr>
          <a:lstStyle/>
          <a:p>
            <a:pPr>
              <a:buClr>
                <a:srgbClr val="C00000"/>
              </a:buClr>
              <a:buFont typeface="Calibri" panose="020F0502020204030204" pitchFamily="34" charset="0"/>
              <a:buChar char="*"/>
            </a:pPr>
            <a:r>
              <a:rPr lang="en-GB" sz="3200" dirty="0">
                <a:latin typeface="Comic Sans MS" panose="030F0702030302020204" pitchFamily="66" charset="0"/>
              </a:rPr>
              <a:t>My support plan should reflect shared outcomes/targets in the Single Assessment (old EHA, CAF) /Child in Need/Child Protection/Looked After Child that relate to that child</a:t>
            </a:r>
          </a:p>
          <a:p>
            <a:pPr>
              <a:buClr>
                <a:srgbClr val="C00000"/>
              </a:buClr>
              <a:buFont typeface="Calibri" panose="020F0502020204030204" pitchFamily="34" charset="0"/>
              <a:buChar char="*"/>
            </a:pPr>
            <a:r>
              <a:rPr lang="en-GB" sz="3200" dirty="0">
                <a:latin typeface="Comic Sans MS" panose="030F0702030302020204" pitchFamily="66" charset="0"/>
              </a:rPr>
              <a:t>Useful checklist at the beginning of the MSP template</a:t>
            </a:r>
          </a:p>
          <a:p>
            <a:pPr marL="0" indent="0">
              <a:buClr>
                <a:srgbClr val="C00000"/>
              </a:buClr>
              <a:buNone/>
            </a:pPr>
            <a:endParaRPr lang="en-GB" sz="1000" dirty="0">
              <a:latin typeface="Comic Sans MS" panose="030F0702030302020204" pitchFamily="66" charset="0"/>
            </a:endParaRPr>
          </a:p>
          <a:p>
            <a:pPr>
              <a:buClr>
                <a:srgbClr val="C00000"/>
              </a:buClr>
              <a:buFont typeface="Calibri" panose="020F0502020204030204" pitchFamily="34" charset="0"/>
              <a:buChar char="*"/>
            </a:pPr>
            <a:r>
              <a:rPr lang="en-GB" sz="3200" dirty="0">
                <a:latin typeface="Comic Sans MS" panose="030F0702030302020204" pitchFamily="66" charset="0"/>
              </a:rPr>
              <a:t>Consider aligning Social Care and SEN review meetings</a:t>
            </a:r>
          </a:p>
          <a:p>
            <a:pPr marL="0" indent="0">
              <a:buClr>
                <a:srgbClr val="C00000"/>
              </a:buClr>
              <a:buNone/>
            </a:pPr>
            <a:endParaRPr lang="en-GB" sz="1000" dirty="0">
              <a:latin typeface="Comic Sans MS" panose="030F0702030302020204" pitchFamily="66" charset="0"/>
            </a:endParaRPr>
          </a:p>
          <a:p>
            <a:pPr>
              <a:buClr>
                <a:srgbClr val="C00000"/>
              </a:buClr>
              <a:buFont typeface="Calibri" panose="020F0502020204030204" pitchFamily="34" charset="0"/>
              <a:buChar char="*"/>
            </a:pPr>
            <a:r>
              <a:rPr lang="en-GB" sz="3200" dirty="0">
                <a:latin typeface="Comic Sans MS" panose="030F0702030302020204" pitchFamily="66" charset="0"/>
              </a:rPr>
              <a:t>Or using Social Care reviews to review progress of Social Care outcomes on my support plan</a:t>
            </a:r>
          </a:p>
          <a:p>
            <a:pPr>
              <a:buClr>
                <a:srgbClr val="C00000"/>
              </a:buClr>
              <a:buFont typeface="Calibri" panose="020F0502020204030204" pitchFamily="34" charset="0"/>
              <a:buChar char="*"/>
            </a:pPr>
            <a:r>
              <a:rPr lang="en-GB" sz="3200" dirty="0">
                <a:latin typeface="Comic Sans MS" panose="030F0702030302020204" pitchFamily="66" charset="0"/>
              </a:rPr>
              <a:t>Examples of Social Care meetings, reviews are [Team Around the Family, E-Personal Education Plan, Virtual School]</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pPr marL="0" indent="0">
              <a:buNone/>
            </a:pPr>
            <a:endParaRPr lang="en-GB" dirty="0"/>
          </a:p>
          <a:p>
            <a:endParaRPr lang="en-GB" dirty="0"/>
          </a:p>
        </p:txBody>
      </p:sp>
      <p:pic>
        <p:nvPicPr>
          <p:cNvPr id="8" name="Picture 7"/>
          <p:cNvPicPr>
            <a:picLocks noChangeAspect="1"/>
          </p:cNvPicPr>
          <p:nvPr/>
        </p:nvPicPr>
        <p:blipFill>
          <a:blip r:embed="rId3"/>
          <a:stretch>
            <a:fillRect/>
          </a:stretch>
        </p:blipFill>
        <p:spPr>
          <a:xfrm>
            <a:off x="9284677" y="4514872"/>
            <a:ext cx="1986548" cy="2060601"/>
          </a:xfrm>
          <a:prstGeom prst="rect">
            <a:avLst/>
          </a:prstGeom>
        </p:spPr>
      </p:pic>
    </p:spTree>
    <p:extLst>
      <p:ext uri="{BB962C8B-B14F-4D97-AF65-F5344CB8AC3E}">
        <p14:creationId xmlns:p14="http://schemas.microsoft.com/office/powerpoint/2010/main" val="180169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6763" y="1012874"/>
            <a:ext cx="8876714" cy="1938992"/>
          </a:xfrm>
          <a:prstGeom prst="rect">
            <a:avLst/>
          </a:prstGeom>
          <a:noFill/>
        </p:spPr>
        <p:txBody>
          <a:bodyPr wrap="square" rtlCol="0">
            <a:spAutoFit/>
          </a:bodyPr>
          <a:lstStyle/>
          <a:p>
            <a:pPr algn="ctr"/>
            <a:r>
              <a:rPr lang="en-GB" sz="6000" dirty="0">
                <a:latin typeface="Comic Sans MS" panose="030F0702030302020204" pitchFamily="66" charset="0"/>
              </a:rPr>
              <a:t>The School’s Special Needs Register</a:t>
            </a:r>
          </a:p>
        </p:txBody>
      </p:sp>
      <p:pic>
        <p:nvPicPr>
          <p:cNvPr id="3" name="Picture 2"/>
          <p:cNvPicPr>
            <a:picLocks noChangeAspect="1"/>
          </p:cNvPicPr>
          <p:nvPr/>
        </p:nvPicPr>
        <p:blipFill>
          <a:blip r:embed="rId3"/>
          <a:stretch>
            <a:fillRect/>
          </a:stretch>
        </p:blipFill>
        <p:spPr>
          <a:xfrm>
            <a:off x="6919861" y="3812344"/>
            <a:ext cx="4193616" cy="2506467"/>
          </a:xfrm>
          <a:prstGeom prst="rect">
            <a:avLst/>
          </a:prstGeom>
        </p:spPr>
      </p:pic>
    </p:spTree>
    <p:extLst>
      <p:ext uri="{BB962C8B-B14F-4D97-AF65-F5344CB8AC3E}">
        <p14:creationId xmlns:p14="http://schemas.microsoft.com/office/powerpoint/2010/main" val="644062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224448"/>
            <a:ext cx="10515600" cy="1108075"/>
          </a:xfrm>
        </p:spPr>
        <p:txBody>
          <a:bodyPr>
            <a:normAutofit/>
          </a:bodyPr>
          <a:lstStyle/>
          <a:p>
            <a:r>
              <a:rPr lang="en-GB" sz="4000" b="1" dirty="0">
                <a:solidFill>
                  <a:srgbClr val="C00000"/>
                </a:solidFill>
                <a:effectLst>
                  <a:outerShdw blurRad="38100" dist="38100" dir="2700000" algn="tl">
                    <a:srgbClr val="000000">
                      <a:alpha val="43137"/>
                    </a:srgbClr>
                  </a:outerShdw>
                </a:effectLst>
                <a:latin typeface="Trebuchet MS"/>
                <a:ea typeface="+mn-ea"/>
                <a:cs typeface="+mn-cs"/>
              </a:rPr>
              <a:t>     </a:t>
            </a:r>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Health</a:t>
            </a:r>
            <a:r>
              <a:rPr lang="en-GB" sz="4000" b="1" dirty="0">
                <a:solidFill>
                  <a:srgbClr val="C00000"/>
                </a:solidFill>
                <a:effectLst>
                  <a:outerShdw blurRad="38100" dist="38100" dir="2700000" algn="tl">
                    <a:srgbClr val="000000">
                      <a:alpha val="43137"/>
                    </a:srgbClr>
                  </a:outerShdw>
                </a:effectLst>
                <a:latin typeface="Trebuchet MS"/>
                <a:ea typeface="+mn-ea"/>
                <a:cs typeface="+mn-cs"/>
              </a:rPr>
              <a:t> </a:t>
            </a:r>
          </a:p>
        </p:txBody>
      </p:sp>
      <p:sp>
        <p:nvSpPr>
          <p:cNvPr id="3" name="Content Placeholder 2"/>
          <p:cNvSpPr>
            <a:spLocks noGrp="1"/>
          </p:cNvSpPr>
          <p:nvPr>
            <p:ph idx="1"/>
          </p:nvPr>
        </p:nvSpPr>
        <p:spPr>
          <a:xfrm>
            <a:off x="838202" y="1107441"/>
            <a:ext cx="11074400" cy="4941929"/>
          </a:xfrm>
        </p:spPr>
        <p:txBody>
          <a:bodyPr>
            <a:noAutofit/>
          </a:bodyPr>
          <a:lstStyle/>
          <a:p>
            <a:pPr>
              <a:buClr>
                <a:srgbClr val="C00000"/>
              </a:buClr>
              <a:buFont typeface="Calibri" panose="020F0502020204030204" pitchFamily="34" charset="0"/>
              <a:buChar char="*"/>
            </a:pPr>
            <a:r>
              <a:rPr lang="en-GB" sz="2400" dirty="0">
                <a:latin typeface="Comic Sans MS" panose="030F0702030302020204" pitchFamily="66" charset="0"/>
              </a:rPr>
              <a:t>The health section is only used where there is </a:t>
            </a:r>
            <a:r>
              <a:rPr lang="en-GB" sz="2400" b="1" dirty="0">
                <a:latin typeface="Comic Sans MS" panose="030F0702030302020204" pitchFamily="66" charset="0"/>
              </a:rPr>
              <a:t>external health   involvement</a:t>
            </a:r>
            <a:r>
              <a:rPr lang="en-GB" sz="2400" dirty="0">
                <a:latin typeface="Comic Sans MS" panose="030F0702030302020204" pitchFamily="66" charset="0"/>
              </a:rPr>
              <a:t> which influences/impacts upon education</a:t>
            </a:r>
          </a:p>
          <a:p>
            <a:pPr>
              <a:buClr>
                <a:srgbClr val="C00000"/>
              </a:buClr>
              <a:buFont typeface="Calibri" panose="020F0502020204030204" pitchFamily="34" charset="0"/>
              <a:buChar char="*"/>
            </a:pPr>
            <a:r>
              <a:rPr lang="en-GB" sz="2400" dirty="0">
                <a:latin typeface="Comic Sans MS" panose="030F0702030302020204" pitchFamily="66" charset="0"/>
              </a:rPr>
              <a:t>Useful checklist at the beginning of the MSP template</a:t>
            </a:r>
          </a:p>
          <a:p>
            <a:pPr>
              <a:buClr>
                <a:srgbClr val="C00000"/>
              </a:buClr>
              <a:buFont typeface="Calibri" panose="020F0502020204030204" pitchFamily="34" charset="0"/>
              <a:buChar char="*"/>
            </a:pPr>
            <a:r>
              <a:rPr lang="en-GB" sz="2400" dirty="0">
                <a:latin typeface="Comic Sans MS" panose="030F0702030302020204" pitchFamily="66" charset="0"/>
              </a:rPr>
              <a:t>Contact designated person in school for health care plans</a:t>
            </a:r>
          </a:p>
          <a:p>
            <a:pPr>
              <a:buClr>
                <a:srgbClr val="C00000"/>
              </a:buClr>
              <a:buFont typeface="Calibri" panose="020F0502020204030204" pitchFamily="34" charset="0"/>
              <a:buChar char="*"/>
            </a:pPr>
            <a:r>
              <a:rPr lang="en-GB" sz="2400" dirty="0">
                <a:latin typeface="Comic Sans MS" panose="030F0702030302020204" pitchFamily="66" charset="0"/>
              </a:rPr>
              <a:t>If no involvement, leave health outcomes blank</a:t>
            </a:r>
          </a:p>
          <a:p>
            <a:pPr>
              <a:buClr>
                <a:srgbClr val="C00000"/>
              </a:buClr>
              <a:buFont typeface="Calibri" panose="020F0502020204030204" pitchFamily="34" charset="0"/>
              <a:buChar char="*"/>
            </a:pPr>
            <a:r>
              <a:rPr lang="en-GB" sz="2400" dirty="0">
                <a:latin typeface="Comic Sans MS" panose="030F0702030302020204" pitchFamily="66" charset="0"/>
              </a:rPr>
              <a:t>If yes, external health professionals needs to be involved to develop shared health section outcomes e.g. physio, school/community nurse</a:t>
            </a:r>
          </a:p>
          <a:p>
            <a:pPr>
              <a:buClr>
                <a:srgbClr val="C00000"/>
              </a:buClr>
              <a:buFont typeface="Calibri" panose="020F0502020204030204" pitchFamily="34" charset="0"/>
              <a:buChar char="*"/>
            </a:pPr>
            <a:r>
              <a:rPr lang="en-GB" sz="2400" dirty="0">
                <a:latin typeface="Comic Sans MS" panose="030F0702030302020204" pitchFamily="66" charset="0"/>
              </a:rPr>
              <a:t>Consider using healthcare plan reviews to review progress of Health outcomes on my support plan</a:t>
            </a:r>
          </a:p>
        </p:txBody>
      </p:sp>
      <p:pic>
        <p:nvPicPr>
          <p:cNvPr id="4" name="Picture 3"/>
          <p:cNvPicPr>
            <a:picLocks noChangeAspect="1"/>
          </p:cNvPicPr>
          <p:nvPr/>
        </p:nvPicPr>
        <p:blipFill>
          <a:blip r:embed="rId3"/>
          <a:stretch>
            <a:fillRect/>
          </a:stretch>
        </p:blipFill>
        <p:spPr>
          <a:xfrm>
            <a:off x="10002129" y="4788562"/>
            <a:ext cx="1129445" cy="1927587"/>
          </a:xfrm>
          <a:prstGeom prst="rect">
            <a:avLst/>
          </a:prstGeom>
        </p:spPr>
      </p:pic>
    </p:spTree>
    <p:extLst>
      <p:ext uri="{BB962C8B-B14F-4D97-AF65-F5344CB8AC3E}">
        <p14:creationId xmlns:p14="http://schemas.microsoft.com/office/powerpoint/2010/main" val="2366481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9" y="174777"/>
            <a:ext cx="10515600" cy="1032354"/>
          </a:xfrm>
        </p:spPr>
        <p:txBody>
          <a:bodyPr>
            <a:normAutofit/>
          </a:bodyPr>
          <a:lstStyle/>
          <a:p>
            <a:r>
              <a:rPr lang="en-GB" sz="40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    When to review?</a:t>
            </a:r>
          </a:p>
        </p:txBody>
      </p:sp>
      <p:sp>
        <p:nvSpPr>
          <p:cNvPr id="3" name="Content Placeholder 2"/>
          <p:cNvSpPr>
            <a:spLocks noGrp="1"/>
          </p:cNvSpPr>
          <p:nvPr>
            <p:ph idx="1"/>
          </p:nvPr>
        </p:nvSpPr>
        <p:spPr>
          <a:xfrm>
            <a:off x="776379" y="1351567"/>
            <a:ext cx="10876473" cy="3817668"/>
          </a:xfrm>
        </p:spPr>
        <p:txBody>
          <a:bodyPr>
            <a:noAutofit/>
          </a:bodyPr>
          <a:lstStyle/>
          <a:p>
            <a:pPr marL="0" indent="0">
              <a:buNone/>
            </a:pPr>
            <a:r>
              <a:rPr lang="en-GB" sz="2400" dirty="0">
                <a:latin typeface="Comic Sans MS" panose="030F0702030302020204" pitchFamily="66" charset="0"/>
              </a:rPr>
              <a:t>EVERYTHING at least TERMLY:</a:t>
            </a:r>
          </a:p>
          <a:p>
            <a:pPr>
              <a:buClr>
                <a:srgbClr val="C00000"/>
              </a:buClr>
              <a:buFont typeface="Calibri" panose="020F0502020204030204" pitchFamily="34" charset="0"/>
              <a:buChar char="*"/>
            </a:pPr>
            <a:r>
              <a:rPr lang="en-GB" sz="2400" dirty="0">
                <a:latin typeface="Comic Sans MS" panose="030F0702030302020204" pitchFamily="66" charset="0"/>
              </a:rPr>
              <a:t>Provision Maps</a:t>
            </a:r>
          </a:p>
          <a:p>
            <a:pPr>
              <a:buClr>
                <a:srgbClr val="C00000"/>
              </a:buClr>
              <a:buFont typeface="Calibri" panose="020F0502020204030204" pitchFamily="34" charset="0"/>
              <a:buChar char="*"/>
            </a:pPr>
            <a:r>
              <a:rPr lang="en-GB" sz="2400" dirty="0">
                <a:latin typeface="Comic Sans MS" panose="030F0702030302020204" pitchFamily="66" charset="0"/>
              </a:rPr>
              <a:t>ANPs/IEPs or similar</a:t>
            </a:r>
          </a:p>
          <a:p>
            <a:pPr>
              <a:buClr>
                <a:srgbClr val="C00000"/>
              </a:buClr>
              <a:buFont typeface="Calibri" panose="020F0502020204030204" pitchFamily="34" charset="0"/>
              <a:buChar char="*"/>
            </a:pPr>
            <a:r>
              <a:rPr lang="en-GB" sz="2400" dirty="0">
                <a:latin typeface="Comic Sans MS" panose="030F0702030302020204" pitchFamily="66" charset="0"/>
              </a:rPr>
              <a:t>My Support Plans (see Guidance) </a:t>
            </a:r>
          </a:p>
          <a:p>
            <a:pPr>
              <a:buClr>
                <a:srgbClr val="C00000"/>
              </a:buClr>
              <a:buFont typeface="Calibri" panose="020F0502020204030204" pitchFamily="34" charset="0"/>
              <a:buChar char="*"/>
            </a:pPr>
            <a:r>
              <a:rPr lang="en-GB" sz="2400" dirty="0">
                <a:latin typeface="Comic Sans MS" panose="030F0702030302020204" pitchFamily="66" charset="0"/>
              </a:rPr>
              <a:t>EHCP (comprising 1 full annual and 2 ’light-touch’ reviews – see Guidance) UNLESS there are significant changes when the full review may be brought forward.</a:t>
            </a:r>
          </a:p>
        </p:txBody>
      </p:sp>
      <p:sp>
        <p:nvSpPr>
          <p:cNvPr id="4" name="TextBox 3"/>
          <p:cNvSpPr txBox="1"/>
          <p:nvPr/>
        </p:nvSpPr>
        <p:spPr>
          <a:xfrm>
            <a:off x="1595888" y="793937"/>
            <a:ext cx="9696091" cy="461665"/>
          </a:xfrm>
          <a:prstGeom prst="rect">
            <a:avLst/>
          </a:prstGeom>
          <a:noFill/>
        </p:spPr>
        <p:txBody>
          <a:bodyPr wrap="square" rtlCol="0">
            <a:spAutoFit/>
          </a:bodyPr>
          <a:lstStyle/>
          <a:p>
            <a:r>
              <a:rPr lang="en-GB" sz="2400" dirty="0">
                <a:latin typeface="Comic Sans MS" panose="030F0702030302020204" pitchFamily="66" charset="0"/>
              </a:rPr>
              <a:t>Please don’t panic when we tell you this, but…</a:t>
            </a:r>
          </a:p>
        </p:txBody>
      </p:sp>
      <p:pic>
        <p:nvPicPr>
          <p:cNvPr id="5" name="Picture 4"/>
          <p:cNvPicPr>
            <a:picLocks noChangeAspect="1"/>
          </p:cNvPicPr>
          <p:nvPr/>
        </p:nvPicPr>
        <p:blipFill>
          <a:blip r:embed="rId3"/>
          <a:stretch>
            <a:fillRect/>
          </a:stretch>
        </p:blipFill>
        <p:spPr>
          <a:xfrm>
            <a:off x="8693832" y="4268371"/>
            <a:ext cx="2349305" cy="2349305"/>
          </a:xfrm>
          <a:prstGeom prst="rect">
            <a:avLst/>
          </a:prstGeom>
        </p:spPr>
      </p:pic>
    </p:spTree>
    <p:extLst>
      <p:ext uri="{BB962C8B-B14F-4D97-AF65-F5344CB8AC3E}">
        <p14:creationId xmlns:p14="http://schemas.microsoft.com/office/powerpoint/2010/main" val="2991926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204" y="5223723"/>
            <a:ext cx="8915399" cy="1359877"/>
          </a:xfrm>
        </p:spPr>
        <p:txBody>
          <a:bodyPr>
            <a:normAutofit fontScale="90000"/>
          </a:bodyPr>
          <a:lstStyle/>
          <a:p>
            <a:r>
              <a:rPr lang="en-GB" dirty="0">
                <a:latin typeface="Comic Sans MS" panose="030F0702030302020204" pitchFamily="66" charset="0"/>
              </a:rPr>
              <a:t>That’s all for this week – see you on February 12th</a:t>
            </a:r>
          </a:p>
        </p:txBody>
      </p:sp>
      <p:pic>
        <p:nvPicPr>
          <p:cNvPr id="4" name="Picture 3"/>
          <p:cNvPicPr>
            <a:picLocks noChangeAspect="1"/>
          </p:cNvPicPr>
          <p:nvPr/>
        </p:nvPicPr>
        <p:blipFill>
          <a:blip r:embed="rId2"/>
          <a:stretch>
            <a:fillRect/>
          </a:stretch>
        </p:blipFill>
        <p:spPr>
          <a:xfrm>
            <a:off x="3342251" y="239150"/>
            <a:ext cx="4649372" cy="4649372"/>
          </a:xfrm>
          <a:prstGeom prst="rect">
            <a:avLst/>
          </a:prstGeom>
        </p:spPr>
      </p:pic>
    </p:spTree>
    <p:extLst>
      <p:ext uri="{BB962C8B-B14F-4D97-AF65-F5344CB8AC3E}">
        <p14:creationId xmlns:p14="http://schemas.microsoft.com/office/powerpoint/2010/main" val="194581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042" y="1009403"/>
            <a:ext cx="10022774" cy="458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1135512" y="1223889"/>
            <a:ext cx="1025797" cy="4143758"/>
          </a:xfrm>
          <a:prstGeom prst="upArrow">
            <a:avLst/>
          </a:prstGeom>
          <a:solidFill>
            <a:srgbClr val="00B0F0"/>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924872" y="2052365"/>
            <a:ext cx="1728192" cy="646331"/>
          </a:xfrm>
          <a:prstGeom prst="rect">
            <a:avLst/>
          </a:prstGeom>
          <a:noFill/>
          <a:ln>
            <a:solidFill>
              <a:schemeClr val="tx1"/>
            </a:solidFill>
          </a:ln>
        </p:spPr>
        <p:txBody>
          <a:bodyPr wrap="square" rtlCol="0">
            <a:spAutoFit/>
          </a:bodyPr>
          <a:lstStyle/>
          <a:p>
            <a:r>
              <a:rPr lang="en-GB" b="1" dirty="0">
                <a:solidFill>
                  <a:schemeClr val="bg2">
                    <a:lumMod val="50000"/>
                  </a:schemeClr>
                </a:solidFill>
                <a:latin typeface="+mj-lt"/>
                <a:cs typeface="Arial" panose="020B0604020202020204" pitchFamily="34" charset="0"/>
              </a:rPr>
              <a:t>Quality First Teaching</a:t>
            </a:r>
          </a:p>
        </p:txBody>
      </p:sp>
    </p:spTree>
    <p:extLst>
      <p:ext uri="{BB962C8B-B14F-4D97-AF65-F5344CB8AC3E}">
        <p14:creationId xmlns:p14="http://schemas.microsoft.com/office/powerpoint/2010/main" val="403523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605" y="1461007"/>
            <a:ext cx="11468100" cy="539261"/>
          </a:xfrm>
        </p:spPr>
        <p:txBody>
          <a:bodyPr>
            <a:noAutofit/>
          </a:bodyPr>
          <a:lstStyle/>
          <a:p>
            <a:pPr algn="ctr"/>
            <a:r>
              <a:rPr lang="en-GB" sz="72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Kirklees Graduated Approach Guidance</a:t>
            </a:r>
          </a:p>
        </p:txBody>
      </p:sp>
    </p:spTree>
    <p:extLst>
      <p:ext uri="{BB962C8B-B14F-4D97-AF65-F5344CB8AC3E}">
        <p14:creationId xmlns:p14="http://schemas.microsoft.com/office/powerpoint/2010/main" val="355055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37117"/>
            <a:ext cx="11468100" cy="539261"/>
          </a:xfrm>
        </p:spPr>
        <p:txBody>
          <a:bodyPr>
            <a:noAutofit/>
          </a:bodyPr>
          <a:lstStyle/>
          <a:p>
            <a:pPr algn="ctr"/>
            <a:r>
              <a:rPr lang="en-GB" sz="3200" b="1" dirty="0">
                <a:solidFill>
                  <a:srgbClr val="7030A0"/>
                </a:solidFill>
                <a:effectLst>
                  <a:outerShdw blurRad="38100" dist="38100" dir="2700000" algn="tl">
                    <a:srgbClr val="000000">
                      <a:alpha val="43137"/>
                    </a:srgbClr>
                  </a:outerShdw>
                </a:effectLst>
                <a:latin typeface="Comic Sans MS" panose="030F0702030302020204" pitchFamily="66" charset="0"/>
                <a:ea typeface="+mn-ea"/>
                <a:cs typeface="+mn-cs"/>
              </a:rPr>
              <a:t>What the Code says about schools : Quality First Teaching</a:t>
            </a:r>
          </a:p>
        </p:txBody>
      </p:sp>
      <p:sp>
        <p:nvSpPr>
          <p:cNvPr id="5" name="Right Arrow Callout 4"/>
          <p:cNvSpPr/>
          <p:nvPr/>
        </p:nvSpPr>
        <p:spPr>
          <a:xfrm rot="5400000">
            <a:off x="3428269" y="-852557"/>
            <a:ext cx="5520906" cy="10800272"/>
          </a:xfrm>
          <a:prstGeom prst="rightArrow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dirty="0">
                <a:latin typeface="Comic Sans MS" panose="030F0702030302020204" pitchFamily="66" charset="0"/>
                <a:cs typeface="Arial" panose="020B0604020202020204" pitchFamily="34" charset="0"/>
              </a:rPr>
              <a:t>Teachers are responsible and accountable for the progress and development of pupils in their class. High quality, personalised differentiated teaching is the first step in responding to pupils who may have SEND. The majority of pupils can make progress through such teaching</a:t>
            </a:r>
          </a:p>
          <a:p>
            <a:pPr algn="ctr"/>
            <a:r>
              <a:rPr lang="en-GB"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678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31886"/>
            <a:ext cx="11401966" cy="539261"/>
          </a:xfrm>
        </p:spPr>
        <p:txBody>
          <a:bodyPr>
            <a:noAutofit/>
          </a:bodyPr>
          <a:lstStyle/>
          <a:p>
            <a:r>
              <a:rPr lang="en-GB" sz="3200" b="1" dirty="0">
                <a:solidFill>
                  <a:srgbClr val="C00000"/>
                </a:solidFill>
                <a:effectLst>
                  <a:outerShdw blurRad="38100" dist="38100" dir="2700000" algn="tl">
                    <a:srgbClr val="000000">
                      <a:alpha val="43137"/>
                    </a:srgbClr>
                  </a:outerShdw>
                </a:effectLst>
                <a:latin typeface="Comic Sans MS" panose="030F0702030302020204" pitchFamily="66" charset="0"/>
                <a:ea typeface="+mn-ea"/>
                <a:cs typeface="+mn-cs"/>
              </a:rPr>
              <a:t>What the Code says about schools : Quality First Teaching</a:t>
            </a:r>
          </a:p>
        </p:txBody>
      </p:sp>
      <p:sp>
        <p:nvSpPr>
          <p:cNvPr id="8" name="Text Placeholder 4"/>
          <p:cNvSpPr txBox="1">
            <a:spLocks/>
          </p:cNvSpPr>
          <p:nvPr/>
        </p:nvSpPr>
        <p:spPr>
          <a:xfrm rot="5400000">
            <a:off x="3579963" y="-2130724"/>
            <a:ext cx="5106840" cy="1092104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9pPr>
          </a:lstStyle>
          <a:p>
            <a:pPr algn="ctr"/>
            <a:r>
              <a:rPr lang="en-GB" sz="3200" dirty="0">
                <a:latin typeface="Comic Sans MS" panose="030F0702030302020204" pitchFamily="66" charset="0"/>
                <a:cs typeface="Arial" panose="020B0604020202020204" pitchFamily="34" charset="0"/>
              </a:rPr>
              <a:t>Class and subject teachers supported by the senior leadership team, should make regular assessments of progress for all pupils. Where pupils are falling behind or making inadequate progress given their age and starting point they should be give additional support</a:t>
            </a:r>
          </a:p>
        </p:txBody>
      </p:sp>
      <p:sp>
        <p:nvSpPr>
          <p:cNvPr id="12" name="Rectangle 11"/>
          <p:cNvSpPr/>
          <p:nvPr/>
        </p:nvSpPr>
        <p:spPr>
          <a:xfrm>
            <a:off x="448571" y="3887279"/>
            <a:ext cx="4175186" cy="2554545"/>
          </a:xfrm>
          <a:prstGeom prst="rect">
            <a:avLst/>
          </a:prstGeom>
          <a:solidFill>
            <a:schemeClr val="bg1"/>
          </a:solidFill>
          <a:ln w="38100">
            <a:solidFill>
              <a:srgbClr val="FF0066"/>
            </a:solidFill>
          </a:ln>
        </p:spPr>
        <p:txBody>
          <a:bodyPr wrap="square">
            <a:spAutoFit/>
          </a:bodyPr>
          <a:lstStyle/>
          <a:p>
            <a:pPr algn="ctr"/>
            <a:r>
              <a:rPr lang="en-GB" sz="2000" dirty="0">
                <a:latin typeface="Comic Sans MS" panose="030F0702030302020204" pitchFamily="66" charset="0"/>
              </a:rPr>
              <a:t>Where pupils continue to make inadequate progress, despite high-quality teaching targeted at their areas of weakness, the class teacher, working with the SENCO should assess whether the child has a significant level of need</a:t>
            </a:r>
          </a:p>
        </p:txBody>
      </p:sp>
      <p:sp>
        <p:nvSpPr>
          <p:cNvPr id="13" name="Rectangle 12"/>
          <p:cNvSpPr/>
          <p:nvPr/>
        </p:nvSpPr>
        <p:spPr>
          <a:xfrm>
            <a:off x="7640127" y="3887278"/>
            <a:ext cx="4333339" cy="2246769"/>
          </a:xfrm>
          <a:prstGeom prst="rect">
            <a:avLst/>
          </a:prstGeom>
          <a:solidFill>
            <a:schemeClr val="bg1"/>
          </a:solidFill>
          <a:ln w="38100">
            <a:solidFill>
              <a:srgbClr val="FF0066"/>
            </a:solidFill>
          </a:ln>
        </p:spPr>
        <p:txBody>
          <a:bodyPr wrap="square">
            <a:spAutoFit/>
          </a:bodyPr>
          <a:lstStyle/>
          <a:p>
            <a:pPr algn="ctr"/>
            <a:r>
              <a:rPr lang="en-GB" sz="2000" dirty="0">
                <a:latin typeface="Comic Sans MS" panose="030F0702030302020204" pitchFamily="66" charset="0"/>
                <a:cs typeface="Arial" panose="020B0604020202020204" pitchFamily="34" charset="0"/>
              </a:rPr>
              <a:t>For</a:t>
            </a:r>
            <a:r>
              <a:rPr lang="en-GB" sz="2000" dirty="0">
                <a:latin typeface="Comic Sans MS" panose="030F0702030302020204" pitchFamily="66" charset="0"/>
              </a:rPr>
              <a:t> higher levels of need, schools can make referrals to draw upon more specialised support from external agencies and professionals e.g. speech and language therapy or visual impairment (VI) outreach. </a:t>
            </a:r>
          </a:p>
        </p:txBody>
      </p:sp>
    </p:spTree>
    <p:extLst>
      <p:ext uri="{BB962C8B-B14F-4D97-AF65-F5344CB8AC3E}">
        <p14:creationId xmlns:p14="http://schemas.microsoft.com/office/powerpoint/2010/main" val="61947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10515600" cy="1019175"/>
          </a:xfrm>
        </p:spPr>
        <p:txBody>
          <a:bodyPr/>
          <a:lstStyle/>
          <a:p>
            <a:pPr lvl="0" algn="ctr" defTabSz="497569">
              <a:lnSpc>
                <a:spcPct val="100000"/>
              </a:lnSpc>
              <a:spcBef>
                <a:spcPts val="0"/>
              </a:spcBef>
            </a:pPr>
            <a:r>
              <a:rPr lang="en-GB" sz="4000" b="1" dirty="0">
                <a:solidFill>
                  <a:srgbClr val="FF0000"/>
                </a:solidFill>
                <a:latin typeface="Comic Sans MS" panose="030F0702030302020204" pitchFamily="66" charset="0"/>
                <a:ea typeface="+mn-ea"/>
                <a:cs typeface="+mn-cs"/>
              </a:rPr>
              <a:t>Activity 2</a:t>
            </a:r>
          </a:p>
        </p:txBody>
      </p:sp>
      <p:sp>
        <p:nvSpPr>
          <p:cNvPr id="3" name="Content Placeholder 2"/>
          <p:cNvSpPr>
            <a:spLocks noGrp="1"/>
          </p:cNvSpPr>
          <p:nvPr>
            <p:ph idx="1"/>
          </p:nvPr>
        </p:nvSpPr>
        <p:spPr/>
        <p:txBody>
          <a:bodyPr>
            <a:normAutofit/>
          </a:bodyPr>
          <a:lstStyle/>
          <a:p>
            <a:pPr marL="0" indent="0" defTabSz="801654">
              <a:spcBef>
                <a:spcPts val="877"/>
              </a:spcBef>
              <a:buClr>
                <a:srgbClr val="C00000"/>
              </a:buClr>
              <a:buSzPct val="128000"/>
              <a:buNone/>
            </a:pPr>
            <a:r>
              <a:rPr lang="en-GB" sz="3200" dirty="0">
                <a:solidFill>
                  <a:schemeClr val="tx1">
                    <a:lumMod val="75000"/>
                    <a:lumOff val="25000"/>
                  </a:schemeClr>
                </a:solidFill>
                <a:latin typeface="Comic Sans MS" panose="030F0702030302020204" pitchFamily="66" charset="0"/>
              </a:rPr>
              <a:t>Case Studies</a:t>
            </a:r>
          </a:p>
          <a:p>
            <a:pPr marL="0" indent="0" defTabSz="801654">
              <a:spcBef>
                <a:spcPts val="877"/>
              </a:spcBef>
              <a:buClr>
                <a:srgbClr val="C00000"/>
              </a:buClr>
              <a:buSzPct val="128000"/>
              <a:buNone/>
            </a:pPr>
            <a:endParaRPr lang="en-GB" sz="3200" dirty="0">
              <a:solidFill>
                <a:schemeClr val="tx1">
                  <a:lumMod val="75000"/>
                  <a:lumOff val="25000"/>
                </a:schemeClr>
              </a:solidFill>
              <a:latin typeface="Comic Sans MS" panose="030F0702030302020204" pitchFamily="66" charset="0"/>
            </a:endParaRPr>
          </a:p>
          <a:p>
            <a:pPr marL="0" indent="0" defTabSz="801654">
              <a:spcBef>
                <a:spcPts val="877"/>
              </a:spcBef>
              <a:buClr>
                <a:srgbClr val="C00000"/>
              </a:buClr>
              <a:buSzPct val="128000"/>
              <a:buNone/>
            </a:pPr>
            <a:r>
              <a:rPr lang="en-GB" sz="3200" dirty="0">
                <a:solidFill>
                  <a:schemeClr val="tx1">
                    <a:lumMod val="75000"/>
                    <a:lumOff val="25000"/>
                  </a:schemeClr>
                </a:solidFill>
                <a:latin typeface="Comic Sans MS" panose="030F0702030302020204" pitchFamily="66" charset="0"/>
              </a:rPr>
              <a:t>What should the class teacher do?</a:t>
            </a:r>
          </a:p>
          <a:p>
            <a:pPr marL="0" indent="0" defTabSz="801654">
              <a:spcBef>
                <a:spcPts val="877"/>
              </a:spcBef>
              <a:buClr>
                <a:srgbClr val="C00000"/>
              </a:buClr>
              <a:buSzPct val="128000"/>
              <a:buNone/>
            </a:pPr>
            <a:r>
              <a:rPr lang="en-GB" sz="3200" dirty="0">
                <a:solidFill>
                  <a:schemeClr val="tx1">
                    <a:lumMod val="75000"/>
                    <a:lumOff val="25000"/>
                  </a:schemeClr>
                </a:solidFill>
                <a:latin typeface="Comic Sans MS" panose="030F0702030302020204" pitchFamily="66" charset="0"/>
              </a:rPr>
              <a:t>What should the </a:t>
            </a:r>
            <a:r>
              <a:rPr lang="en-GB" sz="3200" dirty="0" err="1">
                <a:solidFill>
                  <a:schemeClr val="tx1">
                    <a:lumMod val="75000"/>
                    <a:lumOff val="25000"/>
                  </a:schemeClr>
                </a:solidFill>
                <a:latin typeface="Comic Sans MS" panose="030F0702030302020204" pitchFamily="66" charset="0"/>
              </a:rPr>
              <a:t>SENCo</a:t>
            </a:r>
            <a:r>
              <a:rPr lang="en-GB" sz="3200" dirty="0">
                <a:solidFill>
                  <a:schemeClr val="tx1">
                    <a:lumMod val="75000"/>
                    <a:lumOff val="25000"/>
                  </a:schemeClr>
                </a:solidFill>
                <a:latin typeface="Comic Sans MS" panose="030F0702030302020204" pitchFamily="66" charset="0"/>
              </a:rPr>
              <a:t> do?</a:t>
            </a:r>
          </a:p>
          <a:p>
            <a:pPr marL="0" indent="0" defTabSz="801654">
              <a:spcBef>
                <a:spcPts val="877"/>
              </a:spcBef>
              <a:buClr>
                <a:srgbClr val="C00000"/>
              </a:buClr>
              <a:buSzPct val="128000"/>
              <a:buNone/>
            </a:pPr>
            <a:r>
              <a:rPr lang="en-GB" sz="3200" dirty="0">
                <a:solidFill>
                  <a:schemeClr val="tx1">
                    <a:lumMod val="75000"/>
                    <a:lumOff val="25000"/>
                  </a:schemeClr>
                </a:solidFill>
                <a:latin typeface="Comic Sans MS" panose="030F0702030302020204" pitchFamily="66" charset="0"/>
              </a:rPr>
              <a:t>Where would they sit in the Pyramid?</a:t>
            </a:r>
          </a:p>
          <a:p>
            <a:pPr marL="0" indent="0" defTabSz="801654">
              <a:spcBef>
                <a:spcPts val="877"/>
              </a:spcBef>
              <a:buClr>
                <a:srgbClr val="C00000"/>
              </a:buClr>
              <a:buSzPct val="128000"/>
              <a:buNone/>
            </a:pPr>
            <a:endParaRPr lang="en-GB" sz="3200" dirty="0">
              <a:solidFill>
                <a:schemeClr val="tx1">
                  <a:lumMod val="75000"/>
                  <a:lumOff val="25000"/>
                </a:schemeClr>
              </a:solidFill>
              <a:latin typeface="Comic Sans MS" panose="030F0702030302020204" pitchFamily="66" charset="0"/>
            </a:endParaRPr>
          </a:p>
        </p:txBody>
      </p:sp>
    </p:spTree>
    <p:extLst>
      <p:ext uri="{BB962C8B-B14F-4D97-AF65-F5344CB8AC3E}">
        <p14:creationId xmlns:p14="http://schemas.microsoft.com/office/powerpoint/2010/main" val="352521373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15089</TotalTime>
  <Words>3391</Words>
  <Application>Microsoft Office PowerPoint</Application>
  <PresentationFormat>Widescreen</PresentationFormat>
  <Paragraphs>461</Paragraphs>
  <Slides>42</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Arial</vt:lpstr>
      <vt:lpstr>Calibri</vt:lpstr>
      <vt:lpstr>Calibri Light</vt:lpstr>
      <vt:lpstr>Century Gothic</vt:lpstr>
      <vt:lpstr>Comic Sans MS</vt:lpstr>
      <vt:lpstr>Georgia</vt:lpstr>
      <vt:lpstr>Symbol</vt:lpstr>
      <vt:lpstr>Trebuchet MS</vt:lpstr>
      <vt:lpstr>Wingdings</vt:lpstr>
      <vt:lpstr>Wingdings 3</vt:lpstr>
      <vt:lpstr>3_Office Theme</vt:lpstr>
      <vt:lpstr>Wisp</vt:lpstr>
      <vt:lpstr>PowerPoint Presentation</vt:lpstr>
      <vt:lpstr>Feedback from last session</vt:lpstr>
      <vt:lpstr>Activity 1</vt:lpstr>
      <vt:lpstr>PowerPoint Presentation</vt:lpstr>
      <vt:lpstr>PowerPoint Presentation</vt:lpstr>
      <vt:lpstr>Kirklees Graduated Approach Guidance</vt:lpstr>
      <vt:lpstr>What the Code says about schools : Quality First Teaching</vt:lpstr>
      <vt:lpstr>What the Code says about schools : Quality First Teaching</vt:lpstr>
      <vt:lpstr>Activity 2</vt:lpstr>
      <vt:lpstr>Provision Mapping</vt:lpstr>
      <vt:lpstr>Examples of Provision Maps</vt:lpstr>
      <vt:lpstr>IEPs/ANPs etc…</vt:lpstr>
      <vt:lpstr>SENDACT</vt:lpstr>
      <vt:lpstr>Time for a break!</vt:lpstr>
      <vt:lpstr>ETHOS Multi-Academy Trust</vt:lpstr>
      <vt:lpstr>My Support Plan  (MSP)</vt:lpstr>
      <vt:lpstr>PowerPoint Presentation</vt:lpstr>
      <vt:lpstr>My support plan</vt:lpstr>
      <vt:lpstr>Aspirations</vt:lpstr>
      <vt:lpstr>Aspirations: Examples</vt:lpstr>
      <vt:lpstr>Needs</vt:lpstr>
      <vt:lpstr>PowerPoint Presentation</vt:lpstr>
      <vt:lpstr>Outcomes    </vt:lpstr>
      <vt:lpstr>PowerPoint Presentation</vt:lpstr>
      <vt:lpstr>Examples: Outcomes</vt:lpstr>
      <vt:lpstr>Remember……….</vt:lpstr>
      <vt:lpstr>                          Making it real</vt:lpstr>
      <vt:lpstr>                          Activity 3</vt:lpstr>
      <vt:lpstr>Provision</vt:lpstr>
      <vt:lpstr>Provision (cont.)</vt:lpstr>
      <vt:lpstr>PowerPoint Presentation</vt:lpstr>
      <vt:lpstr>My Support Plan - reviewing</vt:lpstr>
      <vt:lpstr>PowerPoint Presentation</vt:lpstr>
      <vt:lpstr>Remember……..</vt:lpstr>
      <vt:lpstr>Activity 4 - My Support Plan (MSP)</vt:lpstr>
      <vt:lpstr>Any other questions?</vt:lpstr>
      <vt:lpstr>Social, Emotional and Mental Health</vt:lpstr>
      <vt:lpstr>    Social Care</vt:lpstr>
      <vt:lpstr>Social Care</vt:lpstr>
      <vt:lpstr>     Health </vt:lpstr>
      <vt:lpstr>    When to review?</vt:lpstr>
      <vt:lpstr>That’s all for this week – see you on February 12th</vt:lpstr>
    </vt:vector>
  </TitlesOfParts>
  <Company>Moor End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L Foden</dc:creator>
  <cp:lastModifiedBy>Sarah Grant</cp:lastModifiedBy>
  <cp:revision>207</cp:revision>
  <cp:lastPrinted>2016-02-29T11:43:18Z</cp:lastPrinted>
  <dcterms:created xsi:type="dcterms:W3CDTF">2015-01-27T17:01:02Z</dcterms:created>
  <dcterms:modified xsi:type="dcterms:W3CDTF">2021-01-18T09:42:16Z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iteId">
    <vt:lpwstr>61d0734f-7fce-4063-b638-09ac5ad5a43f</vt:lpwstr>
  </property>
  <property fmtid="{D5CDD505-2E9C-101B-9397-08002B2CF9AE}" pid="4" name="MSIP_Label_22127eb8-1c2a-4c17-86cc-a5ba0926d1f9_Owner">
    <vt:lpwstr>Sarah.Grant@kirklees.gov.uk</vt:lpwstr>
  </property>
  <property fmtid="{D5CDD505-2E9C-101B-9397-08002B2CF9AE}" pid="5" name="MSIP_Label_22127eb8-1c2a-4c17-86cc-a5ba0926d1f9_SetDate">
    <vt:lpwstr>2019-11-26T09:18:59.8564295Z</vt:lpwstr>
  </property>
  <property fmtid="{D5CDD505-2E9C-101B-9397-08002B2CF9AE}" pid="6" name="MSIP_Label_22127eb8-1c2a-4c17-86cc-a5ba0926d1f9_Name">
    <vt:lpwstr>Official</vt:lpwstr>
  </property>
  <property fmtid="{D5CDD505-2E9C-101B-9397-08002B2CF9AE}" pid="7" name="MSIP_Label_22127eb8-1c2a-4c17-86cc-a5ba0926d1f9_Application">
    <vt:lpwstr>Microsoft Azure Information Protection</vt:lpwstr>
  </property>
  <property fmtid="{D5CDD505-2E9C-101B-9397-08002B2CF9AE}" pid="8" name="MSIP_Label_22127eb8-1c2a-4c17-86cc-a5ba0926d1f9_Extended_MSFT_Method">
    <vt:lpwstr>Automatic</vt:lpwstr>
  </property>
  <property fmtid="{D5CDD505-2E9C-101B-9397-08002B2CF9AE}" pid="9" name="Sensitivity">
    <vt:lpwstr>Official</vt:lpwstr>
  </property>
</Properties>
</file>