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62" r:id="rId4"/>
    <p:sldId id="257" r:id="rId5"/>
    <p:sldId id="258" r:id="rId6"/>
    <p:sldId id="274" r:id="rId7"/>
    <p:sldId id="272" r:id="rId8"/>
    <p:sldId id="260" r:id="rId9"/>
    <p:sldId id="261" r:id="rId10"/>
    <p:sldId id="263" r:id="rId11"/>
    <p:sldId id="269" r:id="rId12"/>
    <p:sldId id="277" r:id="rId13"/>
    <p:sldId id="275" r:id="rId14"/>
    <p:sldId id="273" r:id="rId15"/>
    <p:sldId id="265" r:id="rId16"/>
    <p:sldId id="270" r:id="rId17"/>
    <p:sldId id="266" r:id="rId18"/>
    <p:sldId id="282" r:id="rId19"/>
    <p:sldId id="283" r:id="rId20"/>
    <p:sldId id="284" r:id="rId21"/>
    <p:sldId id="267" r:id="rId22"/>
    <p:sldId id="268" r:id="rId23"/>
    <p:sldId id="281" r:id="rId24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  <a:srgbClr val="FF7C80"/>
    <a:srgbClr val="FFFFCC"/>
    <a:srgbClr val="FFCCFF"/>
    <a:srgbClr val="CCFFCC"/>
    <a:srgbClr val="99FF99"/>
    <a:srgbClr val="FFCC66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72"/>
      </p:cViewPr>
      <p:guideLst>
        <p:guide orient="horz" pos="3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DA86C-8373-49F2-96A9-73806FFB36B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CD1FA6-C095-4083-A4D4-2D15CD886E58}">
      <dgm:prSet phldrT="[Text]" custT="1"/>
      <dgm:spPr>
        <a:solidFill>
          <a:srgbClr val="66FF9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1600" b="1" dirty="0" smtClean="0">
              <a:solidFill>
                <a:schemeClr val="tx1"/>
              </a:solidFill>
            </a:rPr>
            <a:t>Personalises</a:t>
          </a:r>
          <a:endParaRPr lang="en-GB" sz="1600" b="1" dirty="0">
            <a:solidFill>
              <a:schemeClr val="tx1"/>
            </a:solidFill>
          </a:endParaRPr>
        </a:p>
      </dgm:t>
    </dgm:pt>
    <dgm:pt modelId="{95DE22F9-11A1-4C0D-835B-6CB680276491}" type="parTrans" cxnId="{B4316CDB-E486-4ECD-8B74-F4064AF898CE}">
      <dgm:prSet/>
      <dgm:spPr/>
      <dgm:t>
        <a:bodyPr/>
        <a:lstStyle/>
        <a:p>
          <a:endParaRPr lang="en-GB"/>
        </a:p>
      </dgm:t>
    </dgm:pt>
    <dgm:pt modelId="{E062D0A6-2E97-4ABC-8CA4-5BCAC3525F54}" type="sibTrans" cxnId="{B4316CDB-E486-4ECD-8B74-F4064AF898CE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C323A9C2-C51C-4B90-AFA9-8621BC1AEDD3}">
      <dgm:prSet phldrT="[Text]"/>
      <dgm:spPr>
        <a:solidFill>
          <a:srgbClr val="FFFF9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Includes</a:t>
          </a:r>
          <a:endParaRPr lang="en-GB" b="1" dirty="0">
            <a:solidFill>
              <a:schemeClr val="tx1"/>
            </a:solidFill>
          </a:endParaRPr>
        </a:p>
      </dgm:t>
    </dgm:pt>
    <dgm:pt modelId="{F652D4CE-8C9D-46A1-934D-5A49D42F109A}" type="parTrans" cxnId="{DCB7B714-AD45-4406-8C78-03500FA15706}">
      <dgm:prSet/>
      <dgm:spPr/>
      <dgm:t>
        <a:bodyPr/>
        <a:lstStyle/>
        <a:p>
          <a:endParaRPr lang="en-GB"/>
        </a:p>
      </dgm:t>
    </dgm:pt>
    <dgm:pt modelId="{BF8E1474-61E9-484A-B077-67B11848F99E}" type="sibTrans" cxnId="{DCB7B714-AD45-4406-8C78-03500FA15706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8E09AD9D-6DBE-4F03-A13A-E8DCE32FB75B}">
      <dgm:prSet phldrT="[Text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Empowers</a:t>
          </a:r>
          <a:endParaRPr lang="en-GB" b="1" dirty="0">
            <a:solidFill>
              <a:schemeClr val="tx1"/>
            </a:solidFill>
          </a:endParaRPr>
        </a:p>
      </dgm:t>
    </dgm:pt>
    <dgm:pt modelId="{535A1E7A-BE5B-455F-951D-DF96DE4B3C5E}" type="parTrans" cxnId="{DAE5BED0-CA45-45E1-9E87-051C729CE24C}">
      <dgm:prSet/>
      <dgm:spPr/>
      <dgm:t>
        <a:bodyPr/>
        <a:lstStyle/>
        <a:p>
          <a:endParaRPr lang="en-GB"/>
        </a:p>
      </dgm:t>
    </dgm:pt>
    <dgm:pt modelId="{107215A1-5160-4F11-BC52-1252866359B9}" type="sibTrans" cxnId="{DAE5BED0-CA45-45E1-9E87-051C729CE24C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8D59595F-22DF-4396-B608-24BED782CDEA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Achieves</a:t>
          </a:r>
          <a:endParaRPr lang="en-GB" b="1" dirty="0">
            <a:solidFill>
              <a:schemeClr val="tx1"/>
            </a:solidFill>
          </a:endParaRPr>
        </a:p>
      </dgm:t>
    </dgm:pt>
    <dgm:pt modelId="{783733EB-0E95-4984-9D22-C031DA3F8F6B}" type="parTrans" cxnId="{8EBA6065-16A0-464D-A245-67D548182F08}">
      <dgm:prSet/>
      <dgm:spPr/>
      <dgm:t>
        <a:bodyPr/>
        <a:lstStyle/>
        <a:p>
          <a:endParaRPr lang="en-GB"/>
        </a:p>
      </dgm:t>
    </dgm:pt>
    <dgm:pt modelId="{9A8997D3-4638-418E-BFCA-7EB8455378EC}" type="sibTrans" cxnId="{8EBA6065-16A0-464D-A245-67D548182F08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FA9327BA-AC44-4019-A9E1-87ADDA1913DB}">
      <dgm:prSet phldrT="[Text]"/>
      <dgm:spPr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Learns</a:t>
          </a:r>
          <a:endParaRPr lang="en-GB" b="1" dirty="0">
            <a:solidFill>
              <a:schemeClr val="tx1"/>
            </a:solidFill>
          </a:endParaRPr>
        </a:p>
      </dgm:t>
    </dgm:pt>
    <dgm:pt modelId="{C315CE29-37DD-42C4-9A53-1D044D292158}" type="parTrans" cxnId="{5D8C3C53-78F6-4FAE-A29D-C9BFCB899D32}">
      <dgm:prSet/>
      <dgm:spPr/>
      <dgm:t>
        <a:bodyPr/>
        <a:lstStyle/>
        <a:p>
          <a:endParaRPr lang="en-GB"/>
        </a:p>
      </dgm:t>
    </dgm:pt>
    <dgm:pt modelId="{2787EC56-168D-4298-AE2A-FB588893B1F6}" type="sibTrans" cxnId="{5D8C3C53-78F6-4FAE-A29D-C9BFCB899D32}">
      <dgm:prSet/>
      <dgm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/>
        </a:p>
      </dgm:t>
    </dgm:pt>
    <dgm:pt modelId="{788DBB14-77AE-49A7-9E0E-3599A5C99B8E}" type="pres">
      <dgm:prSet presAssocID="{A13DA86C-8373-49F2-96A9-73806FFB36B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5F185A-D2D8-429C-A685-3C8187C144F6}" type="pres">
      <dgm:prSet presAssocID="{3ACD1FA6-C095-4083-A4D4-2D15CD886E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00C0-936E-43A4-BCED-624F1879DB44}" type="pres">
      <dgm:prSet presAssocID="{E062D0A6-2E97-4ABC-8CA4-5BCAC3525F54}" presName="sibTrans" presStyleLbl="sibTrans2D1" presStyleIdx="0" presStyleCnt="5"/>
      <dgm:spPr/>
      <dgm:t>
        <a:bodyPr/>
        <a:lstStyle/>
        <a:p>
          <a:endParaRPr lang="en-GB"/>
        </a:p>
      </dgm:t>
    </dgm:pt>
    <dgm:pt modelId="{792014E7-98BF-402A-A719-102E7521DE5F}" type="pres">
      <dgm:prSet presAssocID="{E062D0A6-2E97-4ABC-8CA4-5BCAC3525F54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21B48C2-988C-45AE-98FA-D95552E40536}" type="pres">
      <dgm:prSet presAssocID="{C323A9C2-C51C-4B90-AFA9-8621BC1AEDD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154D54-B6FC-4CF7-AC7E-781CA5F38692}" type="pres">
      <dgm:prSet presAssocID="{BF8E1474-61E9-484A-B077-67B11848F99E}" presName="sibTrans" presStyleLbl="sibTrans2D1" presStyleIdx="1" presStyleCnt="5"/>
      <dgm:spPr/>
      <dgm:t>
        <a:bodyPr/>
        <a:lstStyle/>
        <a:p>
          <a:endParaRPr lang="en-GB"/>
        </a:p>
      </dgm:t>
    </dgm:pt>
    <dgm:pt modelId="{B6CAFCE6-DDB4-42FC-A54E-6811992AA446}" type="pres">
      <dgm:prSet presAssocID="{BF8E1474-61E9-484A-B077-67B11848F99E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E524CE29-5BB4-4FEB-A949-9510C39B8061}" type="pres">
      <dgm:prSet presAssocID="{8E09AD9D-6DBE-4F03-A13A-E8DCE32FB7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77304-8A23-43F1-8335-2F88B4FC8049}" type="pres">
      <dgm:prSet presAssocID="{107215A1-5160-4F11-BC52-1252866359B9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EA056A2-5B43-40EC-B83E-F8DD07B5A6F9}" type="pres">
      <dgm:prSet presAssocID="{107215A1-5160-4F11-BC52-1252866359B9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060B41B-CEF8-40DD-B15E-6CB8213D68B1}" type="pres">
      <dgm:prSet presAssocID="{8D59595F-22DF-4396-B608-24BED782CD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98BBDA-0B5D-4E3E-B880-CD1C0D3DB803}" type="pres">
      <dgm:prSet presAssocID="{9A8997D3-4638-418E-BFCA-7EB8455378EC}" presName="sibTrans" presStyleLbl="sibTrans2D1" presStyleIdx="3" presStyleCnt="5"/>
      <dgm:spPr/>
      <dgm:t>
        <a:bodyPr/>
        <a:lstStyle/>
        <a:p>
          <a:endParaRPr lang="en-GB"/>
        </a:p>
      </dgm:t>
    </dgm:pt>
    <dgm:pt modelId="{8D996DF0-EC12-45A1-9FEE-E5165EF10B28}" type="pres">
      <dgm:prSet presAssocID="{9A8997D3-4638-418E-BFCA-7EB8455378EC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161B4930-4822-401A-A065-44F03DD57BFF}" type="pres">
      <dgm:prSet presAssocID="{FA9327BA-AC44-4019-A9E1-87ADDA1913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B6F827-CB52-4167-AE0D-A2A2D26A6F76}" type="pres">
      <dgm:prSet presAssocID="{2787EC56-168D-4298-AE2A-FB588893B1F6}" presName="sibTrans" presStyleLbl="sibTrans2D1" presStyleIdx="4" presStyleCnt="5"/>
      <dgm:spPr/>
      <dgm:t>
        <a:bodyPr/>
        <a:lstStyle/>
        <a:p>
          <a:endParaRPr lang="en-GB"/>
        </a:p>
      </dgm:t>
    </dgm:pt>
    <dgm:pt modelId="{9582AFE5-EEF4-4D29-BEA7-099EE65A1ED1}" type="pres">
      <dgm:prSet presAssocID="{2787EC56-168D-4298-AE2A-FB588893B1F6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DCB7B714-AD45-4406-8C78-03500FA15706}" srcId="{A13DA86C-8373-49F2-96A9-73806FFB36BA}" destId="{C323A9C2-C51C-4B90-AFA9-8621BC1AEDD3}" srcOrd="1" destOrd="0" parTransId="{F652D4CE-8C9D-46A1-934D-5A49D42F109A}" sibTransId="{BF8E1474-61E9-484A-B077-67B11848F99E}"/>
    <dgm:cxn modelId="{3CD472D0-B9BF-4D34-A89A-CE0528453628}" type="presOf" srcId="{E062D0A6-2E97-4ABC-8CA4-5BCAC3525F54}" destId="{F59000C0-936E-43A4-BCED-624F1879DB44}" srcOrd="0" destOrd="0" presId="urn:microsoft.com/office/officeart/2005/8/layout/cycle2"/>
    <dgm:cxn modelId="{B4316CDB-E486-4ECD-8B74-F4064AF898CE}" srcId="{A13DA86C-8373-49F2-96A9-73806FFB36BA}" destId="{3ACD1FA6-C095-4083-A4D4-2D15CD886E58}" srcOrd="0" destOrd="0" parTransId="{95DE22F9-11A1-4C0D-835B-6CB680276491}" sibTransId="{E062D0A6-2E97-4ABC-8CA4-5BCAC3525F54}"/>
    <dgm:cxn modelId="{94B85518-C1C1-4551-9816-346B2C0BFF1B}" type="presOf" srcId="{BF8E1474-61E9-484A-B077-67B11848F99E}" destId="{15154D54-B6FC-4CF7-AC7E-781CA5F38692}" srcOrd="0" destOrd="0" presId="urn:microsoft.com/office/officeart/2005/8/layout/cycle2"/>
    <dgm:cxn modelId="{02C2189F-8A37-48A5-B80C-D15E0FC7E85A}" type="presOf" srcId="{2787EC56-168D-4298-AE2A-FB588893B1F6}" destId="{44B6F827-CB52-4167-AE0D-A2A2D26A6F76}" srcOrd="0" destOrd="0" presId="urn:microsoft.com/office/officeart/2005/8/layout/cycle2"/>
    <dgm:cxn modelId="{103DA38B-7289-4D79-BA52-01518FBECC7A}" type="presOf" srcId="{C323A9C2-C51C-4B90-AFA9-8621BC1AEDD3}" destId="{021B48C2-988C-45AE-98FA-D95552E40536}" srcOrd="0" destOrd="0" presId="urn:microsoft.com/office/officeart/2005/8/layout/cycle2"/>
    <dgm:cxn modelId="{8E6193F0-8DA5-4133-AEF1-09AC11A3E0B3}" type="presOf" srcId="{9A8997D3-4638-418E-BFCA-7EB8455378EC}" destId="{0098BBDA-0B5D-4E3E-B880-CD1C0D3DB803}" srcOrd="0" destOrd="0" presId="urn:microsoft.com/office/officeart/2005/8/layout/cycle2"/>
    <dgm:cxn modelId="{5C6EB1C4-7F6D-4964-9399-65BB809804EF}" type="presOf" srcId="{A13DA86C-8373-49F2-96A9-73806FFB36BA}" destId="{788DBB14-77AE-49A7-9E0E-3599A5C99B8E}" srcOrd="0" destOrd="0" presId="urn:microsoft.com/office/officeart/2005/8/layout/cycle2"/>
    <dgm:cxn modelId="{1D6DB607-D79F-4D63-8044-CBC0EB61CAE3}" type="presOf" srcId="{BF8E1474-61E9-484A-B077-67B11848F99E}" destId="{B6CAFCE6-DDB4-42FC-A54E-6811992AA446}" srcOrd="1" destOrd="0" presId="urn:microsoft.com/office/officeart/2005/8/layout/cycle2"/>
    <dgm:cxn modelId="{DDFABC84-DFA5-4C33-AB44-7D6AD4C220F9}" type="presOf" srcId="{8D59595F-22DF-4396-B608-24BED782CDEA}" destId="{D060B41B-CEF8-40DD-B15E-6CB8213D68B1}" srcOrd="0" destOrd="0" presId="urn:microsoft.com/office/officeart/2005/8/layout/cycle2"/>
    <dgm:cxn modelId="{880891A4-D4FD-495B-97E9-D97358B2BFCE}" type="presOf" srcId="{107215A1-5160-4F11-BC52-1252866359B9}" destId="{BEA056A2-5B43-40EC-B83E-F8DD07B5A6F9}" srcOrd="1" destOrd="0" presId="urn:microsoft.com/office/officeart/2005/8/layout/cycle2"/>
    <dgm:cxn modelId="{52D5F9EF-1EF2-41C9-8FC8-B4789CC7B113}" type="presOf" srcId="{E062D0A6-2E97-4ABC-8CA4-5BCAC3525F54}" destId="{792014E7-98BF-402A-A719-102E7521DE5F}" srcOrd="1" destOrd="0" presId="urn:microsoft.com/office/officeart/2005/8/layout/cycle2"/>
    <dgm:cxn modelId="{FA94BB5C-7017-4024-9FA8-1A5E6709FE7B}" type="presOf" srcId="{8E09AD9D-6DBE-4F03-A13A-E8DCE32FB75B}" destId="{E524CE29-5BB4-4FEB-A949-9510C39B8061}" srcOrd="0" destOrd="0" presId="urn:microsoft.com/office/officeart/2005/8/layout/cycle2"/>
    <dgm:cxn modelId="{C8822EAC-5900-463E-83FE-3E5BFA0BB12C}" type="presOf" srcId="{2787EC56-168D-4298-AE2A-FB588893B1F6}" destId="{9582AFE5-EEF4-4D29-BEA7-099EE65A1ED1}" srcOrd="1" destOrd="0" presId="urn:microsoft.com/office/officeart/2005/8/layout/cycle2"/>
    <dgm:cxn modelId="{E5D6803C-3D35-4F6B-B5BA-A7FF155DAAAB}" type="presOf" srcId="{3ACD1FA6-C095-4083-A4D4-2D15CD886E58}" destId="{135F185A-D2D8-429C-A685-3C8187C144F6}" srcOrd="0" destOrd="0" presId="urn:microsoft.com/office/officeart/2005/8/layout/cycle2"/>
    <dgm:cxn modelId="{DAE5BED0-CA45-45E1-9E87-051C729CE24C}" srcId="{A13DA86C-8373-49F2-96A9-73806FFB36BA}" destId="{8E09AD9D-6DBE-4F03-A13A-E8DCE32FB75B}" srcOrd="2" destOrd="0" parTransId="{535A1E7A-BE5B-455F-951D-DF96DE4B3C5E}" sibTransId="{107215A1-5160-4F11-BC52-1252866359B9}"/>
    <dgm:cxn modelId="{8EBA6065-16A0-464D-A245-67D548182F08}" srcId="{A13DA86C-8373-49F2-96A9-73806FFB36BA}" destId="{8D59595F-22DF-4396-B608-24BED782CDEA}" srcOrd="3" destOrd="0" parTransId="{783733EB-0E95-4984-9D22-C031DA3F8F6B}" sibTransId="{9A8997D3-4638-418E-BFCA-7EB8455378EC}"/>
    <dgm:cxn modelId="{79BD7508-1AF1-4D5E-B328-242403609D88}" type="presOf" srcId="{9A8997D3-4638-418E-BFCA-7EB8455378EC}" destId="{8D996DF0-EC12-45A1-9FEE-E5165EF10B28}" srcOrd="1" destOrd="0" presId="urn:microsoft.com/office/officeart/2005/8/layout/cycle2"/>
    <dgm:cxn modelId="{5D8C3C53-78F6-4FAE-A29D-C9BFCB899D32}" srcId="{A13DA86C-8373-49F2-96A9-73806FFB36BA}" destId="{FA9327BA-AC44-4019-A9E1-87ADDA1913DB}" srcOrd="4" destOrd="0" parTransId="{C315CE29-37DD-42C4-9A53-1D044D292158}" sibTransId="{2787EC56-168D-4298-AE2A-FB588893B1F6}"/>
    <dgm:cxn modelId="{104A49BB-7B49-463B-8D1E-6BBAB0D9C84E}" type="presOf" srcId="{107215A1-5160-4F11-BC52-1252866359B9}" destId="{D0277304-8A23-43F1-8335-2F88B4FC8049}" srcOrd="0" destOrd="0" presId="urn:microsoft.com/office/officeart/2005/8/layout/cycle2"/>
    <dgm:cxn modelId="{DD53B043-3C06-4CF7-9E1A-85124EAC7273}" type="presOf" srcId="{FA9327BA-AC44-4019-A9E1-87ADDA1913DB}" destId="{161B4930-4822-401A-A065-44F03DD57BFF}" srcOrd="0" destOrd="0" presId="urn:microsoft.com/office/officeart/2005/8/layout/cycle2"/>
    <dgm:cxn modelId="{F6AC6AC7-71D7-467A-A662-D82A2D95650A}" type="presParOf" srcId="{788DBB14-77AE-49A7-9E0E-3599A5C99B8E}" destId="{135F185A-D2D8-429C-A685-3C8187C144F6}" srcOrd="0" destOrd="0" presId="urn:microsoft.com/office/officeart/2005/8/layout/cycle2"/>
    <dgm:cxn modelId="{6853784A-233A-4DF9-BBBC-DAE3C72BED1C}" type="presParOf" srcId="{788DBB14-77AE-49A7-9E0E-3599A5C99B8E}" destId="{F59000C0-936E-43A4-BCED-624F1879DB44}" srcOrd="1" destOrd="0" presId="urn:microsoft.com/office/officeart/2005/8/layout/cycle2"/>
    <dgm:cxn modelId="{9F363C0C-78AD-43A8-8FF9-4D4319F9CF97}" type="presParOf" srcId="{F59000C0-936E-43A4-BCED-624F1879DB44}" destId="{792014E7-98BF-402A-A719-102E7521DE5F}" srcOrd="0" destOrd="0" presId="urn:microsoft.com/office/officeart/2005/8/layout/cycle2"/>
    <dgm:cxn modelId="{AF92C68F-1796-4883-91EA-14CCF0F6E0EB}" type="presParOf" srcId="{788DBB14-77AE-49A7-9E0E-3599A5C99B8E}" destId="{021B48C2-988C-45AE-98FA-D95552E40536}" srcOrd="2" destOrd="0" presId="urn:microsoft.com/office/officeart/2005/8/layout/cycle2"/>
    <dgm:cxn modelId="{CD1BF95D-7D37-4E1F-A9D0-74D2C1C5435B}" type="presParOf" srcId="{788DBB14-77AE-49A7-9E0E-3599A5C99B8E}" destId="{15154D54-B6FC-4CF7-AC7E-781CA5F38692}" srcOrd="3" destOrd="0" presId="urn:microsoft.com/office/officeart/2005/8/layout/cycle2"/>
    <dgm:cxn modelId="{A5CFB27B-9D5B-47E6-8CC8-FC990F1E627D}" type="presParOf" srcId="{15154D54-B6FC-4CF7-AC7E-781CA5F38692}" destId="{B6CAFCE6-DDB4-42FC-A54E-6811992AA446}" srcOrd="0" destOrd="0" presId="urn:microsoft.com/office/officeart/2005/8/layout/cycle2"/>
    <dgm:cxn modelId="{D109A0E9-D2DF-41EF-A7E3-AB87761315EC}" type="presParOf" srcId="{788DBB14-77AE-49A7-9E0E-3599A5C99B8E}" destId="{E524CE29-5BB4-4FEB-A949-9510C39B8061}" srcOrd="4" destOrd="0" presId="urn:microsoft.com/office/officeart/2005/8/layout/cycle2"/>
    <dgm:cxn modelId="{FB5FDDB3-8FEA-4CD5-B568-9CF6913330BD}" type="presParOf" srcId="{788DBB14-77AE-49A7-9E0E-3599A5C99B8E}" destId="{D0277304-8A23-43F1-8335-2F88B4FC8049}" srcOrd="5" destOrd="0" presId="urn:microsoft.com/office/officeart/2005/8/layout/cycle2"/>
    <dgm:cxn modelId="{70146B24-19CA-4C22-8F4D-EBADF3E2C2FE}" type="presParOf" srcId="{D0277304-8A23-43F1-8335-2F88B4FC8049}" destId="{BEA056A2-5B43-40EC-B83E-F8DD07B5A6F9}" srcOrd="0" destOrd="0" presId="urn:microsoft.com/office/officeart/2005/8/layout/cycle2"/>
    <dgm:cxn modelId="{8D48B4D4-EF3E-488F-BADA-1ED01B0A9A3A}" type="presParOf" srcId="{788DBB14-77AE-49A7-9E0E-3599A5C99B8E}" destId="{D060B41B-CEF8-40DD-B15E-6CB8213D68B1}" srcOrd="6" destOrd="0" presId="urn:microsoft.com/office/officeart/2005/8/layout/cycle2"/>
    <dgm:cxn modelId="{93135F58-AFD2-4D53-A05E-5107D15229D0}" type="presParOf" srcId="{788DBB14-77AE-49A7-9E0E-3599A5C99B8E}" destId="{0098BBDA-0B5D-4E3E-B880-CD1C0D3DB803}" srcOrd="7" destOrd="0" presId="urn:microsoft.com/office/officeart/2005/8/layout/cycle2"/>
    <dgm:cxn modelId="{4266234E-BF0D-470D-9ABD-CE8970DDB8A6}" type="presParOf" srcId="{0098BBDA-0B5D-4E3E-B880-CD1C0D3DB803}" destId="{8D996DF0-EC12-45A1-9FEE-E5165EF10B28}" srcOrd="0" destOrd="0" presId="urn:microsoft.com/office/officeart/2005/8/layout/cycle2"/>
    <dgm:cxn modelId="{AA94A410-9E88-419D-A1CC-265B43F794FA}" type="presParOf" srcId="{788DBB14-77AE-49A7-9E0E-3599A5C99B8E}" destId="{161B4930-4822-401A-A065-44F03DD57BFF}" srcOrd="8" destOrd="0" presId="urn:microsoft.com/office/officeart/2005/8/layout/cycle2"/>
    <dgm:cxn modelId="{82E78DD4-5E73-4186-B67B-31CF7C50B73C}" type="presParOf" srcId="{788DBB14-77AE-49A7-9E0E-3599A5C99B8E}" destId="{44B6F827-CB52-4167-AE0D-A2A2D26A6F76}" srcOrd="9" destOrd="0" presId="urn:microsoft.com/office/officeart/2005/8/layout/cycle2"/>
    <dgm:cxn modelId="{3A119681-AA7B-48EE-B75F-DAE9A9885B49}" type="presParOf" srcId="{44B6F827-CB52-4167-AE0D-A2A2D26A6F76}" destId="{9582AFE5-EEF4-4D29-BEA7-099EE65A1E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F185A-D2D8-429C-A685-3C8187C144F6}">
      <dsp:nvSpPr>
        <dsp:cNvPr id="0" name=""/>
        <dsp:cNvSpPr/>
      </dsp:nvSpPr>
      <dsp:spPr>
        <a:xfrm>
          <a:off x="3443437" y="1880"/>
          <a:ext cx="1835648" cy="1835648"/>
        </a:xfrm>
        <a:prstGeom prst="ellipse">
          <a:avLst/>
        </a:prstGeom>
        <a:solidFill>
          <a:srgbClr val="66FF99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Personalises</a:t>
          </a:r>
          <a:endParaRPr lang="en-GB" sz="1600" b="1" kern="1200" dirty="0">
            <a:solidFill>
              <a:schemeClr val="tx1"/>
            </a:solidFill>
          </a:endParaRPr>
        </a:p>
      </dsp:txBody>
      <dsp:txXfrm>
        <a:off x="3712261" y="270704"/>
        <a:ext cx="1298000" cy="1298000"/>
      </dsp:txXfrm>
    </dsp:sp>
    <dsp:sp modelId="{F59000C0-936E-43A4-BCED-624F1879DB44}">
      <dsp:nvSpPr>
        <dsp:cNvPr id="0" name=""/>
        <dsp:cNvSpPr/>
      </dsp:nvSpPr>
      <dsp:spPr>
        <a:xfrm rot="2160000">
          <a:off x="5221373" y="1412572"/>
          <a:ext cx="489235" cy="61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235388" y="1493343"/>
        <a:ext cx="342465" cy="371719"/>
      </dsp:txXfrm>
    </dsp:sp>
    <dsp:sp modelId="{021B48C2-988C-45AE-98FA-D95552E40536}">
      <dsp:nvSpPr>
        <dsp:cNvPr id="0" name=""/>
        <dsp:cNvSpPr/>
      </dsp:nvSpPr>
      <dsp:spPr>
        <a:xfrm>
          <a:off x="5675301" y="1623424"/>
          <a:ext cx="1835648" cy="1835648"/>
        </a:xfrm>
        <a:prstGeom prst="ellipse">
          <a:avLst/>
        </a:prstGeom>
        <a:solidFill>
          <a:srgbClr val="FFFF99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Includes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5944125" y="1892248"/>
        <a:ext cx="1298000" cy="1298000"/>
      </dsp:txXfrm>
    </dsp:sp>
    <dsp:sp modelId="{15154D54-B6FC-4CF7-AC7E-781CA5F38692}">
      <dsp:nvSpPr>
        <dsp:cNvPr id="0" name=""/>
        <dsp:cNvSpPr/>
      </dsp:nvSpPr>
      <dsp:spPr>
        <a:xfrm rot="6480000">
          <a:off x="5926538" y="3530170"/>
          <a:ext cx="489235" cy="61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6022600" y="3584283"/>
        <a:ext cx="342465" cy="371719"/>
      </dsp:txXfrm>
    </dsp:sp>
    <dsp:sp modelId="{E524CE29-5BB4-4FEB-A949-9510C39B8061}">
      <dsp:nvSpPr>
        <dsp:cNvPr id="0" name=""/>
        <dsp:cNvSpPr/>
      </dsp:nvSpPr>
      <dsp:spPr>
        <a:xfrm>
          <a:off x="4822805" y="4247136"/>
          <a:ext cx="1835648" cy="183564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Empowers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5091629" y="4515960"/>
        <a:ext cx="1298000" cy="1298000"/>
      </dsp:txXfrm>
    </dsp:sp>
    <dsp:sp modelId="{D0277304-8A23-43F1-8335-2F88B4FC8049}">
      <dsp:nvSpPr>
        <dsp:cNvPr id="0" name=""/>
        <dsp:cNvSpPr/>
      </dsp:nvSpPr>
      <dsp:spPr>
        <a:xfrm rot="10800000">
          <a:off x="4130490" y="4855195"/>
          <a:ext cx="489235" cy="61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4277260" y="4979101"/>
        <a:ext cx="342465" cy="371719"/>
      </dsp:txXfrm>
    </dsp:sp>
    <dsp:sp modelId="{D060B41B-CEF8-40DD-B15E-6CB8213D68B1}">
      <dsp:nvSpPr>
        <dsp:cNvPr id="0" name=""/>
        <dsp:cNvSpPr/>
      </dsp:nvSpPr>
      <dsp:spPr>
        <a:xfrm>
          <a:off x="2064070" y="4247136"/>
          <a:ext cx="1835648" cy="183564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Achieves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2332894" y="4515960"/>
        <a:ext cx="1298000" cy="1298000"/>
      </dsp:txXfrm>
    </dsp:sp>
    <dsp:sp modelId="{0098BBDA-0B5D-4E3E-B880-CD1C0D3DB803}">
      <dsp:nvSpPr>
        <dsp:cNvPr id="0" name=""/>
        <dsp:cNvSpPr/>
      </dsp:nvSpPr>
      <dsp:spPr>
        <a:xfrm rot="15120000">
          <a:off x="2315307" y="3556507"/>
          <a:ext cx="489235" cy="61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10800000">
        <a:off x="2411369" y="3750206"/>
        <a:ext cx="342465" cy="371719"/>
      </dsp:txXfrm>
    </dsp:sp>
    <dsp:sp modelId="{161B4930-4822-401A-A065-44F03DD57BFF}">
      <dsp:nvSpPr>
        <dsp:cNvPr id="0" name=""/>
        <dsp:cNvSpPr/>
      </dsp:nvSpPr>
      <dsp:spPr>
        <a:xfrm>
          <a:off x="1211574" y="1623424"/>
          <a:ext cx="1835648" cy="183564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tx1"/>
              </a:solidFill>
            </a:rPr>
            <a:t>Learns</a:t>
          </a:r>
          <a:endParaRPr lang="en-GB" sz="1900" b="1" kern="1200" dirty="0">
            <a:solidFill>
              <a:schemeClr val="tx1"/>
            </a:solidFill>
          </a:endParaRPr>
        </a:p>
      </dsp:txBody>
      <dsp:txXfrm>
        <a:off x="1480398" y="1892248"/>
        <a:ext cx="1298000" cy="1298000"/>
      </dsp:txXfrm>
    </dsp:sp>
    <dsp:sp modelId="{44B6F827-CB52-4167-AE0D-A2A2D26A6F76}">
      <dsp:nvSpPr>
        <dsp:cNvPr id="0" name=""/>
        <dsp:cNvSpPr/>
      </dsp:nvSpPr>
      <dsp:spPr>
        <a:xfrm rot="19440000">
          <a:off x="2989510" y="1428849"/>
          <a:ext cx="489235" cy="6195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3003525" y="1595890"/>
        <a:ext cx="342465" cy="37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9563-3AB1-4932-A3D7-AAD3EE0D8114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6693A-7419-42D7-BBE7-06B5519648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79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5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9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3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2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88988"/>
            <a:ext cx="4967287" cy="37242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6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30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5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64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6693A-7419-42D7-BBE7-06B5519648B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1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3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69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7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8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6EF8-88DF-47B2-BFFD-583F2F92D752}" type="datetimeFigureOut">
              <a:rPr lang="en-GB" smtClean="0"/>
              <a:pPr/>
              <a:t>13/10/2015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812B6-403B-45A1-A6BA-2C7DBDC407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0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://intra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ntranet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2.gif"/><Relationship Id="rId15" Type="http://schemas.openxmlformats.org/officeDocument/2006/relationships/image" Target="../media/image19.png"/><Relationship Id="rId10" Type="http://schemas.openxmlformats.org/officeDocument/2006/relationships/image" Target="../media/image14.wmf"/><Relationship Id="rId4" Type="http://schemas.openxmlformats.org/officeDocument/2006/relationships/hyperlink" Target="http://intranet/" TargetMode="External"/><Relationship Id="rId9" Type="http://schemas.openxmlformats.org/officeDocument/2006/relationships/image" Target="../media/image13.wmf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3164" y="1809690"/>
            <a:ext cx="8397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99"/>
                </a:solidFill>
              </a:rPr>
              <a:t>SEND: Support and Aspiration</a:t>
            </a:r>
          </a:p>
          <a:p>
            <a:pPr algn="ctr"/>
            <a:r>
              <a:rPr lang="en-GB" sz="2400" b="1" dirty="0" smtClean="0"/>
              <a:t>Person Centred Planning and Writing SMART Outcomes</a:t>
            </a:r>
            <a:endParaRPr lang="en-GB" sz="2400" b="1" dirty="0"/>
          </a:p>
        </p:txBody>
      </p:sp>
      <p:pic>
        <p:nvPicPr>
          <p:cNvPr id="6" name="Picture 5" descr="C:\Users\dd97600\AppData\Local\Microsoft\Windows\Temporary Internet Files\Content.IE5\7J8KK02Z\MC90023161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49" y="3212976"/>
            <a:ext cx="27813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589240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Alasdaire Duerden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CY2604T\AppData\Local\Microsoft\Windows\Temporary Internet Files\Content.IE5\IIDJL2GV\MC9002925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16" y="6126613"/>
            <a:ext cx="1759310" cy="8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88639"/>
            <a:ext cx="70839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Outcomes: Statutory Requirements</a:t>
            </a:r>
          </a:p>
          <a:p>
            <a:r>
              <a:rPr lang="en-GB" sz="1400" dirty="0" smtClean="0"/>
              <a:t>(</a:t>
            </a:r>
            <a:r>
              <a:rPr lang="en-GB" sz="1400" b="1" dirty="0" smtClean="0"/>
              <a:t>Code of Practice </a:t>
            </a:r>
            <a:r>
              <a:rPr lang="en-GB" sz="1400" dirty="0" smtClean="0"/>
              <a:t>Chapter 9: 9.150-9.156 &amp; 9.199-9.210) 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1832" y="1052736"/>
            <a:ext cx="7992888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>
                <a:solidFill>
                  <a:schemeClr val="tx1"/>
                </a:solidFill>
              </a:rPr>
              <a:t>S39 (10) New EHC plans for 19-25 year olds</a:t>
            </a:r>
          </a:p>
          <a:p>
            <a:r>
              <a:rPr lang="en-GB" sz="2600" dirty="0">
                <a:solidFill>
                  <a:schemeClr val="tx1"/>
                </a:solidFill>
              </a:rPr>
              <a:t>LAs </a:t>
            </a:r>
            <a:r>
              <a:rPr lang="en-GB" sz="2600" u="sng" dirty="0">
                <a:solidFill>
                  <a:schemeClr val="tx1"/>
                </a:solidFill>
              </a:rPr>
              <a:t>must</a:t>
            </a:r>
            <a:r>
              <a:rPr lang="en-GB" sz="2600" dirty="0">
                <a:solidFill>
                  <a:schemeClr val="tx1"/>
                </a:solidFill>
              </a:rPr>
              <a:t> consider whether young person requires additional time to complete education/training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43608" y="2780928"/>
            <a:ext cx="7992888" cy="15121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smtClean="0">
                <a:solidFill>
                  <a:schemeClr val="tx1"/>
                </a:solidFill>
              </a:rPr>
              <a:t>S44 (</a:t>
            </a:r>
            <a:r>
              <a:rPr lang="en-GB" sz="2600" b="1" dirty="0">
                <a:solidFill>
                  <a:schemeClr val="tx1"/>
                </a:solidFill>
              </a:rPr>
              <a:t>5</a:t>
            </a:r>
            <a:r>
              <a:rPr lang="en-GB" sz="2600" b="1" dirty="0" smtClean="0">
                <a:solidFill>
                  <a:schemeClr val="tx1"/>
                </a:solidFill>
              </a:rPr>
              <a:t>) Reviewing EHC plans for 19-25 year olds</a:t>
            </a:r>
            <a:endParaRPr lang="en-GB" sz="2600" b="1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LAs </a:t>
            </a:r>
            <a:r>
              <a:rPr lang="en-GB" sz="2600" u="sng" dirty="0">
                <a:solidFill>
                  <a:schemeClr val="tx1"/>
                </a:solidFill>
              </a:rPr>
              <a:t>must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have regard to whether educational or training outcomes in the Plan have been achieved</a:t>
            </a:r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3608" y="4509120"/>
            <a:ext cx="7992888" cy="15121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smtClean="0">
                <a:solidFill>
                  <a:schemeClr val="tx1"/>
                </a:solidFill>
              </a:rPr>
              <a:t>S45 (3) Ceasing EHC plans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LAs </a:t>
            </a:r>
            <a:r>
              <a:rPr lang="en-GB" sz="2600" u="sng" dirty="0">
                <a:solidFill>
                  <a:schemeClr val="tx1"/>
                </a:solidFill>
              </a:rPr>
              <a:t>must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smtClean="0">
                <a:solidFill>
                  <a:schemeClr val="tx1"/>
                </a:solidFill>
              </a:rPr>
              <a:t>have regard to whether educational or training outcomes in the Plan have been achieved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CY2604T\AppData\Local\Microsoft\Windows\Temporary Internet Files\Content.IE5\N2MJB3E0\MC90036827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88731"/>
            <a:ext cx="2067066" cy="20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46089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Policy: 19-25 year olds</a:t>
            </a:r>
          </a:p>
          <a:p>
            <a:r>
              <a:rPr lang="en-GB" sz="1400" dirty="0" smtClean="0"/>
              <a:t>(</a:t>
            </a:r>
            <a:r>
              <a:rPr lang="en-GB" sz="1400" b="1" dirty="0" smtClean="0"/>
              <a:t>Code of Practice </a:t>
            </a:r>
            <a:r>
              <a:rPr lang="en-GB" sz="1400" dirty="0" smtClean="0"/>
              <a:t>Chapter 9: 9.150-9.156) 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93" y="1556792"/>
            <a:ext cx="76049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Effective preparation for adulthood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 automatic, statutory entitlement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Outcomes and/or additional time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Annual reviews and effective exit planning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Tribunal – not suitable/not efficient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318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6576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Exercise 1: Writing an Outcome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541" y="908720"/>
            <a:ext cx="8052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Think of a young person with SEN that you know. Write at least one outcome that will help progress them (or someone like them) towards  the following aspiration: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08190"/>
            <a:ext cx="1466127" cy="22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 flipH="1">
            <a:off x="1259632" y="1988840"/>
            <a:ext cx="5616624" cy="2664296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To be able to live in my own house near my Mum and Dad</a:t>
            </a:r>
          </a:p>
        </p:txBody>
      </p:sp>
    </p:spTree>
    <p:extLst>
      <p:ext uri="{BB962C8B-B14F-4D97-AF65-F5344CB8AC3E}">
        <p14:creationId xmlns:p14="http://schemas.microsoft.com/office/powerpoint/2010/main" val="1164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61778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CY2604T\AppData\Local\Microsoft\Windows\Temporary Internet Files\Content.IE5\GUYZGQCO\MC9000788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25" y="2132856"/>
            <a:ext cx="3268659" cy="30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Questions</a:t>
            </a:r>
            <a:endParaRPr lang="en-GB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2979" y="1809690"/>
            <a:ext cx="835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99"/>
                </a:solidFill>
              </a:rPr>
              <a:t>Session 3: Writing SMART Outcomes</a:t>
            </a:r>
            <a:endParaRPr lang="en-GB" sz="36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483768" y="2780928"/>
            <a:ext cx="576064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rush Script MT" pitchFamily="66" charset="0"/>
              </a:rPr>
              <a:t>S</a:t>
            </a:r>
            <a:endParaRPr lang="en-GB" sz="32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3501008"/>
            <a:ext cx="576064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rush Script MT" pitchFamily="66" charset="0"/>
              </a:rPr>
              <a:t>M</a:t>
            </a:r>
            <a:endParaRPr lang="en-GB" sz="32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4221088"/>
            <a:ext cx="576064" cy="576064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rush Script MT" pitchFamily="66" charset="0"/>
              </a:rPr>
              <a:t>A</a:t>
            </a:r>
            <a:endParaRPr lang="en-GB" sz="32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4008" y="4941168"/>
            <a:ext cx="576064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rush Script MT" pitchFamily="66" charset="0"/>
              </a:rPr>
              <a:t>R</a:t>
            </a:r>
            <a:endParaRPr lang="en-GB" sz="32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64088" y="5661248"/>
            <a:ext cx="576064" cy="576064"/>
          </a:xfrm>
          <a:prstGeom prst="roundRect">
            <a:avLst/>
          </a:prstGeom>
          <a:solidFill>
            <a:srgbClr val="FF7C80"/>
          </a:solidFill>
          <a:ln>
            <a:solidFill>
              <a:srgbClr val="99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Brush Script MT" pitchFamily="66" charset="0"/>
              </a:rPr>
              <a:t>T</a:t>
            </a:r>
            <a:endParaRPr lang="en-GB" sz="3200" b="1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780928"/>
            <a:ext cx="1204176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pecific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3501008"/>
            <a:ext cx="1766830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easurable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427984" y="4221088"/>
            <a:ext cx="1705916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chievable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8064" y="4941168"/>
            <a:ext cx="1284326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ealistic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8144" y="5661248"/>
            <a:ext cx="1766830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imebound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CY2604T\AppData\Local\Microsoft\Windows\Temporary Internet Files\Content.IE5\5JG5414K\MC9003825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9939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5542" y="1268760"/>
            <a:ext cx="8164415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Focus on progression towards aspirations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Benefit/difference made by an intervention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is important to/for child or young </a:t>
            </a:r>
            <a:r>
              <a:rPr lang="en-GB" sz="2800" dirty="0" smtClean="0"/>
              <a:t>person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Personalised, not a service description/process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SMART – specifies what achieved by when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Completion: phase/stage of education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52795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Writing SMART Outcomes</a:t>
            </a:r>
          </a:p>
          <a:p>
            <a:r>
              <a:rPr lang="en-GB" sz="1400" dirty="0" smtClean="0"/>
              <a:t>(</a:t>
            </a:r>
            <a:r>
              <a:rPr lang="en-GB" sz="1400" b="1" dirty="0" smtClean="0"/>
              <a:t>Code of Practice </a:t>
            </a:r>
            <a:r>
              <a:rPr lang="en-GB" sz="1400" dirty="0" smtClean="0"/>
              <a:t>Chapter 9: 9.64-9.69) </a:t>
            </a:r>
            <a:endParaRPr lang="en-GB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CY2604T\AppData\Local\Microsoft\Windows\Temporary Internet Files\Content.IE5\NLZFTYKH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04209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410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Outcomes: Top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320" y="1422521"/>
            <a:ext cx="80521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Write </a:t>
            </a:r>
            <a:r>
              <a:rPr lang="en-US" sz="2800" dirty="0" smtClean="0"/>
              <a:t>outcomes </a:t>
            </a:r>
            <a:r>
              <a:rPr lang="en-US" sz="2800" dirty="0"/>
              <a:t>as though </a:t>
            </a:r>
            <a:r>
              <a:rPr lang="en-US" sz="2800" dirty="0" smtClean="0"/>
              <a:t>already achieved – it makes them more compelling: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“By [insert date/key stage </a:t>
            </a:r>
            <a:r>
              <a:rPr lang="en-US" sz="2800" dirty="0" err="1" smtClean="0"/>
              <a:t>etc</a:t>
            </a:r>
            <a:r>
              <a:rPr lang="en-US" sz="2800" dirty="0" smtClean="0"/>
              <a:t>] child A </a:t>
            </a:r>
            <a:r>
              <a:rPr lang="en-US" sz="2800" u="sng" dirty="0" smtClean="0"/>
              <a:t>will be able to</a:t>
            </a:r>
            <a:r>
              <a:rPr lang="en-US" sz="2800" dirty="0" smtClean="0"/>
              <a:t> [insert what they will be able to do]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Write outcomes as moving towards something positive, not away from something negative</a:t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Don’t embed the solution in the outcome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91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3921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 Pyramid</a:t>
            </a:r>
          </a:p>
        </p:txBody>
      </p:sp>
      <p:pic>
        <p:nvPicPr>
          <p:cNvPr id="8" name="Picture 1" descr="Slide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89" y="677970"/>
            <a:ext cx="7206862" cy="550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2759767">
            <a:off x="5849159" y="551955"/>
            <a:ext cx="648072" cy="1152129"/>
          </a:xfrm>
          <a:prstGeom prst="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Start  Here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94395"/>
            <a:ext cx="637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Reverse Engineering Provision!</a:t>
            </a:r>
            <a:endParaRPr lang="en-GB" sz="3200" b="1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757" y="1412776"/>
            <a:ext cx="804098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What would 1 hour of Speech and Language Therapy:</a:t>
            </a:r>
          </a:p>
          <a:p>
            <a:endParaRPr lang="en-GB" sz="2000" b="1" dirty="0"/>
          </a:p>
          <a:p>
            <a:r>
              <a:rPr lang="en-GB" sz="2000" b="1" dirty="0" smtClean="0">
                <a:solidFill>
                  <a:srgbClr val="000099"/>
                </a:solidFill>
              </a:rPr>
              <a:t>Give you? </a:t>
            </a:r>
          </a:p>
          <a:p>
            <a:r>
              <a:rPr lang="en-GB" sz="2000" dirty="0" smtClean="0"/>
              <a:t>Individual time with a S&amp;L Therapist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 smtClean="0"/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0099"/>
                </a:solidFill>
              </a:rPr>
              <a:t>Do for you?</a:t>
            </a:r>
          </a:p>
          <a:p>
            <a:r>
              <a:rPr lang="en-GB" sz="2000" dirty="0" smtClean="0"/>
              <a:t>Help me be more easily understood</a:t>
            </a:r>
          </a:p>
          <a:p>
            <a:r>
              <a:rPr lang="en-GB" sz="2000" dirty="0"/>
              <a:t>b</a:t>
            </a:r>
            <a:r>
              <a:rPr lang="en-GB" sz="2000" dirty="0" smtClean="0"/>
              <a:t>y my friends, reduce frustration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b="1" dirty="0" smtClean="0">
                <a:solidFill>
                  <a:srgbClr val="000099"/>
                </a:solidFill>
              </a:rPr>
              <a:t>Make Possible for you?</a:t>
            </a:r>
          </a:p>
          <a:p>
            <a:r>
              <a:rPr lang="en-GB" sz="2000" dirty="0" smtClean="0"/>
              <a:t>Friendships, social activities, </a:t>
            </a:r>
          </a:p>
          <a:p>
            <a:r>
              <a:rPr lang="en-GB" sz="2000" dirty="0" smtClean="0"/>
              <a:t>confidence with other people etc.</a:t>
            </a:r>
          </a:p>
        </p:txBody>
      </p:sp>
      <p:pic>
        <p:nvPicPr>
          <p:cNvPr id="8" name="Picture 3" descr="S&amp;L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09826"/>
            <a:ext cx="370681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6757" y="1450519"/>
            <a:ext cx="81597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outcome are we trying to achieve?</a:t>
            </a:r>
          </a:p>
          <a:p>
            <a:endParaRPr lang="en-GB" sz="2000" b="1" dirty="0" smtClean="0"/>
          </a:p>
          <a:p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By the end of reception, I 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</a:rPr>
              <a:t>will be understood by my friends and can play with them at </a:t>
            </a: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playtime 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[important to] 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</a:rPr>
              <a:t>and in the after school club on Wednesdays without anyone getting </a:t>
            </a: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frustrated </a:t>
            </a:r>
            <a:r>
              <a:rPr lang="en-US" altLang="en-US" sz="2400" dirty="0" smtClean="0">
                <a:solidFill>
                  <a:srgbClr val="FF0000"/>
                </a:solidFill>
                <a:latin typeface="Calibri" pitchFamily="34" charset="0"/>
              </a:rPr>
              <a:t>[important for]</a:t>
            </a: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Calibri" pitchFamily="34" charset="0"/>
            </a:endParaRPr>
          </a:p>
          <a:p>
            <a:endParaRPr lang="en-GB" sz="2000" b="1" dirty="0"/>
          </a:p>
        </p:txBody>
      </p:sp>
      <p:pic>
        <p:nvPicPr>
          <p:cNvPr id="1026" name="Picture 2" descr="C:\Users\ADCY2604T\AppData\Local\Microsoft\Windows\Temporary Internet Files\Content.IE5\N0WZ16P2\niÃ±os-jugand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6" y="4365104"/>
            <a:ext cx="2963328" cy="19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194395"/>
            <a:ext cx="637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Reverse Engineering Provision!</a:t>
            </a:r>
            <a:endParaRPr lang="en-GB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4223" y="1809690"/>
            <a:ext cx="813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99"/>
                </a:solidFill>
              </a:rPr>
              <a:t>Session 1: Person-Centred Planning</a:t>
            </a:r>
            <a:endParaRPr lang="en-GB" sz="36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708920"/>
            <a:ext cx="2857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756" y="804310"/>
            <a:ext cx="81597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If this is the outcome, how might we achieve it?</a:t>
            </a:r>
          </a:p>
          <a:p>
            <a:endParaRPr lang="en-GB" sz="2000" b="1" dirty="0" smtClean="0"/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SLT </a:t>
            </a:r>
            <a:r>
              <a:rPr lang="en-US" altLang="en-US" sz="2400" b="1" dirty="0" err="1" smtClean="0">
                <a:solidFill>
                  <a:srgbClr val="000099"/>
                </a:solidFill>
                <a:latin typeface="Calibri" pitchFamily="34" charset="0"/>
              </a:rPr>
              <a:t>Programme</a:t>
            </a:r>
            <a:r>
              <a:rPr lang="en-US" altLang="en-US" sz="2400" b="1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delivered in a classroom by a TA</a:t>
            </a:r>
            <a:b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altLang="en-U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Social activities outside of school</a:t>
            </a:r>
            <a:b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altLang="en-U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Help from parents, wider family to use signs at home</a:t>
            </a:r>
            <a:b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altLang="en-U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Encouraging friends to learn signs</a:t>
            </a:r>
            <a:b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altLang="en-U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Simplified language and instructions in class</a:t>
            </a:r>
            <a:b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en-US" altLang="en-US" sz="2400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altLang="en-US" sz="2400" b="1" dirty="0" smtClean="0">
                <a:solidFill>
                  <a:srgbClr val="000099"/>
                </a:solidFill>
                <a:latin typeface="Calibri" pitchFamily="34" charset="0"/>
              </a:rPr>
              <a:t>Giving time to think and respond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9" y="5785374"/>
            <a:ext cx="8100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itchFamily="34" charset="0"/>
              </a:rPr>
              <a:t>For any single outcome there will be a range of ways to achieve it – don’t get stuck with considering just one solution!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94395"/>
            <a:ext cx="637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Reverse Engineering Provision!</a:t>
            </a:r>
            <a:endParaRPr lang="en-GB" sz="3200" b="1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19" y="1628800"/>
            <a:ext cx="2226895" cy="14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0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5535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Outcomes: Good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105" y="908720"/>
            <a:ext cx="8052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dirty="0" smtClean="0"/>
              <a:t>By the end of this school year, I will be able to communicate in sentences so that I can be understood by my friends and I can play happily with them at break time every day without getting frustrated at not being understood.</a:t>
            </a:r>
            <a:br>
              <a:rPr lang="en-GB" dirty="0" smtClean="0"/>
            </a:br>
            <a:endParaRPr lang="en-GB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dirty="0" smtClean="0"/>
              <a:t>By the end of key stage 4, I will be able to use the bus to get to school every day by myself and to go shopping on my own once a month on Saturdays.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dirty="0" smtClean="0"/>
              <a:t>By the end of Year 1, I will be able to go to the toilet by myself so that I have no more accidents and I am able to clean and dress myself afterwards.</a:t>
            </a:r>
            <a:br>
              <a:rPr lang="en-GB" dirty="0" smtClean="0"/>
            </a:br>
            <a:endParaRPr lang="en-GB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dirty="0" smtClean="0"/>
              <a:t>By the end of this year, I will be able to dress for and travel to work, turn up for my shifts on time, talk to customers and colleagues appropriately and do a good job.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I am well </a:t>
            </a:r>
            <a:r>
              <a:rPr lang="en-US" dirty="0" smtClean="0"/>
              <a:t>enough, to be able to </a:t>
            </a:r>
            <a:r>
              <a:rPr lang="en-US" dirty="0"/>
              <a:t>go out and spend time with my friends twice </a:t>
            </a:r>
            <a:r>
              <a:rPr lang="en-US" dirty="0" smtClean="0"/>
              <a:t>a </a:t>
            </a:r>
            <a:r>
              <a:rPr lang="en-GB" dirty="0" smtClean="0"/>
              <a:t>week </a:t>
            </a:r>
            <a:r>
              <a:rPr lang="en-GB" dirty="0"/>
              <a:t>and maintain </a:t>
            </a:r>
            <a:r>
              <a:rPr lang="en-GB" dirty="0" smtClean="0"/>
              <a:t>my </a:t>
            </a:r>
            <a:r>
              <a:rPr lang="en-US" dirty="0" smtClean="0"/>
              <a:t>oxygen </a:t>
            </a:r>
            <a:r>
              <a:rPr lang="en-US" dirty="0"/>
              <a:t>saturation at above 96% when I am </a:t>
            </a:r>
            <a:r>
              <a:rPr lang="en-US" dirty="0" smtClean="0"/>
              <a:t>out. Achieved by September 2015.</a:t>
            </a:r>
            <a:r>
              <a:rPr lang="en-GB" sz="2000" dirty="0" smtClean="0"/>
              <a:t>  </a:t>
            </a:r>
            <a:br>
              <a:rPr lang="en-GB" sz="2000" dirty="0" smtClean="0"/>
            </a:br>
            <a:endParaRPr lang="en-GB" sz="2000" dirty="0" smtClean="0"/>
          </a:p>
          <a:p>
            <a:pPr marL="269875" indent="-269875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86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7671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Exercise 2: Writing a SMART Outcome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541" y="908720"/>
            <a:ext cx="80521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Think of a young person with SEN that you know. Write at least one SMART outcome that will help progress them (or someone like them) towards </a:t>
            </a:r>
            <a:r>
              <a:rPr lang="en-GB" sz="2000" u="sng" dirty="0" smtClean="0"/>
              <a:t>one</a:t>
            </a:r>
            <a:r>
              <a:rPr lang="en-GB" sz="2000" dirty="0" smtClean="0"/>
              <a:t> of the following aspirations: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have a paid job in the Fire Service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be in a relationship and have sex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be able to drive my own car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be able to live in my own house near my Mum and Dad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learn more about History at University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compete as part of a local sports team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To run my own business or social enterprise selling jewellery</a:t>
            </a:r>
            <a:br>
              <a:rPr lang="en-GB" sz="2000" dirty="0" smtClean="0"/>
            </a:b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86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799741" y="180969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99"/>
                </a:solidFill>
              </a:rPr>
              <a:t>Contact Details</a:t>
            </a:r>
            <a:endParaRPr lang="en-GB" sz="36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8641"/>
            <a:ext cx="1957522" cy="20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3138" y="2850464"/>
            <a:ext cx="59078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Alasdaire Duerden</a:t>
            </a:r>
          </a:p>
          <a:p>
            <a:r>
              <a:rPr lang="en-GB" sz="2800" dirty="0"/>
              <a:t>SEND Reforms: Programme Lead</a:t>
            </a:r>
          </a:p>
          <a:p>
            <a:r>
              <a:rPr lang="en-GB" sz="2800" dirty="0"/>
              <a:t>0114 2037787 / 07785 362170</a:t>
            </a:r>
          </a:p>
          <a:p>
            <a:r>
              <a:rPr lang="en-GB" sz="2800" dirty="0"/>
              <a:t>alasdaire.duerden@sheffield.gov.uk</a:t>
            </a:r>
          </a:p>
        </p:txBody>
      </p:sp>
    </p:spTree>
    <p:extLst>
      <p:ext uri="{BB962C8B-B14F-4D97-AF65-F5344CB8AC3E}">
        <p14:creationId xmlns:p14="http://schemas.microsoft.com/office/powerpoint/2010/main" val="8705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CY2604T\AppData\Local\Microsoft\Windows\Temporary Internet Files\Content.IE5\NLZFTYKH\MC9003030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97" y="620688"/>
            <a:ext cx="1481736" cy="1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990" y="198170"/>
            <a:ext cx="7555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The Vision – a new 0-25 SEND system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194" y="1412776"/>
            <a:ext cx="838562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Early identification &amp; support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Transparent information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focus on life outcomes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Person-centred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greater choice &amp;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Joined up services – better customer experience</a:t>
            </a:r>
            <a:br>
              <a:rPr lang="en-GB" sz="2800" dirty="0" smtClean="0"/>
            </a:b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80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88639"/>
            <a:ext cx="57943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Children &amp; Families Act 2014</a:t>
            </a:r>
          </a:p>
          <a:p>
            <a:r>
              <a:rPr lang="en-GB" sz="1400" dirty="0"/>
              <a:t>(</a:t>
            </a:r>
            <a:r>
              <a:rPr lang="en-GB" sz="1400" b="1" dirty="0"/>
              <a:t>Code of Practice</a:t>
            </a:r>
            <a:r>
              <a:rPr lang="en-GB" sz="1400" dirty="0"/>
              <a:t> Chapter </a:t>
            </a:r>
            <a:r>
              <a:rPr lang="en-GB" sz="1400" dirty="0" smtClean="0"/>
              <a:t>1: 1.3-1.12) </a:t>
            </a:r>
            <a:endParaRPr lang="en-GB" sz="1400" b="1" dirty="0"/>
          </a:p>
          <a:p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045" y="1443840"/>
            <a:ext cx="77572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S19 – Local authorities must have regard to: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Views, wishes and feelings of C/YP &amp; parents</a:t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Importance of participating in decision making</a:t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Assisting C/YP &amp; parents to participate</a:t>
            </a:r>
            <a:br>
              <a:rPr lang="en-GB" sz="2800" dirty="0" smtClean="0"/>
            </a:b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Achieving best possible outcomes for C/YP</a:t>
            </a:r>
          </a:p>
        </p:txBody>
      </p:sp>
      <p:pic>
        <p:nvPicPr>
          <p:cNvPr id="1026" name="Picture 2" descr="C:\Users\ADCY2604T\AppData\Local\Microsoft\Windows\Temporary Internet Files\Content.IE5\LSPNQVFC\MC9003517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33" y="5223225"/>
            <a:ext cx="14613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47516552"/>
              </p:ext>
            </p:extLst>
          </p:nvPr>
        </p:nvGraphicFramePr>
        <p:xfrm>
          <a:off x="421476" y="672724"/>
          <a:ext cx="8722524" cy="608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8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88639"/>
            <a:ext cx="510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Person-Centred Planning</a:t>
            </a:r>
          </a:p>
          <a:p>
            <a:r>
              <a:rPr lang="en-GB" sz="1400" dirty="0" smtClean="0"/>
              <a:t>(</a:t>
            </a:r>
            <a:r>
              <a:rPr lang="en-GB" sz="1400" b="1" dirty="0" smtClean="0"/>
              <a:t>Code of Practice </a:t>
            </a:r>
            <a:r>
              <a:rPr lang="en-GB" sz="1400" dirty="0" smtClean="0"/>
              <a:t>Chapter 9: 9.20-9.26) </a:t>
            </a:r>
            <a:endParaRPr lang="en-GB" sz="1400" b="1" dirty="0"/>
          </a:p>
        </p:txBody>
      </p:sp>
      <p:pic>
        <p:nvPicPr>
          <p:cNvPr id="2058" name="Picture 10" descr="C:\Users\ADCY2604T\AppData\Local\Microsoft\Windows\Temporary Internet Files\Content.IE5\N2MJB3E0\MC90016293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86372"/>
            <a:ext cx="1284724" cy="165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61778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CY2604T\AppData\Local\Microsoft\Windows\Temporary Internet Files\Content.IE5\GUYZGQCO\MC9000788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25" y="2132856"/>
            <a:ext cx="3268659" cy="305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88639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Questions</a:t>
            </a:r>
            <a:endParaRPr lang="en-GB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2568" y="1809690"/>
            <a:ext cx="9058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99"/>
                </a:solidFill>
              </a:rPr>
              <a:t>Session 2: Why Outcomes are important</a:t>
            </a:r>
            <a:endParaRPr lang="en-GB" sz="3600" b="1" dirty="0">
              <a:solidFill>
                <a:srgbClr val="000099"/>
              </a:solidFill>
            </a:endParaRPr>
          </a:p>
        </p:txBody>
      </p:sp>
      <p:pic>
        <p:nvPicPr>
          <p:cNvPr id="1028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oa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708920"/>
            <a:ext cx="240135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ADCY2604T\AppData\Local\Microsoft\Windows\Temporary Internet Files\Content.IE5\KJ411YLA\MC9003209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67" y="750738"/>
            <a:ext cx="1523395" cy="10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4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iped Right Arrow 2"/>
          <p:cNvSpPr/>
          <p:nvPr/>
        </p:nvSpPr>
        <p:spPr>
          <a:xfrm rot="20354858">
            <a:off x="2486006" y="1857718"/>
            <a:ext cx="4752528" cy="3168352"/>
          </a:xfrm>
          <a:prstGeom prst="strip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Outcomes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CY2604T\AppData\Local\Microsoft\Windows\Temporary Internet Files\Content.IE5\MPU8ZJIV\MC9003889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5" y="4755477"/>
            <a:ext cx="793558" cy="9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CY2604T\AppData\Local\Microsoft\Windows\Temporary Internet Files\Content.IE5\9JJ98RS2\MC90019804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38" y="4261791"/>
            <a:ext cx="1202107" cy="10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453" y="5007804"/>
            <a:ext cx="107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0893" y="1765326"/>
            <a:ext cx="2323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Independent</a:t>
            </a:r>
          </a:p>
          <a:p>
            <a:pPr algn="ctr"/>
            <a:r>
              <a:rPr lang="en-GB" sz="2800" b="1" dirty="0" smtClean="0"/>
              <a:t>Living</a:t>
            </a:r>
            <a:endParaRPr lang="en-GB" sz="2800" b="1" dirty="0"/>
          </a:p>
        </p:txBody>
      </p:sp>
      <p:pic>
        <p:nvPicPr>
          <p:cNvPr id="5127" name="Picture 7" descr="C:\Users\ADCY2604T\AppData\Local\Microsoft\Windows\Temporary Internet Files\Content.IE5\KJ411YLA\MC90038939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14" y="932269"/>
            <a:ext cx="867766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CY2604T\AppData\Local\Microsoft\Windows\Temporary Internet Files\Content.IE5\9JJ98RS2\MC90029598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198" y="2165810"/>
            <a:ext cx="1233535" cy="89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ADCY2604T\AppData\Local\Microsoft\Windows\Temporary Internet Files\Content.IE5\MPU8ZJIV\MC90006030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580" y="5057397"/>
            <a:ext cx="1072546" cy="94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CY2604T\AppData\Local\Microsoft\Windows\Temporary Internet Files\Content.IE5\MPU8ZJIV\MC90035163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128" y="5586260"/>
            <a:ext cx="1147197" cy="11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CY2604T\AppData\Local\Microsoft\Windows\Temporary Internet Files\Content.IE5\GUYZGQCO\MC900440548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851" y="4484735"/>
            <a:ext cx="432195" cy="110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CY2604T\AppData\Local\Microsoft\Windows\Temporary Internet Files\Content.IE5\GUYZGQCO\MC900318796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13" y="4003598"/>
            <a:ext cx="761697" cy="12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78949" y="4241596"/>
            <a:ext cx="12250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dirty="0" smtClean="0">
                <a:solidFill>
                  <a:prstClr val="black"/>
                </a:solidFill>
              </a:rPr>
              <a:t>Better</a:t>
            </a:r>
          </a:p>
          <a:p>
            <a:pPr lvl="0"/>
            <a:r>
              <a:rPr lang="en-GB" sz="2800" dirty="0" smtClean="0">
                <a:solidFill>
                  <a:prstClr val="black"/>
                </a:solidFill>
              </a:rPr>
              <a:t>Health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2" name="AutoShape 5" descr="data:image/jpeg;base64,/9j/4AAQSkZJRgABAQAAAQABAAD/2wCEAAkGBxMTEhQUEhQWFRQXGBsbGBgXGB4eHxwbHxweHh4fGh8hHikgHxwlHh0gITIjJys3Li4uHSAzODMsNyguLisBCgoKDg0OGxAQGywlICY1LCwtLCw1LCwsLCwsNCwsLCwsLSwsLCwsLCwsLCwsLDQsLCwsLCwsLC8sLCwsLCwsLP/AABEIAOIA3wMBEQACEQEDEQH/xAAcAAACAwEBAQEAAAAAAAAAAAAABgQFBwMCAQj/xABEEAACAQMCBQIDBgEICQQDAAABAgMABBESIQUGEzFBIlEHMmEUI0JScYGRM0NTYnKSobEVJGNzgoOywfA0dJOiF9Hh/8QAHAEBAAIDAQEBAAAAAAAAAAAAAAECAwQFBgcI/8QANxEAAgECBAQDBwIHAAMBAAAAAAECAxEEITFBBRJRYRNxgSKRobHB0fAy4QYUIzNCUvFicrIV/9oADAMBAAIRAxEAPwDcaAKAKAKAKAKAKAKAKAKAKAp+PcyW9ppErEyMMpFGup2HuFHZf6xwo8mqynGCvJ2LwhKb5Yq7EXj/AMT7pHjitrJTJJnSJZcsAO7OqZUL9dffNYI4um03stzYlga0ZRi1m9vuWtlzvdDHXtYmHkwSnVn6LIirj9XrFDiFKTs7oz1OFV4xcsn5f8HLhfEoriMSQsGQ5H1BGxVgd1YHYg7g1uppq6Oc007Ml1JAUAUAUAUAUAUAUAUAUAUAUAUAUAUAUAUAUAUAUAUAUB8Y477UBD4txJLeCWZ/liVmbG52GcD6nsB9RQamXQh2Z5pt55SGkPt7Iv8AUQekfue5JPnsRXdWd9tj1uDw0aFO2+5Vctx6zLctgtM50H2hU6UA/XBb96V3a1Nba+e5GEXNzVnq3l5LT7kjjjSMEigbTJIx1N/RxDGplPliWCgeM5/SKKgk5y2269C2JlUbVOnlffot/pYsOAXUfDWiMShIWkWOfcnUHYKrtk7ujtnV3Klgc4XG9g8XKU+SXc5fEMBCnDxIbWv+dTQ+GySm4l1BxFjT6+wdD8ybDIkR17bAxt5znqHFLigCgCgCgCgCgCgCgCgCgCgCgCgCgCgCgCgCgCgCgCgI99ZrKoV84DI23ujhwD9MqMj2oBS54j6XDbghNHUnQyerVlWuEVmJ8Ax74/D28Vjq/wBuVujMtG3iRvpdC4a80eyehWcr/wDo7bH9Cn/SKzYj+7LzZgwn9iHkiTbylpJR+FCqgfXTqJ/gyj9qo0lFF4SbnLorL6/UpeaPvop1GdEEbuxBIzKELIoI/L85+uj61sYf2JRe7aXpv79PeaeN/qwnHaKbfnsvTX3G8W59K59h/lXePMC7d892MdwbZ5GEikhz030IQFPqcrpx61yQSBqBOBvUOSTsybMZVYEZG4PkVJB9oAoAoAoAoAoAoAoAoAoAoAoAoAoAoAoAoAoAoAoCv5h4WLq2nt2OBLGyZ9iRsfrg4OKAwyz4rDbyKpYRAs0U0RyEimQblc7KpIIwNt1OBvXFqUJyumrtaPdr8+p6GjiacOV3snk09E7Xy7P7dzty5xmBYjEJFZondAseWJUMSpULkldJG/asdejNy5ra21y8zNhMTTjT5L6N6Z5baHq4N40kjQx6IX06tRVZcgYLRAkqCVCga/I7CkfCSSk817vX9hL+YlJuCtF66c3mtved+DcKmurm3tI1+zwIwknTIZzErZPUYEgGRtgMktlmOwIO3hKalNzeffb0/MjQx1aUKapL2V01fr+O5s/GbDrwSw6mTqIyhlOCpI2II9q6ZxzC5BK8zR3A6gVGA7s2uJmt7hCx3dhG5VWIyypFnJBNc+tJ76rJ/NP87m1TXTTX6M0v4dzCCyMblUEToNBJxGHCHTnfPrZsY23ArZw8+eF/Mw1Y8shq4TfiePWF0+uRMH3jkaM/xK5rOYyZQBQBQBQBQBQBQBQBQBQBQBQBQBQBQBQBQBQBQBQCTzjyILmVbm2YRzqwdlbPTmIGF6gG6sAcBwD9Q2BjDUoRmmuu5npYidOSeqWwiX/AeLR3Ili4fkkaZtM8ZSRR8u50kMuT6sdjitRYH2OSUvLsbz4n/UVSMbPddS84fytxO4wJVjsY/wARDiWXGeygDQu3k5x7Gpp8PhF3k7irxarNWgrfE0Dl7l+Czj6cCnc5d2JZ3b8zsdyf8B4xW+kkrI5bk5O7LKSVVBLEADuScY/WpIMpl6T3N1JEVeNpy8ci7qdUUQbQexGoHJGxOfauVjLeJl+am9Qvy5lzyb02nuYZsffCJkBJ9YjzqwdvUpwcZzjB7Vs4KS5LbmHEJ81zQK3DXCgCgCgCgCgCgCgCgCgCgCgCgCgCgCgCgCgCgCgCgCgCgCgMv5m+Iskd4kcJMSo0kTrPHhGlUqVDSAnSroSVOxGQSrAisVSpy6Z9Vvbqi8YX1KjmJIp5xeIXBkYCVNCvJDIiAPFpbKljGOpHsRmNsEiQViqtSSlf2Xr9H9y8Lq6tmcXS5HSuYJDPbTtOwEulVS3iUaZC4QaWfBYKRj1KpAIJFZ4Wm1aORaNaSd2TbW5juYkkic4JDI6HDIw7EezDsQfqCCCQeenOlPuja9mpHsaBynx83CtHKAtxHjWB2dfEif1T5H4Tkb7E9ilVVSN0aE4ODsxgrIUCgCgCgCgCgCgCgCgCgCgCgCgCgCgCgCgCgCgK285gtIs9S5hQg4IaRQQfYjNAc5+Z7JFDtdQBWYKD1FwWIyB374oCzhmV1DIwZSMhlOQR9CNjQHm7gEiOhLKGUrlGKsMjGVYbgjwR2oD8+872zW1yYGvFldVCuZw0qOp9SLctguj4OQSSACSpjGw1qid88+lsmvv+amaDW2XyLzhXCVCwvIhEqDbMhfSNwF1DGtVBOnVkqGO9c6dV5pPJm3GCyb1OluYLN7hpo2lgulVejkdPraiQCpOlRIxHrOykHPzVt4Wq5LkepgrQ5faLziPKdxEXuo0jGd5reEu+oAAa49WAGRRgIqjUNu4UVmr0PEjlqY6VXkfYrwS3TmgkCyL6opV3GDjY/mjYYyvnY7EAjm0qsqUr+9G3OCnE0blzja3UWsDRIp0yxnujgZI+qkEMG8gg12YTU1zI58ouLsy1qxAUAUBR8d5ohtmEZDSzEahFGAW09ssSQiAnsWIzg4zg1SdSMFeTLRi5OyMe4pzvxu0uJrorqszISIpTG2lCfSPuzqUgEDPbOM6vNIYinN2TLSpTirtDzyR8XLK90RzEW1yzaRGxJVj40vjG/bBwc7DNZjGaJQBQBQBQBQBQBQBQBQBQFXzJx6Cxt3uLhtMa+3dieyqPLH/zagPzzzf8Y765dltmNrAQVCrguQRuS+Mg/wBnGP8AGgM2oD1HIVIZSQwIIIOCCOxB8GgG3k3n6+4fLmNjIjtl4ZMlWJO5HlXP5h57g9qA/SdlzjatZpeSv9nicZ+9IB7Zwv5vppzn/CgIXD7nhPFHd4WjmkQAOyakkx41EaWK+3iqyjGWqJTa0KS94Epnn+zzvDFAn3jTMZUMhGvHrbUqomC2lh86+VNa06FJ7W8jNGpNblRbyGRAlxCY3eMOYpBkMjdmGe6n2IDKdmANaNWjKlL5M2YTVRDHynx827JbXDEwsQsEjd0PYRSHznsjnv8AKTnSW3sNiPE9mWvzNatS5c1oR+Z+D/ZJTIg/1WVtwBtDKx+n83Ixzn8Lk+GGmmLoX9uPqWoVbeyyviupLeUXMKlnUYeMHHVj7lfYuuSUJ7HI2DGtbDV3TlZ6MzVqfMrrU02wvEmiSWJtUcihlPuCMiuuaBw49xRbW3lndSyxqWIXGT/HYD3J2AyTsKASZ+auIOMAWsAPcrrlYD+rkIufOSCPoa0JY5bI2VhnuxRVXcuEfRcLI7DMpZ5MYGu6GMFJOwPgY04xgYp5xVSTvfXt5eReOrgla35mX9aZsmWfELlBIB9ot1IQn7xBuEz2I8hSdseP3ArpYXEOXsyNOtSUc0a58E+dlu7VbaVybqBcHUd3jz6WHk4GFPnsfNbxrGl0AUAUAUAUAUAUAUAUB+fvjut1LcMrSAwW8SylflVTJIyIBnd5GVdX97GMHIGPtGQASCAexx38be+9AOnJXw1u7/pyEdK2bOZWxuFODoXOSSdge2x32qrkkSotm18K5Wh4YqGytBO2/UcuOuQB3j1DSfqoZB+uax81y9rF9xDikSwLPOHEfoYB4mZ1Y40+gAsHBPtkGoV7lshU555Oh4vDDIkjQzDKwmRXRTnJKtGwBGcE6gM4A7gCrwbTsVksrkTk7l684cr3V+/UmKfZ4YYwmX1MugM4ALEsABq+RSxOBmrSKx6jLDw8sYrIkPqJuLxh2IZywTvkLJJlQD/NxOtViru5MnbIv+ZOBpdRaSdEiHVFJjJR8Yz9VI2K+QTVpwU1ysrGTi7ozp4y3UguIwsijTLGdwQezKfxRtvhvoQcMpA49WlKlL5M6EJqpEZuVeNa82N369SsI3fBEyY9SP8A7QLnI/Eo1eGA6WHrqou5p1afI+wq82MeFnQ6ySo5xakeouTt0mPhlJGGPzLg7sGrWr4W0uZZLfsZade0bPUseV+W5IYupJI0d27GQtGx0xFjnpqmdJTJJYEepiTnIBHla/H60cQnQfsRys/8l1fnt095lVBSTctWWvHOdulCImCR3bsseH/kxqB+9XJGuP0kAd9ZVTjOa9bhuIUsRQ8ann1W6fR/mhqeG1PlYu8PslhiSJNWlAFGo5O3uff/AMGBXOlJybbOhFWVkSM1BJEu79Y861k0gAlwhKge5I8DycYHnFWjBvQq5WOt3bLKjRuMo6lSPoaiLcXdEtJqzMo5fsn4fxm1WQn0zR4ZNtSMdOR9Dkgj9RXbpVFUjzI504ODsz9YVkKBQBQBQBQBQBQBQBQFNza8a2zySQJcFcdON1BDSsdEY3Bxlnxq8AmgEzlbk+3ASUKXaMyRFpRqjkRmPV6URJWKMuX06e4znIbfHKRkih5ArEXF/jPKUNzMJZGfIaNhg4KlM4CMN1VgSGG+c5GlhmrqeVirjd3JfFp5WfoxHQzJ1Aw2JCyKJFBIIUlXGDg43+hERtqw76IicuWs7Swx3UizPZoWlkCgZmkBEed8BkgLFsf0qnPvmSSMbbZ1S6FxI15IwW1gDGAnYEBSJJ2z+HGpU8aSzZOtcY5PYvFZFnylA3RM0gKyXDdVgRgqp2jQg9ikYVSPcMcDNZErIoy7qSBb5o4ILxNcDKtzCWCORsT+KKTyUbb9DpYdhWOrTU42ZeE3F3ESJxKrK6tHIjAOhOHikG4wR2I2ZXHcYIrkNSpSN/KcT7NxieS8s0vwskCFujMBj787I0y9g+MquPSWbOAcBcXFq1WtgpKk7P8AyXWO9vm+3xwRpKE1fQcOI38UCGSZ1jQeWON/Ye5+g3rw9GjUrS5KauzblJRV2KnNFwLl7dIHh0hWl6jRCXyI9BUsAA4ZwwO50kbEZHouB0pYec6kk01aNtE9W/O2VvO5gqJVHYgcN4MIpGkMjsWBGjJEaAlTiJCWKKNPbUf8sdyrW59kvItCny73LKWQKpY9gCTsTsBk7Dc/tWJK+Rcpr666rYgkSQlCEVDqVdYAMkrDIAVc6V/Fk98+nLGPKvaVvzRfUo3d5FzGmAAOwAH8Kwt3LiX8TOCSTi2aFWeXqdNUXudQLDA75Gk/oN/c1vYGftOPqa+JjkmfoOxVxHGJCC4RQ5HYtgZI/eukaZ3oAoAoAoAoAoCPeXsUQBlkSME4BdgoJ+mTQHu2uUkXVG6uvurAj+IoCLxvh5nhZFbQ+VZGxnS6MGQkZGQGAyMjIyMigKLleWQxyI8KQiKV41CymQHBySCVBVcnCr4GBtjFYJKzMsXdFzVSxDseJRT9UQyBjG7RyY7o6kqQQR3BG22D3GRU2sE7lVcH7Gkl5eT9Zo4tA0oIxgsDhV1NmSRggJz3AwFGRVlnkV0zZT8JnmnaK3cabeYSSzuysr3MvpLIEb1Jb4bRhhqZI9JwN2zTTjG5rUq9OpNxi7tDDxJPtE0dovyDTLcYGwiB9Ef/ADGXBH5EcbZFYoLc2JvYuILSQTtK2G1nT3OI41B0hRjdmY6mP7b6RWUxlnQFdYWUiOzMwIbOoY+YjZH+jaMKw7HCkYxggVvNHLAuCJoSEuVGAT8si99EuN8ezd1JyMglThq0Y1FZmSFRw0M9m4nDh45sK6sY5IXAZtX5NAzrz40ghs7Vyp0p03ntvt532N1VISVz7wPk5pLtbq4M3Ri3t4JnL4b82CToUbFUzkHGcY01wsfxSlClKhhkry/VJK1+2Wre70873KxpXlzPQsuYuGrBK14gAWQKtzgdsZ0y7Dxq0t/VIb8JzThGNcksNN/+v1j9u+W5eS5Xze8+V2y58oDzHGFGFAUEk4AA3Pc7eT70buRY89QlxFGrSzHtGnfHux7Iv9ZsD2ycA5aVGVR+yVnUjDUdeVuWuh99MQ9ywwSPljU76Is742GpjuxAzgBVXrUqUacbI0Jzc3djHWUoFAVvG+PW1oqtcyrGGOFzkknGdgAScD+FQ2lqCq//ACDw3f8A1pNu+zbfr6dqrzx6oF5w7icM664JY5V/NG4YfxBq4JdAFAZP8ULOGeYSxXkLzRx6fszEvhdyWURh2RicZOnBCjJGKw1qSqKzdiG0ldmYX9wI0WVreeAEqDIqrG+nuQjZznb2xWvQpzjP9WXQ16eLoVJ8kJpvtmOnJ/xYEc6Ry61sWwF65eSZBpI1hwuGj1rpIOSCxwcLgdKnSnUdoRb8szZNA5T41DdPetbuJIhcDSQCPmhjLdwDnXr/AI1r1ouMrNWZkhoMIrEXEflrkQW9215LIBJ95kRM4V9TMTJMWPqbDZ04Crt3xmrX2K23J32v7XIsq5+zRHMO2Oq+CDL9YwCQme+Wbf0GtqjTt7TOHxTGX/ow9fsc+NTSRm3liUO6zqoUnAbqq0QBbBwut0YnHZayVVeJq8Kny17dU/uNvAOE/Z4zrbqTSNrmkxjW5AGw8KoAVR4VQMk7nXSseiuWdSQFAFAFALHM3BI1L30RSGeNCZHIwskajJWUgZ7DZxuuB8wyp0sfgaeMpeHP0fR/X88y8JuLuiv5f41FeQJPAco3g91byrDwR/8A0bV84xeFqYWq6VRZr4rqjpQmpq6LFlBGCMg9wa102ndFxHvOGz200cUQja1kYJG0rspicnCxFgrZUnZCRt8pPbPsuFYyGNXJUdqn/wBd/Pr7+prTlKl3Rx5av5L4utvbvqjC6zI6Ko1Zxg5LNnSdwviurHBylezXQVKrhbmTzSa8noxvseSZHwbqbA/o7fKjt2aQ+s7+VCePrnap4OnHN5mvKvJ6ZDTwvhUNumiCNY1JydI3J92PdmPudzW3oYCZQBQBQCjz9ye990pIpRHLCsgQOuUbXoOGI3XdANQzjJ2NY6tJVI2YEO5+HXFMMum2O3dZ2H7LmIENjbfatWOCSkncWLK/mjaDVBA1k9teLbrpURyqulAVYrkFSH9yCArd63KjtBtGnj606OHnUhqldHCW2LbtPck/+5mH+TgVoePU6niXx7H/AO/wj9iHfWNuAomRpmY+hZC8zsR+QOWb9cbDzVozq1HZF4Y7iWJyU3brlFe9JfuW9pwu6kjCM4tIfEceln/fbpIf0D/qK3YYR/5v0NxQ9nlrTlUttdqP3fwO1xwe3tkeZIg8+yo8pLsZHYKi6nJ0guw2GBv4rZUIwWSNqhzTlGlHJPZZL4djLfiJdIbswxfyNpGtuhz36eS7H6l2YE+cZr0/AaPhUJVpb/KP73PUaGlfAzh7xcOZpAQZZ3bcYOAFTcf2lavH4ipKpUc5avNmWnmron8R+JFvbSPDdRTxyISPQoeN8AH7t8jOAwzkDBODVqOFq15ctJXY57HHhHGTxSPrFWjtNRVITjMukj1TH8oOwQbbHUW2AvSpJZs43EsdKL8KHr9i2v79YsZDO7bJGg1O59kXzjO5OABuSBvWdtLU49GhOtLlgvsTuFcvSSMst5gaGDx26HKow3VpG26jg7gfKpxgMQGrBKfMehwuDhQz1fUaaobgUAUAUAUBnHxh4+vR+wRt97MB1cfzcIIJz7F/lA9tR8VgxFdUoX32N/h2Bli6yh/is2+33ewg8k8Qj4dcxRtrSC7i1sxyY0f548HG2ISpc5P8oCcAZrh8bwTxGHTWdSNm1u09reenk0sxKpBV5citC7S8lp92bBXhTZM5+JfMzLLDaWzDqhxLKcA9MAZTPjVkhx7FUPmvT8BwzpKWMmss1Hu3q/p7yKdB4qtGhH17Lc5fDfjD2klyyQiWIiFGCvhwUDMNIb0sNMgzlge3fevTYSqo07y3bZo/xTxTC4TGxozurRisldJZ2NHt+f7Ij71ntztkTxsgGfGveM/sxFbynF6M5tHG4et/bmn65+7U53nxH4dGVBldtQyuiGVgwxnKkJgjcbjaplJRV2bJWS/Fe2Ha2u2+uiIf9UoI/hWH+ZpdQOXBOKx3UEc8JJSQZGRgjBIII9wQQf0rMnfME6pAUAUBmfNMJVOJY3Iu7WUfTV9mQ/8A1U1WorwaNPHwU8PUT/1fyKTjPEOiIwCA0sqRIWBIDOcZIHcAZOMjOMZGa59Gn4krHgOHYP8AmqvK9Em35L76Dbw7hiRZOS8hADSPuzAePZV9lUBR7V24QUFZHdnVlJKOiWi2RNqxjFnnHjYtsPseipl0/mkbMcCn6ay8n6QHvvRU5VZxpQ1Z1uFUrydR7ZIxGGMO6rIxw7gOxO/qYBmJPncnNezxdNUcDOENFG30/c7M24xbWp+iIbiW2eTRC08UjlwqMiujnGRhyAUZgWznKliMEdvCVaLlK6OZgeJQhT5KmVtD888aeSW6uCRmSW4kCqH1jLSEYVtsjPY4GcCu/hI/ynD51v8AKfsr5fd+46imnHm9Tc+XbJ0hisrJVdoVCyzEfdRtvrJwfXIWyempyM+or54jkoqyOJTwk8VUdWeUX7x14FwCO3y2TLOww8z41N9BgYRM7hFwB37kk4W29Ts06UKceWCsi3qDIFAFAFAFAUHMfMPRIggAlu3HpTOyL/STEfKg9u7HYe41MZjKWFpupUfpu30RaMHJ2RifH+E3MDSG6yXlLE3A3V2Pbf8ACdwAhx2wuQM1w4Y6GMl4kXf/AMd16bruvWx7HheIoRo+AvZl16vqn17e65ofK8sRUtpVNYjniBxkRPbxKCPYAoyHH5cVzv4lp1FiVJX5Wku103l9TzOGty2Z54nzEqQkwPqVcK1yw1Rqf6uMCeX2jj7nGoqN6xYDgdXES8SuuSGvRvsr5pd36F5Vb+xTzbM1vLjUzStqACnGshmC7sS7Aep2YlmPbJwNlFd+tUU2qdJWiskj1fDMEsFRdSr+p5yfRLb79/QaeXLMxQKG+dsu/wDabfH7DC/tWy7LJaLI+Bcd4i+IY+piHo3l5LJHW8Id9LKXijCvKg7yszaYIB/vZBv40oc7E42cNC75mb/8O4FTm8RL/HJee79Pr2G6bkJrlI2vruZ5VBKiIRxpGzD1BAEywGwGsnYVtTipq0j2dj5F8LLLK9Rp5VByUeT0vjtqAA2zvjOD522qkaFOLukB0tLZIkWONQiIAFVRgADsAPasoOtAFAFAZzzu6oeKozqgazjkDMcYYiaMfvqiXGPJFTqisknkyHwnl1eIWxmuEaJJEJgRmGqPK7TMwAw/ldvSN9y22tGKpu0TR4dwmjg1Jxbbe7tp0JcPMsAs4rueRY0eNWJP5iNwoGSTnOw3rpcytdnFlhp+K6UVdplJDx+5vY2mgItLFdRNw4DyuFPq6Sdl7EZbJzjGcEVVSbzWhseBTotRl7U3tsvMz7nG69Qg1SMVYyS9V2dlkbZY2LEkmGPCHf52lxiu/wABwt3LESXaP1f0953qUOSKWXplmLbY8+a9JPka5Z2s8s9zIPB+JNx9kEIUdbTpNxqySvbUFx/KY85xnfHgecXA5+LbmXJ13t7rX76b9jmLhsPF575dPzYPhjyA3EJRPIzRW0DjdDh3kGDhCN107Et33wN8kavHK8fEjh4ZKC+P7L5s6Vk1Y/Q9hZRwxrFCgSNBhVUYAH/nmuCSSKAKAKAKAKARuffiBHaRlLYpNdMNgDqWMdi8mnJwPyjc+B3rHUqRpq7M1HD1a1/Di3bN2EXmhZoo4+k0jQMBLLexudU8pzgu6HKoAQQD6flAIC15HD11ia06lazqXaUJL9K7Jqzb0e+uWZ1eH0cPKpy1nltqrvu1p9SBxDmK6mtzbSsrxt87kYcqPwHHp3PdgAcfXer0sHQpVfGgmmtFtfr19NPkdl8Ej4qvK8N09fK/T3P5nPh/GJIY1iCW80SHMcdzD1VjPvH6gV/TOO+MV1qXEJwVpK4xfAKNV81J8npde66t77djnxXik9y4kuH1FRhEUaY0H+zTJwT5Ykse2cVixGKnWy0XQ28BwulhM1nLq/p0OVnwwTsmotjqgBQcArHh5WI/EMmOMeAXbyKrhpNVLJbXb88ortfN+iPJ/wAa8WdChKnCT05bdZP52XxuOs0oVWZjhVBZj7ADJP8ACtpK7sj4rCEpyUYq7ZYcg8MMs3UkBHSPWdT/AE8iARofrDBgkdtUxPcenqQjyxSPpmCwqw1CNJbfPf4mlVY2woAoAoAoAoBS45ZR3V3oxlI4wtyfDgkOkJHbuA7edOF7SGqylZFoq7KTm2YXaywFituModBw0sg2O47QxnbA+Zxj5VIbBOfIr7nL4xxSODp2Wcnovq+31Md4zwuG3e1glkeYROGkznSkTPkoqe53Y+T+4ro4DCVsZGc46RXvfRGHheLq4tyrOKjHJJbtrV3+A6ca5hhtYlhjeCVYstAkDiRXYsWieYBdKRxgiTRnLPpx6VJObCYWripKFNZbvZfnQ3IYSMa0qrd29OxmM0jMWZiWYkkk92Y7kn6k717mnSVCkoU1osu//dzcP0P8POU+HJZRzIizdWMF5ZlBJ8sMMMIgYdh7DJPevn+IxFWvNyrO7+Xa2wMF4/fJPczzRIESSRmRFXHp7LsB3IAJ+pNew4ZTWEwXNPvJ/nkl6kH6a5H4GLOxggx6lTL/AFkb1Of7xI/QCvF1akqk3OWrzJL2qAKAKAyHj/xdkFzLawRJE0buheUNIxKkglY0xgbZBZv2NQ3YlC5e81zSeqS/lYNkAJKEH6KsQUn98mq3YF7iPHYSwjkWaZz2WQM257fyrbZ98VDdld6F4QlOSjFXbGHlblGW6gkuFljjdpGwugaWZThtWndBn0qB2AyQc15fiXFIU66hOLeSd1snpbZ9X3yvkd7D4upg26dFKy1vrJ7u+3SPbOzuM1vD/o3h0y3LI7ytJoiUkoWdcCNNQBIONbHTganOMbnkyksdjIukmlG15PWyzu7brSOeyRr1XLEVXaKvN5RX56t+bEOJMKoJyQAM++B3rtyd22e1hHlik3e1j1UFz47gAknAAyT9KlJt2RWUlGLlJ2SLnkiAFZ5unpaRwoyMNiPIOR4JYnI/qiumrxpqF77/APD4b/G/FYYvF+FTjZKzvu3n9GW98wZgrBjHEpuJwo3KRnKxj3MsgC48gN2rPhoXlzdDlfw7g/EquvLSOnm/svjY1DlbhzQWyCTHWfMkxHmVzqf9gTpH0AG2K3T25bUAUAUAUAUBX8d4l9nhZwutyQsafnkY6UX6Ak7nwMnsKAQOdOIzcPselbapb2ZhqkVScPI4V5T306nYIgJ2yoGdNYkuZ3MjyVhMs+LpYW7wXDqbi11KyKT6jq2KkgZB1DeterSk6h4fiXC69fH+yvZlbPZZZ/IQbu6aV2kf53Oo/wDYD6AYH7V9M4bg1hMNGlvq/N6/b0PXYehGhSjShojlW+Zj1DCzsqIMs7BVHuzHA/xNa+LreDQnU6L47fEM3z4pXq8P4QlrDsZFS3T6RhfWdzn5F0592FeF4fhv5jERpvTfyWv2Bj/IPDuvxKzjPbqq7beI8yYP0OnT+9eq45V5MI0v8ml9fpYg/U9eJJCgCgCgFT4jWMMloyui65ZIY1cKNal5EXWpxkFRlv8AhoBO5a+H1sUjuJmnmeSNThpCmFPqUHp6WJwRnJ7j9qlQRVyYpfGPgkVtLaSWaLFIQw6UUY3A/nCe5J1adx471Ssoctp6GxhJVlVUqN+ZaWV/gUvL3F5MtpeSCcD1hSV1DwSvY/uNv3rg4vDQyulKO187drnrsMqOOusRDlqrXWLa6/mnqT5mZ3MkjtJIRjW7Fjj2HsPoK11aMeSKSXRZfnqdTD4Kjh86cc+ur958obR9AoDjetiNycjSpbI7jG4I/cVelnNJGvi1HwJ8+lncbuWOHtBbRpKT1N3kLZzqY6jnPkZ/wrpVGnKy00PzbxXEOvi5y72Xpl8SVwrBWORl1faJBcsv5ooWCWcWfBlnZHA85fPYiuhThywSPccNwv8ALYeNPfV+b192hqfA71poEkYbkEZxgNgka1GThHxqXJzpIzVzoE+gCgCgCgFyLqtfuuohVw7AH8AXREpGSMPIZnJ2P3aAj2A5mX7Td6xvDal0Q/mnPpdht2jXMec/M8g/DWOb2LwW5TcahLcNv7w/O2ZIvols+qAeNiyGTHvIw37m8VZFW7sx/wCM3DtHFpH3KyLE5ONh6dG5+vTJ/jW3hFF4iCm7K61KrQWAwPYg/vX0GNSE/wBLT8mmSequCdwG/W3uYJmTqLFIrlM4zg52J8g4P7VocSw9TEYd06ert87kDN8SeehxNoAkTRRxBidRBJdiBtjwFH+J9t+bwnhlXDVpTqW0srd/+AoeUuKyW12ksUnTYK+D09YOcAgjwN85+lY/4km1CnFdW/db7k2zNIT4mXoOTLbEf+2kH+PWxXklMmxLT4uSj5ktWH+9aPP7lW/yqVLsLHdfjPGv8ra53AxbzrMdzgZBVMb7fwqylcWNNkvUUIXYJrOFDnBJ0lsYPkKrEj2U+1SQJHxd4ksUMQZ9JK3DRn3lFu6Rgf1i0gIH0+lQ2lmyYxcnZK7E/ivPVxKAtsv2WMADJw0pAx27pGPGPUfqK0K3EUsqefc9Fgv4dlK0sQ7L/Va+r2+PoLGncsSWZvmZmLM39piST+5rl1Ks6jvJ3PT4fC0cPHlpRS/N3qyPfW0bDU/pKbhwcFf39vpU0pzT5Y5326lcTQozXiVMuXPmWTXr9NOxTcO420mtTLGhHys6tlhvudPpB98kd9s10ngKeTd/I8x/+/iEnGKT6Nrbq0sr+5FsG0qpldyGyA0bR6GIGThgFxge+MVdYWktvmak+M42X+dvJL7Eqy4U85xDavKPzEySj+P8mv8Af3rPGklovgaU8XWn+qcn6stl+GV5MpDrBCD5JUN+yr1Sf761kjTzMLrSerZ94vy9xC3msrZr57kXbPEdQOY121MpLFjhWJz2XHaplSi2mzn4jBUMRJTnHNWs/J3t5Gp8ncPjkM1yV9LyKkA7BYbfKJp33BfXID5DL7DF2biGwCoJPtAFAFAFAUvGnFrBd3EeWlZdSqxyDIECRovsGYAY92J80BEt1W0tNsuIImZiMZdlBZyfGpmBJ+pNYHmzNoigu0uzaXULwMls9pM2WkjkVGK5VYnBDshBbZ09OnYkYFZkYTOrrgl5bqrS9aVmX1ziBpteSWX1hy2kKQMMAQQfGCYknclNFRLcRk6ZDbMwPyyxNEw/Z9RqlmiQbhaMM/Z1I94Zsf5gL/GtqnjsTTfsVJL1fyFkRn4KnkXCfqEf/oya3YcdxsdZJ+aX7EWIsvDYgP8A1Khs/LLG0fp8HLHJOfGn9626f8SV1+uEX5XX3Fu5I4Rwm3aaNLmVGWbMUZt5MvFKzLoZlwCVIBG2R6vBrXx/Eo47kvHltfe+tu3Y18S6kIc0LZZvutxx4d8OGgLGZri6APo6E6xHHsyvtnPkSVznRNSnxSlJe1dfH89x341y23Qk+z2l+suPu9V5C4B/rKXb0/Rdz7iq+D2My4hQbtzfMaPhfyrB0o552klu0P3kcnpEUnf+TCjJAwQzZ91IqnJyvQ2o1FNXi7obuYeFtO8QPqiOUZcAjDYLlgfeNGiB/wBqdqksY58WJ57e+1XRWbqavs6xtkxxDG2gj0k75IPqKnwABp4qhOrpKy6HZ4ZxDD4RNypty65adun1F6z4mkh0jKvgHS4wd/8AOuVVw06au9OqPU4TiWHxT5YPPo8n+/odri6VMA5LHsqjJP7e31O1Y4U3LNaddjZq4iFNpPNvRLNv06d3ZdyDd2Mk+0jdOP8AIu5P9o9v2GRWxTrQo5wV31enojRr4OtjMqsuWH+q1fm9PRXXzL/lzgUOkkx5iRgzqBnWsamVwwxlgQgTH+1H6HZwilWn4k3poc3i8qeCw6w9CKXPr1su/d/sahwblS1t0h/1aDrRru4iXOsgayDjPcYB7gbbV10jyLZeVYg4Xt5HCheV0jQfidgo/idqgCZek3HEHmtpoZmjtelbIkilhNMxDSFc5Cou5ONx2O1VbLWNP4bZLDFHEgwkaKi/oox/GqliTQBQBQBQBQCX8TnuBDE0EesK5JOpQI3xpikYH5gjtrwPxKp8UAhWzTW9zEis7xLcRaIVYt/q0cd5E7aRuzOkJlIA9RIGM1FibjtxDmKC14OPtMmgtA8cSvq6kgwUQ6W9ZJXSST774qSCDwTne1eGE4uE9ChtVvJgEAD5lUgj6irplXEYB0LuLP3VxFuD8si/UHvjfwaZEZoW+J/Dbh8pysTW7/nt30H+G6//AFo4oXZRS/CuVT/q/EZVG+0qB/8Av/2qrgi3MK3HIryynt7Ryl1cTLqCxBlGC5VcMcAk6Tn0gD3NUcMw5JK7G6y5Ru0ZHaSDCsC0K9QBwCCA0mM41ANtHvjHas8aHK7nIrcUhOLhFNX3/b9y54jzVFbmUXI0NFH1DoYOCMgKoPpIdifSGAzuc7HGVytqc+GFlUs4PXLPL8R24Tws8Qs1mlnlTrx6kSFyix5zpyVw0jDbJY6TjZVrUnWlex36HDqNOOl31Ywcj8Ehhja4jUq9ysbOpOdGlAOmuNsK2r9yas3cy0qfhx5b3GaoMhlMsokubm48vK6AnuEiPSAHsuUZse7k+a5OMm5VOXob2HjaNxA5sjik6IaMmaSNZOsTgCSUCQKW74ih6eiMbHUxO4Jrfk1Ro5q9iuFoSxOIUYySb3+3focbW1EYwMlj8zHcsfqf+1cGpUc3np02R7+hh40VZXberer8/wAyLC0sGdDMWWK3BwZnyQT+WJR6pH8YG3ffIIrBOqoT8NJyn/qvnJvKK+PY5+K4rGEvDormlp2v0y1fl79i+5L4ejuZIxLpeVIlMpBZo4iJ5mKgaFV2WKLSN9tzkGvQcPhJUrztd9NF6vN+fuyseR4lVrzrNV/1Lbpvtl+Z5mpRxljtua6Ghzhc5s5nNsWgtUWe7C5Ysfu4cjK9Q+XI3CDfG5wCCa3bLqIkG6kLBpRLeXirqfpIZGUHGdI2Eaew2zgbE00LaHbhfE4riMvHiRWyu4wVYbgg/MkinDBlOQcEGp1JNh4DdmW2glYgs8SMxHbJUE4/eqFSdQBQBQBQBQHG7tklRo5FDo4KsrDIIIwQaAXuYXt7CBJYoI+si9C2XAB9XZQe4QAa2xvpVjuaAxniH2u6upI7JeveBNVxctgaAPwpqOmMeAo7du4JqSTvecl3aTWawXkzF1hM7u+VVpmbAjTu2lEZyD4XOw7CLjRxXhUlnMjLI2W2iuUwrFgM6JV+UtgFgpBRgpOBjFT5hNMb+WuL/aY21BVuIsdVAPSQc6XTP4WAO3ghhk4yXYrJWLHNXKmNfF2ATXQZUdpYj0vSpOESNJWOBn8dyoya3eF+B/Mf17ctnrpclyUVmyv+G8d9c3HTt7l440GqViQ4Vc4wqsCutjnG3gnxXR4xLB06a8FLme8XlbvbLPb5lJYalUecUPHxT4HAvD+hDArTyONDtjWNPrkkkkbfGhSGZjj1V5iLbd2bHJGEVGKJPwSvw/D+lq1G3kZPHnD+5yAzMAfIA/SoqLMvDQbuXeIRwxdKRghWeZFBO5HWwp/cSIf+IVkWhjZecRuxFFJKxAWNGck7DCgk5+m1SQY+sLC1jiyRJIscIPkPKVjz+oZ8/tXHgvEretzfk+SmVfEuFLczCGTJi6txI4X05VH6cKnHYBSB/wAv966OKqunDLVmtRgpOzK+blWRZAtmGuEM6x/ZS3dBGJJD1M6lQZVc9vWN8kA60aKr0+bSWdn9baM3Hj69GLoxk+V7dPJ6r0IXEONdSU/aGCTR6k6WMCEL3RFGwUY7+cZJ9ud/Izo3hCLt11cn1b3fy2PQcLrYGjSTU1zPW+T8uy+ZqHIvDiiqCPVFGI/+bMRPOAcbgExJ+sZGxBr0NOChFRWx5DEVnWqyqPVtsk8781PbFLKzK/a5BqkkwCII/wAxHlznCg7eT4zOrMaRnXGrp4k6FqC85V5XYnJVBvJK5Pd2Pk9z+wqXkWNL4lBb8LtOjE3SaQM0s2fUsagdSXJOS24Re5MkiZzkmqkGO/Di5BN301KRawyKTnSDqwM+SAAM+cVaJKP0PyomLK1H+wi/6BVSC1oAoAoAoAoAoDIPidxtuvKyKXNupihRQSTKy65Gx5CqB+gST3qV1JJPwatY24RczQDNxM0vU3ydYXCKSd+xD7+ZD2BAEEErlcyy3H3yIrxB2Kq2rSURLZN9IJJP2k5xtuN+9SiHoXvMMUckDwSNpebCw+ksRMDlGCjfCMAxPYAbkDepkRESeA8U0S21xuFbSkgG/om0qc+MK5Vs+yH3OT6l3oaS0RBwRg9qtcxGb3HM1va3s7XTFR97pcIzZLXUy6SVBwxSBMZ7hPpSnJLU0+IUKlaMVBeZ1+DUr3LX/EHGkzyqiqOwCLn23wGUZ84NYKsrs38NSVOCithys+FRXl29xNGsiWx6UGoZHUzmZwOxOoLHnGQYm99pgrIvJ5iP8MpZP9IX85/kbu5nVO3zwtrUf/G7Y/sNUTWQg8x64bwmKS5uhIurEscy7+WjjXx4DQA/qKmGglqeviNe6bN4Vjkke5DRBY1LHQVJkbA32j1dsknGAamV7O2pCtfMWeWyk/EIUz/Ih52VgVbUB01GlgD/ADhJ9tIyPUK0MJRlGTlJWNmvUTSSZAk4c8F9dI/trQ7fJLPO4H0wFC/tU495R9foMNuR+G8VisxfSvpJumMQbBUxMoESdVwciJs6tQxpx5yMbGGX9JGKt+tnKHl+ztoIZ4FVobmWaOSQvk/ZwmXbJG6tHbyMVzsZjg9hWcxES+41xExJFFdQQxFXmuJ4MuVaRmkZRI3dgrfgI04xq7CpFiHy9w428Jd9ctxMwLZ+d3Y4RNz82SBue5Oe1SskSNvGbBOHxRmX1P0y1ywBOrrXNrG+kAZKqmVUd8AeSTVSDvIXuEub2aMOB6YoXwQ0+SkUJ7qVid8HOQZZHOwiWgFYxgrOsBGMi3gOO4jUW8fuTmQM3n5jVloTsbnbQhEVFGFVQoHsAMCqkHSgCgCgCgCgI3Er1YYZZnOEjRnY/RVLH/AUBjHC7V5nbUPvGCI2OwlvZczEeNSRCUj6Pj8WKlga7yS34JcyzH7q0uSGYKDpD6cYjQbagQDgbssjHtFUAUOWearSYOWgRrxgoUTx5MauTIzoQNbhpJiEjQ639PygllA+8z8t38UMSwuLdblmWRnctOQQX0yOuVSPYgRRnA8lySakFZpI4YBqKlYBumM5UA7ZHnGP3q2xOw48Ee9ueJ3UEd/cm1to01sRDqMrLnTqEWBg6skLnbFUIEX4dcLcZvbpWlcOujqeo5URXZKEksXaHqHA75+poDWuE3PQsDPo9UmuYR4CkvM5aOPHYN6kT2zvWGWcjKsolvKn2Hhsh+ZoLeR2P53Cs7sfqz5J/WsxiMtsriTh/AuGXSRiRluGlcnOMSrKmWI7ZVwufcis1Ciq1RU3JRvu9PzYXseOSOfbq54zHlVEc69Jok7BUWSRWyxyWUlsnbIJ2ziulj+ErBUYycrtu3Tb8+xLdy2+LHxAltp44I7f7yCRLgOzqVaMBlOVX1LksRvg7Z7HfjOSVrloU5TvyrRXfkfOMc6QPxWC6gYTQ28ccbEMwH+svpZ0GnBKLjPvnGQV2lWZDi1qi75kWafiUkVtDrZLaPqM7hFyXcx47sw+fJUbEYrXxFB1bZ6F6VTkuKsXCrqKO+luBE8UNxIHKeF0o5YBtmQasYB1ZBGGrPTioRUSkpczuytgvEdAlnH1omYDpW8S+pnIaQlcL2igCMG2xMB7irOxDPPG2uhPBbzQPCZnExDtG2YUOWGEPp1MNwfcjtsJuBh5dv40unlljd1txhMaApmZctl5GVQyRkY3/nW9qMMW+e+Y5uK3XSsm6TxqioiSqzzuZUYBWQlB08aydWBoJzVSC25hS8tdBlkYLbW+uOBXBAlciG2DIiKudeqQHLEGM7jyILDkjhC/aLSDusC9Vttj0wFXO2MmRw4+qE+DVmWZr1VICgCgCgCgIvFL5YIZZnyUiRnYKMnCgscDycCgFrnjiObO9Q4wDFF9fvTGMH+/igErhHEFhktm0vI0l7cP049OWWG2aLPqZVUK+NyQNj7VLG5y+Js11xG01IFa3icSSdIFowi57zYzI+/aJCq+rLHAzAO3w14zHdcVub14GiSZI4rUuF9IVdJUf2tJwRtkFc5IBAdvif6bIzHOIJFkOPbdGJ9wFctj6UQMg5jkMPDCDs/TjT/iONQ/hqqz0J2Hn4e3VvbcHl+9C3bRyzTCU6ZDIynB9W5GAMEf55qpAj/EC9jS2WzQfNcCYjwqRW6Wyrj3JQnB7YH0rq8Hw3j4lXSajm755aA7/Dzjl/dXNpaBlmhhkWVhIPljjwN27nQzKVBz69HgbbPGeH4bD2nTunLbbv5bC70HD4s83ydOeytgnqxDKzAks0gH3cKr3YI2ok7DtjOccEFdxjikL8tTQfitlhhIXy4dNDY2IydypGQQw3wCbQk4yTWwELg3Lt+mm5RJrYpqaKRojlpEUvoVTv6lVtyNJxp3JxXo+K8Vw9eg6dPN9bWSt59SYpOSTdl1KW1mM7M5JubgkkBvJLYDyZPqO4wB2B+mR46dOrUlbRbv6I7FKvhqFLmylJX5VZpdpS6vp+NNPC+WJJJI7TLST3EkZuZPwpEhDkL2JxkbjyVG2oVtxhGnHlijl1q1StNzqO7ZrvNHMcNjfWrMAVmRoZWDAdMLJFoZs/hUyNnJ7HPiolNRtfcU6E6ibir2zfvS+pw5c5ogWy4hKjdQW811IdsBleR5EK/mRgcBvODUpp6FJQlG3MrXzXl18hX+EyXr8UuJrxlZmgOpV26bEWzKNIAVcp6P1iceMmSpC41fCXifEbo+pIcQJjfaNdUgGO5L/vvirIlD5Dw+04XYfabiGNplj1SuEDPJKcsQGxk+okDwoHgDapAg8kJcpxyO8vVUNewtJ/uQ6yNGrZAwenbsPfAOd6AOK8RN7dk/zSyC4fI/EV028e420RfekeHlYHGwqUSh++Gll6Z7k4+8fpof6kWQf4ymT9gPrRkMdqgBQBQBQBQELjXDxcW88BOBLE8ZI8alK5/xoBT524Wy2V3IzAl5baUgdl6ZhBAPkfd5/egFTg3AoJpbKSZBJ0b24jZW3UiUPNGSvuJGUexGc52xLRG9jR+dBmykjAP3pjh9OxAlkWIkfVVYt+1QSU3DuX0n4bEIgo2keHSSqmKR2cR5XdUZSu4+VlRhugoCi4/zI72q2ModppWC62XGqFGBl6mPSsygdNlGxLo6+ltpAmcwSQyXNtbzkaTqkwSMM42RWz+E+rbycCpZYi803UEEeHkLHTpSLCOVViFZgWUuMLnGpsZAoyBc5iuRPdySpC0RmCydIlmI20ncop3IzsCN9jXpOBYmhShONSSi73zyyKjX8MuKRWM1tKZBLNeSm3NuoQvGmrSrMSdSMZMek4yu++BjlcTxrxVdtfpWUfLr6khfrNPL1F09TWZlLeA876lz/uwq/wDBitBEi7xjiKCe8Xrskbzw641/F0iASRtqIJbAyBkfpjXqTn4sYpZbs3aVKg8NUnOXtq3Kvdd98r+RtfPNzZ3toY7yW5tIQRIX0aQ2nOFL6WTUSchM6yQNqzGiYtLyHOGDW7ogD4Ri51gn1kOy5QGKLDOy+kagAWJAq3K72Nf+YjyOo9Pn5DHyld8R4LE93cxwtDOEIEsgWWRj20NpZ9h6iH2A32JqrNmK5mkKN2xvbie7nVY1Zyz6D6W3+VcHBXYZPcnzvtoYjENNRjq9F0+tzv8AD+HQmnOrlCOrvlK2ys7cul9W3o+k/g3EZJYbvSumOUCJdyCwUGQqcbBRgOxxnZVBwxzsYah4ULb7nP4ljni6vNpFZRXb9/2NA+FLaLyaYzNM9xDJJMw06GKdEl1wo7SySoMbaQDj22Dnldw1PRaBtzJPa9Q4+YyTR6yceWycn61OxOw32dweL3kukH7FbuYtZ7Sf0gjwcNrPpZj8sYwu8rFakCn8ZL12vza22TM8Nv6kbHTC/alcNjcZSYf8JPuKA4LayRQ9K2Vprl9RUfieTGp5Gz4Hf+6vkVfRFjVuTLOe2t7a1lUHpW665BsNecBFx30gHJ/snfUcUKjHQBQBQBQBQBQFVzVw9rizuYU+d4nCZ7a8HRn6asUBmHBp9WtPlNyqPFq2CXcJDxhz4LaQpztmLHnDWYfUduNcYSe2spoztM4kT9Uhknw31HTwR71UF3y9GsVnbqMKiQRjfsAEH/agMp4jcR3V7NeoAFYdOI9tSLgGU/VyBg/kVKskShu5L5bgltWmuoI5ftDdQCVA2IlBWLAYbZXL/QyNUMgxT/QkMkE11HHkyXBeKNBgLGJSNCjOB6dX7AUtkBmueNta8T4dOis+ssjKoyzo5UYAyN8tkb9wKmRLPnP/AAC2vLt2sQLaSHLTakdGbA6kkro2GRV1KoYKS7uB2ANRbK5ic2p8tsrXbKflnhfF0do/s7MsYCOzLq6WvEuo6CWcgPqKjJ8d9qZp2Jp1IzjzR0NM4dyabfh6mymjedwxkudlALEs8hwpdymAojzjI9Q71Bc4WPFLT7J15FSCZ85FlpQuh2BuA4EYZjk6X3G+Nw2AKPjnC7SxS3mt068c5ZRCW6TFdWuVZmCtG8WtVUoEDdlDFdhSpVVKLkzNh8HLF1FTgrvXPa24p823NxxG46tx6SNl0EdNI8fKgO5ck7sf8gBXOnjr5rTpvf7HpKXAuW0Xe985ZW5eiWt33WWvRFlyJy0nEbroYIs7YAzY/G34Y8+2QST32PY4NZcHRf8AdnqzV4xjYpLCUcox181t6fFna+tlna5Vz00KuxZcDSHnckDwFCQqn9nbxXROAPvwr4YskEtwgZIZI1ggyMZjTVlwO4y7lfr0wfaoZAnQWYktum+VZl0Pg7o6AIceAVZP4g+9W2LEj/TXE4baOzsktbeJF09VdRb6ths4cnJOx3bv5qtiLHDgXBBArO7tJLI3rlbLPK5yQiDdnbYnA9snA3E6DQ07kvlwwap5lxPIAAuc9KPY6MjYsT6mI2JwNwoNVbIGmgCgCgCgCgCgCgCgM65z5RIaSWKPqwykmaEDJVj8zqv4lY+oqPUGywzqOJTJEfgdpJAUFpc5iikkdYZU6io7I8TDAZHXAdvST37jOamwsW13fXD2yQ3VwDBGiqwVOmJAowOsSzEg4yQCAfIxsVhY7WNpHIyteSJb2mzMZmCGcZ+RFbDdI49TEAMNlyCSDYbNT4dxCC5iLW8qSR7rqjYMoIHbbbaqkGD8vcL028lnOofpyOpHuBIRn9Q6sPoRVkSg4Zw0cQ43bQ41QQIXk9iFJzgjxr0pt2IPtUMM0vmTlEfMEZ0TDRusoWaHSdWgNIdMsGoBtEjYU58aQsFZRUouL3FfgvxOtrSF0M0Nw+uR2b72J2ZmJ3XpOm2yDDkYUbipbvmysIRhFRjohs+FnH4r2K4mR8ySS65IgrBYdQ0qgYqAzFU1MRn1NnbIqC5f8a5ciuWV2Lo40gtGQCwUllBJBxgkkMMMNTYI1HICN8UeWrmQW4sbMSRwRyIoWYIVLgYZUyAdJUd85yw0/iqs4RmuWSujLRr1KM+em7MRLPkfjThxLZ/OpVG+0RxhGP42CtrbHgdvcHtWCGDoxd7X88zfrcZxlVW5reWXx1Nu5J5bjsLSOGNQrY1SnOdUhA1HOBkZ2G3YCtk5Zmlz8Ob+7uZOqi2trLKTIFn1P09TOVGF0lWZiyg/LqI7bADY7O1SKNI41CIihVUdgAMACgM/535JvZbk3FhLBGHUdSORW9TjbWcZGrTgZwPlGc1KYKqPkHi7413NnF76EdiP721Lk3Lnl/4ZtA/WfiFy1xgrrRYlUKSNlV0k05wM4IzUEGhUAUAUAUAUAUAUAUAUAUAn3/w04dPMZ5o5JJT3Zp5Cdhgfi7AUB4k+FnCmILW5bH5pZT/m9ANdvZRogRV9IUJ6iWOkeCWyT+5oDtHGFACgADsAMAfoKAzLmH4Z3V1dPO17Giu4bppAQCAAuCerqyVUBsEA4HsKAZuSuUTYmVmlWQyBB6YggRUBAVcE+jfOPfJ80A0EZ2NARP8ARUH9DF/8a/8A6oCTFEqjCgKPYDAoD3QBQBQBQBQBQBQBQBQBQBQBQBQBQBQBQBQBQBQBQBQBQBQBQBQBQBQBQBQBQBQBQBQBQBQBQBQBQBQBQBQBQBQBQH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74" y="2975158"/>
            <a:ext cx="921081" cy="9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82194" y="2246261"/>
            <a:ext cx="2361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Community</a:t>
            </a:r>
          </a:p>
          <a:p>
            <a:pPr algn="ctr"/>
            <a:r>
              <a:rPr lang="en-GB" sz="2800" b="1" dirty="0" smtClean="0"/>
              <a:t>Participation</a:t>
            </a:r>
            <a:endParaRPr lang="en-GB" sz="28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4" y="1460634"/>
            <a:ext cx="899901" cy="76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56" y="1708888"/>
            <a:ext cx="1725538" cy="69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1560" y="188639"/>
            <a:ext cx="335540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</a:t>
            </a:r>
          </a:p>
          <a:p>
            <a:r>
              <a:rPr lang="en-GB" sz="1400" dirty="0"/>
              <a:t>(</a:t>
            </a:r>
            <a:r>
              <a:rPr lang="en-GB" sz="1400" b="1" dirty="0"/>
              <a:t>Code of Practice </a:t>
            </a:r>
            <a:r>
              <a:rPr lang="en-GB" sz="1400" dirty="0"/>
              <a:t>Chapter </a:t>
            </a:r>
            <a:r>
              <a:rPr lang="en-GB" sz="1400" dirty="0" smtClean="0"/>
              <a:t>8: 8.7-8.40) </a:t>
            </a:r>
            <a:endParaRPr lang="en-GB" sz="1400" b="1" dirty="0"/>
          </a:p>
          <a:p>
            <a:endParaRPr lang="en-GB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2957320" y="2938636"/>
            <a:ext cx="6858000" cy="980728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Sheffield City Council">
            <a:hlinkClick r:id="rId3" tooltip="Go to the Sheffield City Council Intranet Home Pag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6165303"/>
            <a:ext cx="7239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88639"/>
            <a:ext cx="49680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0099"/>
                </a:solidFill>
              </a:rPr>
              <a:t>Outcomes: SEN Support</a:t>
            </a:r>
          </a:p>
          <a:p>
            <a:r>
              <a:rPr lang="en-GB" sz="1400" dirty="0"/>
              <a:t>(</a:t>
            </a:r>
            <a:r>
              <a:rPr lang="en-GB" sz="1400" b="1" dirty="0"/>
              <a:t>Code of Practice </a:t>
            </a:r>
            <a:r>
              <a:rPr lang="en-GB" sz="1400" dirty="0"/>
              <a:t>Chapter </a:t>
            </a:r>
            <a:r>
              <a:rPr lang="en-GB" sz="1400" dirty="0" smtClean="0"/>
              <a:t>6: 6.1-6.7 &amp; 6.36-6.56) </a:t>
            </a:r>
            <a:endParaRPr lang="en-GB" sz="3200" b="1" dirty="0">
              <a:solidFill>
                <a:srgbClr val="000099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99892" y="1731703"/>
            <a:ext cx="1944216" cy="1080120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Assess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52120" y="3207866"/>
            <a:ext cx="1944216" cy="108012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Plan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99892" y="4684031"/>
            <a:ext cx="1944216" cy="1080120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12330" y="3199553"/>
            <a:ext cx="1944216" cy="1080120"/>
          </a:xfrm>
          <a:prstGeom prst="roundRect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Review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5400000">
            <a:off x="5948189" y="2202683"/>
            <a:ext cx="920029" cy="93610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>
            <a:off x="2339752" y="2095551"/>
            <a:ext cx="920029" cy="93610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0800000">
            <a:off x="5868144" y="4572662"/>
            <a:ext cx="920029" cy="93610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16200000">
            <a:off x="2274776" y="4459971"/>
            <a:ext cx="920029" cy="93610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1127</TotalTime>
  <Words>599</Words>
  <Application>Microsoft Office PowerPoint</Application>
  <PresentationFormat>On-screen Show (4:3)</PresentationFormat>
  <Paragraphs>159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Duerden Alasdaire</dc:creator>
  <cp:lastModifiedBy>Duerden Alasdaire</cp:lastModifiedBy>
  <cp:revision>133</cp:revision>
  <cp:lastPrinted>2015-07-02T13:13:32Z</cp:lastPrinted>
  <dcterms:created xsi:type="dcterms:W3CDTF">2014-10-06T16:10:28Z</dcterms:created>
  <dcterms:modified xsi:type="dcterms:W3CDTF">2015-10-13T09:14:11Z</dcterms:modified>
</cp:coreProperties>
</file>