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364" r:id="rId4"/>
    <p:sldId id="365" r:id="rId5"/>
    <p:sldId id="381" r:id="rId6"/>
    <p:sldId id="382" r:id="rId7"/>
    <p:sldId id="383" r:id="rId8"/>
    <p:sldId id="384" r:id="rId9"/>
    <p:sldId id="385" r:id="rId10"/>
    <p:sldId id="388" r:id="rId11"/>
    <p:sldId id="389" r:id="rId12"/>
    <p:sldId id="390" r:id="rId13"/>
    <p:sldId id="368" r:id="rId14"/>
    <p:sldId id="376" r:id="rId15"/>
    <p:sldId id="377" r:id="rId16"/>
    <p:sldId id="378" r:id="rId17"/>
    <p:sldId id="379" r:id="rId18"/>
    <p:sldId id="360" r:id="rId19"/>
    <p:sldId id="258" r:id="rId20"/>
    <p:sldId id="259" r:id="rId21"/>
    <p:sldId id="263" r:id="rId22"/>
    <p:sldId id="38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692B1-A4AC-49F9-9147-843ACAA16FBE}"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FC14E3C-972D-4BFD-8C35-6D572C308EF0}">
      <dgm:prSet custT="1"/>
      <dgm:spPr>
        <a:solidFill>
          <a:srgbClr val="00B0F0"/>
        </a:solidFill>
      </dgm:spPr>
      <dgm:t>
        <a:bodyPr/>
        <a:lstStyle/>
        <a:p>
          <a:r>
            <a:rPr lang="en-GB" sz="1800" dirty="0"/>
            <a:t>A simpler way to record provision and impact as well as submit evidence for the EHCNA</a:t>
          </a:r>
          <a:endParaRPr lang="en-US" sz="1800" dirty="0"/>
        </a:p>
      </dgm:t>
    </dgm:pt>
    <dgm:pt modelId="{AAE0A9C0-4B9F-44E4-9E46-AA9859C05240}" type="parTrans" cxnId="{1620B6B2-D700-4E26-9C9A-D980C42D4D37}">
      <dgm:prSet/>
      <dgm:spPr/>
      <dgm:t>
        <a:bodyPr/>
        <a:lstStyle/>
        <a:p>
          <a:endParaRPr lang="en-US"/>
        </a:p>
      </dgm:t>
    </dgm:pt>
    <dgm:pt modelId="{1F565C26-60DC-4BF5-BCBF-3FE307346E04}" type="sibTrans" cxnId="{1620B6B2-D700-4E26-9C9A-D980C42D4D37}">
      <dgm:prSet/>
      <dgm:spPr/>
      <dgm:t>
        <a:bodyPr/>
        <a:lstStyle/>
        <a:p>
          <a:endParaRPr lang="en-US"/>
        </a:p>
      </dgm:t>
    </dgm:pt>
    <dgm:pt modelId="{8B67930C-CF5D-4280-9AF5-D9AB75D4E6A2}">
      <dgm:prSet custT="1"/>
      <dgm:spPr>
        <a:solidFill>
          <a:srgbClr val="00B0F0"/>
        </a:solidFill>
      </dgm:spPr>
      <dgm:t>
        <a:bodyPr/>
        <a:lstStyle/>
        <a:p>
          <a:r>
            <a:rPr lang="en-GB" sz="1800" dirty="0"/>
            <a:t>A way to support you in embedding an Assess, Plan, Do and Review process with staff and an embedded aspect of your inclusion cycle. Supports a graduated approach</a:t>
          </a:r>
          <a:endParaRPr lang="en-US" sz="1800" dirty="0"/>
        </a:p>
      </dgm:t>
    </dgm:pt>
    <dgm:pt modelId="{EDA013CA-C15D-434E-9712-EF60CF5AA867}" type="parTrans" cxnId="{8032666C-1372-4854-8D8F-6CDC91565D2D}">
      <dgm:prSet/>
      <dgm:spPr/>
      <dgm:t>
        <a:bodyPr/>
        <a:lstStyle/>
        <a:p>
          <a:endParaRPr lang="en-US"/>
        </a:p>
      </dgm:t>
    </dgm:pt>
    <dgm:pt modelId="{EA9FA31E-1450-4813-9CC9-EC2FE4D72A50}" type="sibTrans" cxnId="{8032666C-1372-4854-8D8F-6CDC91565D2D}">
      <dgm:prSet/>
      <dgm:spPr/>
      <dgm:t>
        <a:bodyPr/>
        <a:lstStyle/>
        <a:p>
          <a:endParaRPr lang="en-US"/>
        </a:p>
      </dgm:t>
    </dgm:pt>
    <dgm:pt modelId="{77FB59F9-43F1-489D-AC27-8BD5A76D6B69}">
      <dgm:prSet custT="1"/>
      <dgm:spPr>
        <a:solidFill>
          <a:srgbClr val="00B0F0"/>
        </a:solidFill>
      </dgm:spPr>
      <dgm:t>
        <a:bodyPr/>
        <a:lstStyle/>
        <a:p>
          <a:r>
            <a:rPr lang="en-GB" sz="1800" dirty="0"/>
            <a:t>Can be used within school to inform teaching practice and QFT, to support EHCNA, to support EHCP review</a:t>
          </a:r>
          <a:endParaRPr lang="en-US" sz="1800" dirty="0"/>
        </a:p>
      </dgm:t>
    </dgm:pt>
    <dgm:pt modelId="{7C57133E-EB6A-4BD7-8413-AFDC3B648945}" type="parTrans" cxnId="{C918C7AB-36B7-4A8A-B944-CA95863AECB5}">
      <dgm:prSet/>
      <dgm:spPr/>
      <dgm:t>
        <a:bodyPr/>
        <a:lstStyle/>
        <a:p>
          <a:endParaRPr lang="en-US"/>
        </a:p>
      </dgm:t>
    </dgm:pt>
    <dgm:pt modelId="{032214A6-B57A-4A49-8A92-906008CDC894}" type="sibTrans" cxnId="{C918C7AB-36B7-4A8A-B944-CA95863AECB5}">
      <dgm:prSet/>
      <dgm:spPr/>
      <dgm:t>
        <a:bodyPr/>
        <a:lstStyle/>
        <a:p>
          <a:endParaRPr lang="en-US"/>
        </a:p>
      </dgm:t>
    </dgm:pt>
    <dgm:pt modelId="{F00551D2-FC3F-48FC-BE8B-6D07A6653BBD}">
      <dgm:prSet custT="1"/>
      <dgm:spPr>
        <a:solidFill>
          <a:srgbClr val="00B0F0"/>
        </a:solidFill>
      </dgm:spPr>
      <dgm:t>
        <a:bodyPr/>
        <a:lstStyle/>
        <a:p>
          <a:r>
            <a:rPr lang="en-GB" sz="2000" dirty="0"/>
            <a:t>Is </a:t>
          </a:r>
          <a:r>
            <a:rPr lang="en-GB" sz="1800" dirty="0"/>
            <a:t>non-statutory</a:t>
          </a:r>
          <a:endParaRPr lang="en-US" sz="1800" dirty="0"/>
        </a:p>
      </dgm:t>
    </dgm:pt>
    <dgm:pt modelId="{3B1908B4-88D5-455A-A758-3D3BB9ACC75A}" type="parTrans" cxnId="{515BA2A4-B03E-4710-B3DE-2B9594C14028}">
      <dgm:prSet/>
      <dgm:spPr/>
      <dgm:t>
        <a:bodyPr/>
        <a:lstStyle/>
        <a:p>
          <a:endParaRPr lang="en-US"/>
        </a:p>
      </dgm:t>
    </dgm:pt>
    <dgm:pt modelId="{4734801F-0911-407E-98EE-43EDE2B25A29}" type="sibTrans" cxnId="{515BA2A4-B03E-4710-B3DE-2B9594C14028}">
      <dgm:prSet/>
      <dgm:spPr/>
      <dgm:t>
        <a:bodyPr/>
        <a:lstStyle/>
        <a:p>
          <a:endParaRPr lang="en-US"/>
        </a:p>
      </dgm:t>
    </dgm:pt>
    <dgm:pt modelId="{A602A7B1-650E-4999-BECF-CB96FE8C9D9E}">
      <dgm:prSet custT="1"/>
      <dgm:spPr>
        <a:solidFill>
          <a:srgbClr val="00B0F0"/>
        </a:solidFill>
      </dgm:spPr>
      <dgm:t>
        <a:bodyPr/>
        <a:lstStyle/>
        <a:p>
          <a:r>
            <a:rPr lang="en-GB" sz="1800" dirty="0"/>
            <a:t>You can still use the MSP if that is your preference</a:t>
          </a:r>
          <a:endParaRPr lang="en-US" sz="1800" dirty="0"/>
        </a:p>
      </dgm:t>
    </dgm:pt>
    <dgm:pt modelId="{7CAB4FAB-91D8-4D39-BC27-2C79705CBBD7}" type="parTrans" cxnId="{E980CE88-9E5A-44D8-BC79-F7F6DAD6822A}">
      <dgm:prSet/>
      <dgm:spPr/>
      <dgm:t>
        <a:bodyPr/>
        <a:lstStyle/>
        <a:p>
          <a:endParaRPr lang="en-US"/>
        </a:p>
      </dgm:t>
    </dgm:pt>
    <dgm:pt modelId="{E6552E85-BE91-42D4-B86C-49757A4527F4}" type="sibTrans" cxnId="{E980CE88-9E5A-44D8-BC79-F7F6DAD6822A}">
      <dgm:prSet/>
      <dgm:spPr/>
      <dgm:t>
        <a:bodyPr/>
        <a:lstStyle/>
        <a:p>
          <a:endParaRPr lang="en-US"/>
        </a:p>
      </dgm:t>
    </dgm:pt>
    <dgm:pt modelId="{F099DB16-C0F8-4938-8E53-8469050948A2}" type="pres">
      <dgm:prSet presAssocID="{09C692B1-A4AC-49F9-9147-843ACAA16FBE}" presName="outerComposite" presStyleCnt="0">
        <dgm:presLayoutVars>
          <dgm:chMax val="5"/>
          <dgm:dir/>
          <dgm:resizeHandles val="exact"/>
        </dgm:presLayoutVars>
      </dgm:prSet>
      <dgm:spPr/>
    </dgm:pt>
    <dgm:pt modelId="{A485CFEB-E999-4CFA-A94E-2AB38DB02452}" type="pres">
      <dgm:prSet presAssocID="{09C692B1-A4AC-49F9-9147-843ACAA16FBE}" presName="dummyMaxCanvas" presStyleCnt="0">
        <dgm:presLayoutVars/>
      </dgm:prSet>
      <dgm:spPr/>
    </dgm:pt>
    <dgm:pt modelId="{35EDBE30-D567-4EC3-8FEF-2C313ADDEBC4}" type="pres">
      <dgm:prSet presAssocID="{09C692B1-A4AC-49F9-9147-843ACAA16FBE}" presName="FiveNodes_1" presStyleLbl="node1" presStyleIdx="0" presStyleCnt="5" custScaleX="129870" custLinFactNeighborX="540" custLinFactNeighborY="-4376">
        <dgm:presLayoutVars>
          <dgm:bulletEnabled val="1"/>
        </dgm:presLayoutVars>
      </dgm:prSet>
      <dgm:spPr/>
    </dgm:pt>
    <dgm:pt modelId="{EE6196E2-684B-4178-8B73-90BC21424C1D}" type="pres">
      <dgm:prSet presAssocID="{09C692B1-A4AC-49F9-9147-843ACAA16FBE}" presName="FiveNodes_2" presStyleLbl="node1" presStyleIdx="1" presStyleCnt="5" custScaleX="129870" custScaleY="159416" custLinFactNeighborX="-585" custLinFactNeighborY="3605">
        <dgm:presLayoutVars>
          <dgm:bulletEnabled val="1"/>
        </dgm:presLayoutVars>
      </dgm:prSet>
      <dgm:spPr/>
    </dgm:pt>
    <dgm:pt modelId="{F0A383F4-8A6B-46AD-ABA6-8BB74E3B3D4E}" type="pres">
      <dgm:prSet presAssocID="{09C692B1-A4AC-49F9-9147-843ACAA16FBE}" presName="FiveNodes_3" presStyleLbl="node1" presStyleIdx="2" presStyleCnt="5" custScaleX="129870" custLinFactNeighborX="-1581" custLinFactNeighborY="8766">
        <dgm:presLayoutVars>
          <dgm:bulletEnabled val="1"/>
        </dgm:presLayoutVars>
      </dgm:prSet>
      <dgm:spPr/>
    </dgm:pt>
    <dgm:pt modelId="{2FB451BF-BAF3-4794-8323-489B79A3FDFA}" type="pres">
      <dgm:prSet presAssocID="{09C692B1-A4AC-49F9-9147-843ACAA16FBE}" presName="FiveNodes_4" presStyleLbl="node1" presStyleIdx="3" presStyleCnt="5" custScaleX="129870" custLinFactNeighborX="737" custLinFactNeighborY="-10567">
        <dgm:presLayoutVars>
          <dgm:bulletEnabled val="1"/>
        </dgm:presLayoutVars>
      </dgm:prSet>
      <dgm:spPr/>
    </dgm:pt>
    <dgm:pt modelId="{3ED518A6-D0E2-4739-BCFF-18B38AD95648}" type="pres">
      <dgm:prSet presAssocID="{09C692B1-A4AC-49F9-9147-843ACAA16FBE}" presName="FiveNodes_5" presStyleLbl="node1" presStyleIdx="4" presStyleCnt="5" custScaleX="123547" custLinFactNeighborX="-3543" custLinFactNeighborY="-50035">
        <dgm:presLayoutVars>
          <dgm:bulletEnabled val="1"/>
        </dgm:presLayoutVars>
      </dgm:prSet>
      <dgm:spPr/>
    </dgm:pt>
    <dgm:pt modelId="{86F78CCC-B8B8-4C6E-8857-8F8983955770}" type="pres">
      <dgm:prSet presAssocID="{09C692B1-A4AC-49F9-9147-843ACAA16FBE}" presName="FiveConn_1-2" presStyleLbl="fgAccFollowNode1" presStyleIdx="0" presStyleCnt="4" custLinFactNeighborX="93575" custLinFactNeighborY="-53742">
        <dgm:presLayoutVars>
          <dgm:bulletEnabled val="1"/>
        </dgm:presLayoutVars>
      </dgm:prSet>
      <dgm:spPr/>
    </dgm:pt>
    <dgm:pt modelId="{F995A5E5-FA8C-4A40-97C3-3C60446A708B}" type="pres">
      <dgm:prSet presAssocID="{09C692B1-A4AC-49F9-9147-843ACAA16FBE}" presName="FiveConn_2-3" presStyleLbl="fgAccFollowNode1" presStyleIdx="1" presStyleCnt="4" custLinFactNeighborX="52069" custLinFactNeighborY="-26478">
        <dgm:presLayoutVars>
          <dgm:bulletEnabled val="1"/>
        </dgm:presLayoutVars>
      </dgm:prSet>
      <dgm:spPr/>
    </dgm:pt>
    <dgm:pt modelId="{E7FEB92E-BFBC-4356-BCE6-6E6CC6CC9929}" type="pres">
      <dgm:prSet presAssocID="{09C692B1-A4AC-49F9-9147-843ACAA16FBE}" presName="FiveConn_3-4" presStyleLbl="fgAccFollowNode1" presStyleIdx="2" presStyleCnt="4" custLinFactNeighborX="309" custLinFactNeighborY="-38808">
        <dgm:presLayoutVars>
          <dgm:bulletEnabled val="1"/>
        </dgm:presLayoutVars>
      </dgm:prSet>
      <dgm:spPr/>
    </dgm:pt>
    <dgm:pt modelId="{83955D1A-D77A-48AB-86B3-636EC7A81FA4}" type="pres">
      <dgm:prSet presAssocID="{09C692B1-A4AC-49F9-9147-843ACAA16FBE}" presName="FiveConn_4-5" presStyleLbl="fgAccFollowNode1" presStyleIdx="3" presStyleCnt="4" custLinFactNeighborX="-47216" custLinFactNeighborY="-57309">
        <dgm:presLayoutVars>
          <dgm:bulletEnabled val="1"/>
        </dgm:presLayoutVars>
      </dgm:prSet>
      <dgm:spPr/>
    </dgm:pt>
    <dgm:pt modelId="{7F0A39E3-3D5B-4C61-8B5B-EE0D475CA2AB}" type="pres">
      <dgm:prSet presAssocID="{09C692B1-A4AC-49F9-9147-843ACAA16FBE}" presName="FiveNodes_1_text" presStyleLbl="node1" presStyleIdx="4" presStyleCnt="5">
        <dgm:presLayoutVars>
          <dgm:bulletEnabled val="1"/>
        </dgm:presLayoutVars>
      </dgm:prSet>
      <dgm:spPr/>
    </dgm:pt>
    <dgm:pt modelId="{945F22FF-A4C9-4A5C-BEDD-5926F7001306}" type="pres">
      <dgm:prSet presAssocID="{09C692B1-A4AC-49F9-9147-843ACAA16FBE}" presName="FiveNodes_2_text" presStyleLbl="node1" presStyleIdx="4" presStyleCnt="5">
        <dgm:presLayoutVars>
          <dgm:bulletEnabled val="1"/>
        </dgm:presLayoutVars>
      </dgm:prSet>
      <dgm:spPr/>
    </dgm:pt>
    <dgm:pt modelId="{A6FA79CC-BAC5-40EE-BBFE-950A3EA0F265}" type="pres">
      <dgm:prSet presAssocID="{09C692B1-A4AC-49F9-9147-843ACAA16FBE}" presName="FiveNodes_3_text" presStyleLbl="node1" presStyleIdx="4" presStyleCnt="5">
        <dgm:presLayoutVars>
          <dgm:bulletEnabled val="1"/>
        </dgm:presLayoutVars>
      </dgm:prSet>
      <dgm:spPr/>
    </dgm:pt>
    <dgm:pt modelId="{A5286CD5-E7B8-424A-A4CC-833E6BE61F70}" type="pres">
      <dgm:prSet presAssocID="{09C692B1-A4AC-49F9-9147-843ACAA16FBE}" presName="FiveNodes_4_text" presStyleLbl="node1" presStyleIdx="4" presStyleCnt="5">
        <dgm:presLayoutVars>
          <dgm:bulletEnabled val="1"/>
        </dgm:presLayoutVars>
      </dgm:prSet>
      <dgm:spPr/>
    </dgm:pt>
    <dgm:pt modelId="{3922DA6C-7780-49C8-A68D-1A3AF0950BB1}" type="pres">
      <dgm:prSet presAssocID="{09C692B1-A4AC-49F9-9147-843ACAA16FBE}" presName="FiveNodes_5_text" presStyleLbl="node1" presStyleIdx="4" presStyleCnt="5">
        <dgm:presLayoutVars>
          <dgm:bulletEnabled val="1"/>
        </dgm:presLayoutVars>
      </dgm:prSet>
      <dgm:spPr/>
    </dgm:pt>
  </dgm:ptLst>
  <dgm:cxnLst>
    <dgm:cxn modelId="{6AC8DA0A-BA17-4602-9007-44191EBFD544}" type="presOf" srcId="{77FB59F9-43F1-489D-AC27-8BD5A76D6B69}" destId="{F0A383F4-8A6B-46AD-ABA6-8BB74E3B3D4E}" srcOrd="0" destOrd="0" presId="urn:microsoft.com/office/officeart/2005/8/layout/vProcess5"/>
    <dgm:cxn modelId="{6B7C0A12-2094-44FF-9B60-EC44DD4DB75C}" type="presOf" srcId="{A602A7B1-650E-4999-BECF-CB96FE8C9D9E}" destId="{3ED518A6-D0E2-4739-BCFF-18B38AD95648}" srcOrd="0" destOrd="0" presId="urn:microsoft.com/office/officeart/2005/8/layout/vProcess5"/>
    <dgm:cxn modelId="{1F672D26-BF4D-4298-BC1F-0B25FF0CEAA1}" type="presOf" srcId="{77FB59F9-43F1-489D-AC27-8BD5A76D6B69}" destId="{A6FA79CC-BAC5-40EE-BBFE-950A3EA0F265}" srcOrd="1" destOrd="0" presId="urn:microsoft.com/office/officeart/2005/8/layout/vProcess5"/>
    <dgm:cxn modelId="{912B7939-026A-4B47-9029-8CF301B92FBD}" type="presOf" srcId="{4FC14E3C-972D-4BFD-8C35-6D572C308EF0}" destId="{35EDBE30-D567-4EC3-8FEF-2C313ADDEBC4}" srcOrd="0" destOrd="0" presId="urn:microsoft.com/office/officeart/2005/8/layout/vProcess5"/>
    <dgm:cxn modelId="{72F20E3A-659B-49B7-9750-3628162B7780}" type="presOf" srcId="{F00551D2-FC3F-48FC-BE8B-6D07A6653BBD}" destId="{A5286CD5-E7B8-424A-A4CC-833E6BE61F70}" srcOrd="1" destOrd="0" presId="urn:microsoft.com/office/officeart/2005/8/layout/vProcess5"/>
    <dgm:cxn modelId="{A3EFD068-525C-4B3C-9CDE-B5ABE865EFD1}" type="presOf" srcId="{8B67930C-CF5D-4280-9AF5-D9AB75D4E6A2}" destId="{945F22FF-A4C9-4A5C-BEDD-5926F7001306}" srcOrd="1" destOrd="0" presId="urn:microsoft.com/office/officeart/2005/8/layout/vProcess5"/>
    <dgm:cxn modelId="{8032666C-1372-4854-8D8F-6CDC91565D2D}" srcId="{09C692B1-A4AC-49F9-9147-843ACAA16FBE}" destId="{8B67930C-CF5D-4280-9AF5-D9AB75D4E6A2}" srcOrd="1" destOrd="0" parTransId="{EDA013CA-C15D-434E-9712-EF60CF5AA867}" sibTransId="{EA9FA31E-1450-4813-9CC9-EC2FE4D72A50}"/>
    <dgm:cxn modelId="{785C764C-8FE3-4CF8-8297-38035B57AA56}" type="presOf" srcId="{4734801F-0911-407E-98EE-43EDE2B25A29}" destId="{83955D1A-D77A-48AB-86B3-636EC7A81FA4}" srcOrd="0" destOrd="0" presId="urn:microsoft.com/office/officeart/2005/8/layout/vProcess5"/>
    <dgm:cxn modelId="{62AB9372-D44A-4A37-B454-9C8A3B5AEBCD}" type="presOf" srcId="{1F565C26-60DC-4BF5-BCBF-3FE307346E04}" destId="{86F78CCC-B8B8-4C6E-8857-8F8983955770}" srcOrd="0" destOrd="0" presId="urn:microsoft.com/office/officeart/2005/8/layout/vProcess5"/>
    <dgm:cxn modelId="{E980CE88-9E5A-44D8-BC79-F7F6DAD6822A}" srcId="{09C692B1-A4AC-49F9-9147-843ACAA16FBE}" destId="{A602A7B1-650E-4999-BECF-CB96FE8C9D9E}" srcOrd="4" destOrd="0" parTransId="{7CAB4FAB-91D8-4D39-BC27-2C79705CBBD7}" sibTransId="{E6552E85-BE91-42D4-B86C-49757A4527F4}"/>
    <dgm:cxn modelId="{515BA2A4-B03E-4710-B3DE-2B9594C14028}" srcId="{09C692B1-A4AC-49F9-9147-843ACAA16FBE}" destId="{F00551D2-FC3F-48FC-BE8B-6D07A6653BBD}" srcOrd="3" destOrd="0" parTransId="{3B1908B4-88D5-455A-A758-3D3BB9ACC75A}" sibTransId="{4734801F-0911-407E-98EE-43EDE2B25A29}"/>
    <dgm:cxn modelId="{C918C7AB-36B7-4A8A-B944-CA95863AECB5}" srcId="{09C692B1-A4AC-49F9-9147-843ACAA16FBE}" destId="{77FB59F9-43F1-489D-AC27-8BD5A76D6B69}" srcOrd="2" destOrd="0" parTransId="{7C57133E-EB6A-4BD7-8413-AFDC3B648945}" sibTransId="{032214A6-B57A-4A49-8A92-906008CDC894}"/>
    <dgm:cxn modelId="{1620B6B2-D700-4E26-9C9A-D980C42D4D37}" srcId="{09C692B1-A4AC-49F9-9147-843ACAA16FBE}" destId="{4FC14E3C-972D-4BFD-8C35-6D572C308EF0}" srcOrd="0" destOrd="0" parTransId="{AAE0A9C0-4B9F-44E4-9E46-AA9859C05240}" sibTransId="{1F565C26-60DC-4BF5-BCBF-3FE307346E04}"/>
    <dgm:cxn modelId="{4CD6C7B2-93A3-42AE-8931-3D0F5587E326}" type="presOf" srcId="{8B67930C-CF5D-4280-9AF5-D9AB75D4E6A2}" destId="{EE6196E2-684B-4178-8B73-90BC21424C1D}" srcOrd="0" destOrd="0" presId="urn:microsoft.com/office/officeart/2005/8/layout/vProcess5"/>
    <dgm:cxn modelId="{277A58B5-1F8F-41E0-87AE-21135E6132A3}" type="presOf" srcId="{A602A7B1-650E-4999-BECF-CB96FE8C9D9E}" destId="{3922DA6C-7780-49C8-A68D-1A3AF0950BB1}" srcOrd="1" destOrd="0" presId="urn:microsoft.com/office/officeart/2005/8/layout/vProcess5"/>
    <dgm:cxn modelId="{F0D784C0-C476-43C9-ABF6-368B41DDAC59}" type="presOf" srcId="{032214A6-B57A-4A49-8A92-906008CDC894}" destId="{E7FEB92E-BFBC-4356-BCE6-6E6CC6CC9929}" srcOrd="0" destOrd="0" presId="urn:microsoft.com/office/officeart/2005/8/layout/vProcess5"/>
    <dgm:cxn modelId="{0BA185D3-02BF-40A7-A077-70E231111A30}" type="presOf" srcId="{F00551D2-FC3F-48FC-BE8B-6D07A6653BBD}" destId="{2FB451BF-BAF3-4794-8323-489B79A3FDFA}" srcOrd="0" destOrd="0" presId="urn:microsoft.com/office/officeart/2005/8/layout/vProcess5"/>
    <dgm:cxn modelId="{1D8F3EDA-235A-4671-B89F-7448A69CF03E}" type="presOf" srcId="{4FC14E3C-972D-4BFD-8C35-6D572C308EF0}" destId="{7F0A39E3-3D5B-4C61-8B5B-EE0D475CA2AB}" srcOrd="1" destOrd="0" presId="urn:microsoft.com/office/officeart/2005/8/layout/vProcess5"/>
    <dgm:cxn modelId="{A23BFEE8-DFD6-424D-A1B2-77B7E6F184E0}" type="presOf" srcId="{EA9FA31E-1450-4813-9CC9-EC2FE4D72A50}" destId="{F995A5E5-FA8C-4A40-97C3-3C60446A708B}" srcOrd="0" destOrd="0" presId="urn:microsoft.com/office/officeart/2005/8/layout/vProcess5"/>
    <dgm:cxn modelId="{A2C9FDF7-3560-4963-9684-0EAE99F5A439}" type="presOf" srcId="{09C692B1-A4AC-49F9-9147-843ACAA16FBE}" destId="{F099DB16-C0F8-4938-8E53-8469050948A2}" srcOrd="0" destOrd="0" presId="urn:microsoft.com/office/officeart/2005/8/layout/vProcess5"/>
    <dgm:cxn modelId="{76714F8E-6EDE-441F-8C8B-7A609E7CE40E}" type="presParOf" srcId="{F099DB16-C0F8-4938-8E53-8469050948A2}" destId="{A485CFEB-E999-4CFA-A94E-2AB38DB02452}" srcOrd="0" destOrd="0" presId="urn:microsoft.com/office/officeart/2005/8/layout/vProcess5"/>
    <dgm:cxn modelId="{5BA27C18-F224-493F-9A52-DBBF9F5FD83F}" type="presParOf" srcId="{F099DB16-C0F8-4938-8E53-8469050948A2}" destId="{35EDBE30-D567-4EC3-8FEF-2C313ADDEBC4}" srcOrd="1" destOrd="0" presId="urn:microsoft.com/office/officeart/2005/8/layout/vProcess5"/>
    <dgm:cxn modelId="{C493D7AF-B5C8-46AF-A5D0-2EC12E74583C}" type="presParOf" srcId="{F099DB16-C0F8-4938-8E53-8469050948A2}" destId="{EE6196E2-684B-4178-8B73-90BC21424C1D}" srcOrd="2" destOrd="0" presId="urn:microsoft.com/office/officeart/2005/8/layout/vProcess5"/>
    <dgm:cxn modelId="{92F510BE-D8EB-468C-A0F1-E14BA74DB6BA}" type="presParOf" srcId="{F099DB16-C0F8-4938-8E53-8469050948A2}" destId="{F0A383F4-8A6B-46AD-ABA6-8BB74E3B3D4E}" srcOrd="3" destOrd="0" presId="urn:microsoft.com/office/officeart/2005/8/layout/vProcess5"/>
    <dgm:cxn modelId="{D4A406F3-930F-4237-98DF-1C20ACEBBDF0}" type="presParOf" srcId="{F099DB16-C0F8-4938-8E53-8469050948A2}" destId="{2FB451BF-BAF3-4794-8323-489B79A3FDFA}" srcOrd="4" destOrd="0" presId="urn:microsoft.com/office/officeart/2005/8/layout/vProcess5"/>
    <dgm:cxn modelId="{F575D39E-1C81-43A7-94AA-95E1325E0B47}" type="presParOf" srcId="{F099DB16-C0F8-4938-8E53-8469050948A2}" destId="{3ED518A6-D0E2-4739-BCFF-18B38AD95648}" srcOrd="5" destOrd="0" presId="urn:microsoft.com/office/officeart/2005/8/layout/vProcess5"/>
    <dgm:cxn modelId="{7F8DEFC9-065C-434D-A956-CF4D893F0117}" type="presParOf" srcId="{F099DB16-C0F8-4938-8E53-8469050948A2}" destId="{86F78CCC-B8B8-4C6E-8857-8F8983955770}" srcOrd="6" destOrd="0" presId="urn:microsoft.com/office/officeart/2005/8/layout/vProcess5"/>
    <dgm:cxn modelId="{F66DCA29-D650-4AB5-A393-B1C2BF6B3DC3}" type="presParOf" srcId="{F099DB16-C0F8-4938-8E53-8469050948A2}" destId="{F995A5E5-FA8C-4A40-97C3-3C60446A708B}" srcOrd="7" destOrd="0" presId="urn:microsoft.com/office/officeart/2005/8/layout/vProcess5"/>
    <dgm:cxn modelId="{5B5EF23B-30B1-4BF2-B6F1-F1F9B051E71E}" type="presParOf" srcId="{F099DB16-C0F8-4938-8E53-8469050948A2}" destId="{E7FEB92E-BFBC-4356-BCE6-6E6CC6CC9929}" srcOrd="8" destOrd="0" presId="urn:microsoft.com/office/officeart/2005/8/layout/vProcess5"/>
    <dgm:cxn modelId="{8B2515FD-333C-4DD8-9DF3-1EDD10E1D0D1}" type="presParOf" srcId="{F099DB16-C0F8-4938-8E53-8469050948A2}" destId="{83955D1A-D77A-48AB-86B3-636EC7A81FA4}" srcOrd="9" destOrd="0" presId="urn:microsoft.com/office/officeart/2005/8/layout/vProcess5"/>
    <dgm:cxn modelId="{B8F4B357-CE9F-42EA-98A2-64AB3E08694B}" type="presParOf" srcId="{F099DB16-C0F8-4938-8E53-8469050948A2}" destId="{7F0A39E3-3D5B-4C61-8B5B-EE0D475CA2AB}" srcOrd="10" destOrd="0" presId="urn:microsoft.com/office/officeart/2005/8/layout/vProcess5"/>
    <dgm:cxn modelId="{46152AD5-87C4-440E-8DE6-98C03BF5B1BA}" type="presParOf" srcId="{F099DB16-C0F8-4938-8E53-8469050948A2}" destId="{945F22FF-A4C9-4A5C-BEDD-5926F7001306}" srcOrd="11" destOrd="0" presId="urn:microsoft.com/office/officeart/2005/8/layout/vProcess5"/>
    <dgm:cxn modelId="{274B53B7-14B2-439D-9F9A-9C0E7D020CA1}" type="presParOf" srcId="{F099DB16-C0F8-4938-8E53-8469050948A2}" destId="{A6FA79CC-BAC5-40EE-BBFE-950A3EA0F265}" srcOrd="12" destOrd="0" presId="urn:microsoft.com/office/officeart/2005/8/layout/vProcess5"/>
    <dgm:cxn modelId="{A999BE28-5C97-4957-BDF3-060AF29E4405}" type="presParOf" srcId="{F099DB16-C0F8-4938-8E53-8469050948A2}" destId="{A5286CD5-E7B8-424A-A4CC-833E6BE61F70}" srcOrd="13" destOrd="0" presId="urn:microsoft.com/office/officeart/2005/8/layout/vProcess5"/>
    <dgm:cxn modelId="{E1FB5EE1-3DD5-48CE-B5AB-E776AD2613B3}" type="presParOf" srcId="{F099DB16-C0F8-4938-8E53-8469050948A2}" destId="{3922DA6C-7780-49C8-A68D-1A3AF0950BB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DBE30-D567-4EC3-8FEF-2C313ADDEBC4}">
      <dsp:nvSpPr>
        <dsp:cNvPr id="0" name=""/>
        <dsp:cNvSpPr/>
      </dsp:nvSpPr>
      <dsp:spPr>
        <a:xfrm>
          <a:off x="-564876" y="0"/>
          <a:ext cx="5724913" cy="95699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simpler way to record provision and impact as well as submit evidence for the EHCNA</a:t>
          </a:r>
          <a:endParaRPr lang="en-US" sz="1800" kern="1200" dirty="0"/>
        </a:p>
      </dsp:txBody>
      <dsp:txXfrm>
        <a:off x="-536847" y="28029"/>
        <a:ext cx="4255118" cy="900934"/>
      </dsp:txXfrm>
    </dsp:sp>
    <dsp:sp modelId="{EE6196E2-684B-4178-8B73-90BC21424C1D}">
      <dsp:nvSpPr>
        <dsp:cNvPr id="0" name=""/>
        <dsp:cNvSpPr/>
      </dsp:nvSpPr>
      <dsp:spPr>
        <a:xfrm>
          <a:off x="-259497" y="840104"/>
          <a:ext cx="5724913" cy="1525598"/>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A way to support you in embedding an Assess, Plan, Do and Review process with staff and an embedded aspect of your inclusion cycle. Supports a graduated approach</a:t>
          </a:r>
          <a:endParaRPr lang="en-US" sz="1800" kern="1200" dirty="0"/>
        </a:p>
      </dsp:txBody>
      <dsp:txXfrm>
        <a:off x="-214814" y="884787"/>
        <a:ext cx="4400187" cy="1436232"/>
      </dsp:txXfrm>
    </dsp:sp>
    <dsp:sp modelId="{F0A383F4-8A6B-46AD-ABA6-8BB74E3B3D4E}">
      <dsp:nvSpPr>
        <dsp:cNvPr id="0" name=""/>
        <dsp:cNvSpPr/>
      </dsp:nvSpPr>
      <dsp:spPr>
        <a:xfrm>
          <a:off x="0" y="2263705"/>
          <a:ext cx="5724913" cy="95699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Can be used within school to inform teaching practice and QFT, to support EHCNA, to support EHCP review</a:t>
          </a:r>
          <a:endParaRPr lang="en-US" sz="1800" kern="1200" dirty="0"/>
        </a:p>
      </dsp:txBody>
      <dsp:txXfrm>
        <a:off x="28029" y="2291734"/>
        <a:ext cx="4433495" cy="900934"/>
      </dsp:txXfrm>
    </dsp:sp>
    <dsp:sp modelId="{2FB451BF-BAF3-4794-8323-489B79A3FDFA}">
      <dsp:nvSpPr>
        <dsp:cNvPr id="0" name=""/>
        <dsp:cNvSpPr/>
      </dsp:nvSpPr>
      <dsp:spPr>
        <a:xfrm>
          <a:off x="398868" y="3168598"/>
          <a:ext cx="5724913" cy="95699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Is </a:t>
          </a:r>
          <a:r>
            <a:rPr lang="en-GB" sz="1800" kern="1200" dirty="0"/>
            <a:t>non-statutory</a:t>
          </a:r>
          <a:endParaRPr lang="en-US" sz="1800" kern="1200" dirty="0"/>
        </a:p>
      </dsp:txBody>
      <dsp:txXfrm>
        <a:off x="426897" y="3196627"/>
        <a:ext cx="4433495" cy="900934"/>
      </dsp:txXfrm>
    </dsp:sp>
    <dsp:sp modelId="{3ED518A6-D0E2-4739-BCFF-18B38AD95648}">
      <dsp:nvSpPr>
        <dsp:cNvPr id="0" name=""/>
        <dsp:cNvSpPr/>
      </dsp:nvSpPr>
      <dsp:spPr>
        <a:xfrm>
          <a:off x="711233" y="3880800"/>
          <a:ext cx="5446183" cy="956992"/>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You can still use the MSP if that is your preference</a:t>
          </a:r>
          <a:endParaRPr lang="en-US" sz="1800" kern="1200" dirty="0"/>
        </a:p>
      </dsp:txBody>
      <dsp:txXfrm>
        <a:off x="739262" y="3908829"/>
        <a:ext cx="4214912" cy="900934"/>
      </dsp:txXfrm>
    </dsp:sp>
    <dsp:sp modelId="{86F78CCC-B8B8-4C6E-8857-8F8983955770}">
      <dsp:nvSpPr>
        <dsp:cNvPr id="0" name=""/>
        <dsp:cNvSpPr/>
      </dsp:nvSpPr>
      <dsp:spPr>
        <a:xfrm>
          <a:off x="4437903" y="364836"/>
          <a:ext cx="622045" cy="62204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577863" y="364836"/>
        <a:ext cx="342125" cy="468089"/>
      </dsp:txXfrm>
    </dsp:sp>
    <dsp:sp modelId="{F995A5E5-FA8C-4A40-97C3-3C60446A708B}">
      <dsp:nvSpPr>
        <dsp:cNvPr id="0" name=""/>
        <dsp:cNvSpPr/>
      </dsp:nvSpPr>
      <dsp:spPr>
        <a:xfrm>
          <a:off x="4508900" y="1624338"/>
          <a:ext cx="622045" cy="62204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48860" y="1624338"/>
        <a:ext cx="342125" cy="468089"/>
      </dsp:txXfrm>
    </dsp:sp>
    <dsp:sp modelId="{E7FEB92E-BFBC-4356-BCE6-6E6CC6CC9929}">
      <dsp:nvSpPr>
        <dsp:cNvPr id="0" name=""/>
        <dsp:cNvSpPr/>
      </dsp:nvSpPr>
      <dsp:spPr>
        <a:xfrm>
          <a:off x="4516112" y="2621598"/>
          <a:ext cx="622045" cy="62204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56072" y="2621598"/>
        <a:ext cx="342125" cy="468089"/>
      </dsp:txXfrm>
    </dsp:sp>
    <dsp:sp modelId="{83955D1A-D77A-48AB-86B3-636EC7A81FA4}">
      <dsp:nvSpPr>
        <dsp:cNvPr id="0" name=""/>
        <dsp:cNvSpPr/>
      </dsp:nvSpPr>
      <dsp:spPr>
        <a:xfrm>
          <a:off x="4549668" y="3607055"/>
          <a:ext cx="622045" cy="622045"/>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89628" y="3607055"/>
        <a:ext cx="342125" cy="4680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5358C-C99B-48DC-9FAD-68E18A7B0D62}" type="datetimeFigureOut">
              <a:rPr lang="en-GB" smtClean="0"/>
              <a:t>27/07/2023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985A-35C7-444A-A0FB-D287E6FCB720}" type="slidenum">
              <a:rPr lang="en-GB" smtClean="0"/>
              <a:t>‹#›</a:t>
            </a:fld>
            <a:endParaRPr lang="en-GB"/>
          </a:p>
        </p:txBody>
      </p:sp>
    </p:spTree>
    <p:extLst>
      <p:ext uri="{BB962C8B-B14F-4D97-AF65-F5344CB8AC3E}">
        <p14:creationId xmlns:p14="http://schemas.microsoft.com/office/powerpoint/2010/main" val="403852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2B985A-35C7-444A-A0FB-D287E6FCB720}" type="slidenum">
              <a:rPr lang="en-GB" smtClean="0"/>
              <a:t>20</a:t>
            </a:fld>
            <a:endParaRPr lang="en-GB"/>
          </a:p>
        </p:txBody>
      </p:sp>
    </p:spTree>
    <p:extLst>
      <p:ext uri="{BB962C8B-B14F-4D97-AF65-F5344CB8AC3E}">
        <p14:creationId xmlns:p14="http://schemas.microsoft.com/office/powerpoint/2010/main" val="242882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DEF371-F92A-2945-A72A-0DD3DEC67BE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84801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EF371-F92A-2945-A72A-0DD3DEC67BE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326196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EF371-F92A-2945-A72A-0DD3DEC67BE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310755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EF371-F92A-2945-A72A-0DD3DEC67BE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0AF-4C2E-4F47-A7EA-80D2CC36F151}" type="slidenum">
              <a:rPr lang="en-US" smtClean="0"/>
              <a:t>‹#›</a:t>
            </a:fld>
            <a:endParaRPr lang="en-US"/>
          </a:p>
        </p:txBody>
      </p:sp>
      <p:pic>
        <p:nvPicPr>
          <p:cNvPr id="7" name="Picture 6">
            <a:extLst>
              <a:ext uri="{FF2B5EF4-FFF2-40B4-BE49-F238E27FC236}">
                <a16:creationId xmlns:a16="http://schemas.microsoft.com/office/drawing/2014/main" id="{63633D5D-7624-6B49-7FCC-3490BE2C6E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624545"/>
            <a:ext cx="9144000" cy="1243584"/>
          </a:xfrm>
          <a:prstGeom prst="rect">
            <a:avLst/>
          </a:prstGeom>
        </p:spPr>
      </p:pic>
    </p:spTree>
    <p:extLst>
      <p:ext uri="{BB962C8B-B14F-4D97-AF65-F5344CB8AC3E}">
        <p14:creationId xmlns:p14="http://schemas.microsoft.com/office/powerpoint/2010/main" val="400915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EF371-F92A-2945-A72A-0DD3DEC67BE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121072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DEF371-F92A-2945-A72A-0DD3DEC67BE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3259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DEF371-F92A-2945-A72A-0DD3DEC67BE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400106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DEF371-F92A-2945-A72A-0DD3DEC67BE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374063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EF371-F92A-2945-A72A-0DD3DEC67BE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102731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EF371-F92A-2945-A72A-0DD3DEC67BE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283387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DEF371-F92A-2945-A72A-0DD3DEC67BE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2F0AF-4C2E-4F47-A7EA-80D2CC36F151}" type="slidenum">
              <a:rPr lang="en-US" smtClean="0"/>
              <a:t>‹#›</a:t>
            </a:fld>
            <a:endParaRPr lang="en-US"/>
          </a:p>
        </p:txBody>
      </p:sp>
    </p:spTree>
    <p:extLst>
      <p:ext uri="{BB962C8B-B14F-4D97-AF65-F5344CB8AC3E}">
        <p14:creationId xmlns:p14="http://schemas.microsoft.com/office/powerpoint/2010/main" val="78467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EF371-F92A-2945-A72A-0DD3DEC67BEC}" type="datetimeFigureOut">
              <a:rPr lang="en-US" smtClean="0"/>
              <a:t>7/27/2023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F0AF-4C2E-4F47-A7EA-80D2CC36F151}" type="slidenum">
              <a:rPr lang="en-US" smtClean="0"/>
              <a:t>‹#›</a:t>
            </a:fld>
            <a:endParaRPr lang="en-US"/>
          </a:p>
        </p:txBody>
      </p:sp>
    </p:spTree>
    <p:extLst>
      <p:ext uri="{BB962C8B-B14F-4D97-AF65-F5344CB8AC3E}">
        <p14:creationId xmlns:p14="http://schemas.microsoft.com/office/powerpoint/2010/main" val="2105758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kirkleeslocaloffer.org.uk/sendco-professional-information-and-resources-page/inclusive-high-quality-teaching-toolkit/inclusive-high-quality-teaching-audit-tool/"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kirkleescouncil-my.sharepoint.com/personal/anna_robinson_kirklees_gov_uk/Documents/SENDCo%20working%20group/I-APDR%20launch%20pack/I-APDR%20how%20to%20guide.pptx"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kirkleescouncil-my.sharepoint.com/personal/anna_robinson_kirklees_gov_uk/Documents/SENDCo%20working%20group/I-APDR%20launch%20pack/I-APDR%20how%20to%20guide.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irkleescouncil-my.sharepoint.com/personal/anna_robinson_kirklees_gov_uk/Documents/SENDCo%20working%20group/I-APDR%20launch%20pack/I-APDR%20how%20to%20guide.pptx"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helensandersonassociates.co.uk/person-centred-practice/maps/#:~:text=%20MAPs%20are%20a%20planning%20style%20developed%20by,widely%20in%20person-centred%20planning%20with%20children%20and%20adult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owerpoint backgroun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581912"/>
            <a:ext cx="9144000" cy="5276088"/>
          </a:xfrm>
          <a:prstGeom prst="rect">
            <a:avLst/>
          </a:prstGeom>
        </p:spPr>
      </p:pic>
      <p:sp>
        <p:nvSpPr>
          <p:cNvPr id="2" name="Title 1"/>
          <p:cNvSpPr>
            <a:spLocks noGrp="1"/>
          </p:cNvSpPr>
          <p:nvPr>
            <p:ph type="ctrTitle"/>
          </p:nvPr>
        </p:nvSpPr>
        <p:spPr/>
        <p:txBody>
          <a:bodyPr/>
          <a:lstStyle/>
          <a:p>
            <a:r>
              <a:rPr lang="en-US" dirty="0">
                <a:solidFill>
                  <a:schemeClr val="bg1"/>
                </a:solidFill>
              </a:rPr>
              <a:t>Welcome to I-APDR ‘How to..’ guide</a:t>
            </a:r>
          </a:p>
        </p:txBody>
      </p:sp>
      <p:sp>
        <p:nvSpPr>
          <p:cNvPr id="3" name="Subtitle 2"/>
          <p:cNvSpPr>
            <a:spLocks noGrp="1"/>
          </p:cNvSpPr>
          <p:nvPr>
            <p:ph type="subTitle" idx="1"/>
          </p:nvPr>
        </p:nvSpPr>
        <p:spPr/>
        <p:txBody>
          <a:bodyPr/>
          <a:lstStyle/>
          <a:p>
            <a:r>
              <a:rPr lang="en-US" dirty="0">
                <a:solidFill>
                  <a:schemeClr val="bg1"/>
                </a:solidFill>
              </a:rPr>
              <a:t>This guide will talk you through how to use the I-APDR</a:t>
            </a:r>
          </a:p>
        </p:txBody>
      </p:sp>
      <p:pic>
        <p:nvPicPr>
          <p:cNvPr id="4" name="Picture 3" descr="Kirklees logo_(Blac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479" y="428044"/>
            <a:ext cx="2211054" cy="567978"/>
          </a:xfrm>
          <a:prstGeom prst="rect">
            <a:avLst/>
          </a:prstGeom>
        </p:spPr>
      </p:pic>
      <p:sp>
        <p:nvSpPr>
          <p:cNvPr id="9" name="Subtitle 2"/>
          <p:cNvSpPr txBox="1">
            <a:spLocks/>
          </p:cNvSpPr>
          <p:nvPr/>
        </p:nvSpPr>
        <p:spPr>
          <a:xfrm>
            <a:off x="3747943" y="512522"/>
            <a:ext cx="5118683" cy="51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chemeClr val="tx1"/>
                </a:solidFill>
              </a:rPr>
              <a:t>Education Safeguarding and Inclusion</a:t>
            </a:r>
          </a:p>
        </p:txBody>
      </p:sp>
    </p:spTree>
    <p:extLst>
      <p:ext uri="{BB962C8B-B14F-4D97-AF65-F5344CB8AC3E}">
        <p14:creationId xmlns:p14="http://schemas.microsoft.com/office/powerpoint/2010/main" val="341789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0988-B269-8397-BDA2-8652D03D4025}"/>
              </a:ext>
            </a:extLst>
          </p:cNvPr>
          <p:cNvSpPr>
            <a:spLocks noGrp="1"/>
          </p:cNvSpPr>
          <p:nvPr>
            <p:ph type="title"/>
          </p:nvPr>
        </p:nvSpPr>
        <p:spPr>
          <a:xfrm>
            <a:off x="457200" y="250784"/>
            <a:ext cx="8229600" cy="1143000"/>
          </a:xfrm>
        </p:spPr>
        <p:txBody>
          <a:bodyPr/>
          <a:lstStyle/>
          <a:p>
            <a:r>
              <a:rPr lang="en-GB" dirty="0"/>
              <a:t>Assess</a:t>
            </a:r>
          </a:p>
        </p:txBody>
      </p:sp>
      <p:sp>
        <p:nvSpPr>
          <p:cNvPr id="3" name="Content Placeholder 2">
            <a:extLst>
              <a:ext uri="{FF2B5EF4-FFF2-40B4-BE49-F238E27FC236}">
                <a16:creationId xmlns:a16="http://schemas.microsoft.com/office/drawing/2014/main" id="{AD2BEDF6-AF44-6C7C-DA5B-5059D3294176}"/>
              </a:ext>
            </a:extLst>
          </p:cNvPr>
          <p:cNvSpPr>
            <a:spLocks noGrp="1"/>
          </p:cNvSpPr>
          <p:nvPr>
            <p:ph idx="1"/>
          </p:nvPr>
        </p:nvSpPr>
        <p:spPr/>
        <p:txBody>
          <a:bodyPr/>
          <a:lstStyle/>
          <a:p>
            <a:r>
              <a:rPr lang="en-GB" dirty="0"/>
              <a:t>Teacher assessment</a:t>
            </a:r>
          </a:p>
          <a:p>
            <a:r>
              <a:rPr lang="en-GB" dirty="0"/>
              <a:t>Specific need assessment</a:t>
            </a:r>
          </a:p>
          <a:p>
            <a:r>
              <a:rPr lang="en-GB" dirty="0"/>
              <a:t>Observation</a:t>
            </a:r>
          </a:p>
          <a:p>
            <a:r>
              <a:rPr lang="en-GB" dirty="0"/>
              <a:t>Parent/carer assessment</a:t>
            </a:r>
          </a:p>
          <a:p>
            <a:r>
              <a:rPr lang="en-GB" dirty="0"/>
              <a:t>Profile checklists (baseline assessments)</a:t>
            </a:r>
          </a:p>
          <a:p>
            <a:r>
              <a:rPr lang="en-GB" dirty="0"/>
              <a:t>Strengths and needs: move away from deficit</a:t>
            </a:r>
          </a:p>
        </p:txBody>
      </p:sp>
      <p:pic>
        <p:nvPicPr>
          <p:cNvPr id="4" name="Picture 3">
            <a:extLst>
              <a:ext uri="{FF2B5EF4-FFF2-40B4-BE49-F238E27FC236}">
                <a16:creationId xmlns:a16="http://schemas.microsoft.com/office/drawing/2014/main" id="{281BE148-ED8E-2018-BDFD-2B27E5C6F5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7161" y="250784"/>
            <a:ext cx="2643792" cy="2400300"/>
          </a:xfrm>
          <a:prstGeom prst="rect">
            <a:avLst/>
          </a:prstGeom>
        </p:spPr>
      </p:pic>
    </p:spTree>
    <p:extLst>
      <p:ext uri="{BB962C8B-B14F-4D97-AF65-F5344CB8AC3E}">
        <p14:creationId xmlns:p14="http://schemas.microsoft.com/office/powerpoint/2010/main" val="222716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0D45-2974-D90B-D220-5C2C260F2C9C}"/>
              </a:ext>
            </a:extLst>
          </p:cNvPr>
          <p:cNvSpPr>
            <a:spLocks noGrp="1"/>
          </p:cNvSpPr>
          <p:nvPr>
            <p:ph type="title"/>
          </p:nvPr>
        </p:nvSpPr>
        <p:spPr>
          <a:xfrm>
            <a:off x="457200" y="274638"/>
            <a:ext cx="8229600" cy="1143000"/>
          </a:xfrm>
        </p:spPr>
        <p:txBody>
          <a:bodyPr anchor="ctr">
            <a:normAutofit/>
          </a:bodyPr>
          <a:lstStyle/>
          <a:p>
            <a:r>
              <a:rPr lang="en-GB" dirty="0"/>
              <a:t>Plan and Do</a:t>
            </a:r>
          </a:p>
        </p:txBody>
      </p:sp>
      <p:sp>
        <p:nvSpPr>
          <p:cNvPr id="3" name="Content Placeholder 2">
            <a:extLst>
              <a:ext uri="{FF2B5EF4-FFF2-40B4-BE49-F238E27FC236}">
                <a16:creationId xmlns:a16="http://schemas.microsoft.com/office/drawing/2014/main" id="{630EF681-876C-75F4-51DE-9B6FB8010304}"/>
              </a:ext>
            </a:extLst>
          </p:cNvPr>
          <p:cNvSpPr>
            <a:spLocks noGrp="1"/>
          </p:cNvSpPr>
          <p:nvPr>
            <p:ph sz="half" idx="1"/>
          </p:nvPr>
        </p:nvSpPr>
        <p:spPr>
          <a:xfrm>
            <a:off x="377686" y="1253046"/>
            <a:ext cx="4038600" cy="4525963"/>
          </a:xfrm>
        </p:spPr>
        <p:txBody>
          <a:bodyPr>
            <a:normAutofit/>
          </a:bodyPr>
          <a:lstStyle/>
          <a:p>
            <a:pPr>
              <a:lnSpc>
                <a:spcPct val="90000"/>
              </a:lnSpc>
            </a:pPr>
            <a:r>
              <a:rPr lang="en-GB" sz="2200" dirty="0"/>
              <a:t>Set targets informed from assessment</a:t>
            </a:r>
          </a:p>
          <a:p>
            <a:pPr>
              <a:lnSpc>
                <a:spcPct val="90000"/>
              </a:lnSpc>
            </a:pPr>
            <a:r>
              <a:rPr lang="en-GB" sz="2200" dirty="0"/>
              <a:t>Identify provision (whole class and bespoke)</a:t>
            </a:r>
          </a:p>
          <a:p>
            <a:pPr>
              <a:lnSpc>
                <a:spcPct val="90000"/>
              </a:lnSpc>
            </a:pPr>
            <a:r>
              <a:rPr lang="en-GB" sz="2200" dirty="0">
                <a:hlinkClick r:id="rId2"/>
              </a:rPr>
              <a:t>Use the Inclusive High Quality audit toolkit </a:t>
            </a:r>
            <a:endParaRPr lang="en-GB" sz="2200" dirty="0"/>
          </a:p>
          <a:p>
            <a:pPr>
              <a:lnSpc>
                <a:spcPct val="90000"/>
              </a:lnSpc>
            </a:pPr>
            <a:r>
              <a:rPr lang="en-GB" sz="2200" dirty="0"/>
              <a:t>Implement and be prepared to review and refine</a:t>
            </a:r>
          </a:p>
          <a:p>
            <a:pPr>
              <a:lnSpc>
                <a:spcPct val="90000"/>
              </a:lnSpc>
            </a:pPr>
            <a:endParaRPr lang="en-GB" sz="2200" dirty="0"/>
          </a:p>
        </p:txBody>
      </p:sp>
      <p:pic>
        <p:nvPicPr>
          <p:cNvPr id="4" name="Picture 3">
            <a:extLst>
              <a:ext uri="{FF2B5EF4-FFF2-40B4-BE49-F238E27FC236}">
                <a16:creationId xmlns:a16="http://schemas.microsoft.com/office/drawing/2014/main" id="{18C386DC-0CE8-77D2-30D2-E5FD72AE3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7714" y="1599383"/>
            <a:ext cx="4038600" cy="2635186"/>
          </a:xfrm>
          <a:prstGeom prst="rect">
            <a:avLst/>
          </a:prstGeom>
          <a:noFill/>
        </p:spPr>
      </p:pic>
      <p:pic>
        <p:nvPicPr>
          <p:cNvPr id="5" name="Picture 4">
            <a:extLst>
              <a:ext uri="{FF2B5EF4-FFF2-40B4-BE49-F238E27FC236}">
                <a16:creationId xmlns:a16="http://schemas.microsoft.com/office/drawing/2014/main" id="{70E53976-E6AE-CA8B-C4D7-2403AADB02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14416"/>
            <a:ext cx="9144000" cy="1243584"/>
          </a:xfrm>
          <a:prstGeom prst="rect">
            <a:avLst/>
          </a:prstGeom>
        </p:spPr>
      </p:pic>
    </p:spTree>
    <p:extLst>
      <p:ext uri="{BB962C8B-B14F-4D97-AF65-F5344CB8AC3E}">
        <p14:creationId xmlns:p14="http://schemas.microsoft.com/office/powerpoint/2010/main" val="76385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C27D-0809-8B51-F2C6-73900401CD45}"/>
              </a:ext>
            </a:extLst>
          </p:cNvPr>
          <p:cNvSpPr>
            <a:spLocks noGrp="1"/>
          </p:cNvSpPr>
          <p:nvPr>
            <p:ph type="title"/>
          </p:nvPr>
        </p:nvSpPr>
        <p:spPr/>
        <p:txBody>
          <a:bodyPr/>
          <a:lstStyle/>
          <a:p>
            <a:r>
              <a:rPr lang="en-GB" dirty="0"/>
              <a:t>Outcomes	</a:t>
            </a:r>
          </a:p>
        </p:txBody>
      </p:sp>
      <p:sp>
        <p:nvSpPr>
          <p:cNvPr id="3" name="Content Placeholder 2">
            <a:extLst>
              <a:ext uri="{FF2B5EF4-FFF2-40B4-BE49-F238E27FC236}">
                <a16:creationId xmlns:a16="http://schemas.microsoft.com/office/drawing/2014/main" id="{12511E54-45E7-9B94-0306-1F976EC76EF2}"/>
              </a:ext>
            </a:extLst>
          </p:cNvPr>
          <p:cNvSpPr>
            <a:spLocks noGrp="1"/>
          </p:cNvSpPr>
          <p:nvPr>
            <p:ph idx="1"/>
          </p:nvPr>
        </p:nvSpPr>
        <p:spPr>
          <a:xfrm>
            <a:off x="329979" y="1166018"/>
            <a:ext cx="5237183" cy="4525963"/>
          </a:xfrm>
        </p:spPr>
        <p:txBody>
          <a:bodyPr>
            <a:normAutofit lnSpcReduction="10000"/>
          </a:bodyPr>
          <a:lstStyle/>
          <a:p>
            <a:r>
              <a:rPr lang="en-GB" dirty="0"/>
              <a:t>What does each individual want/need?</a:t>
            </a:r>
          </a:p>
          <a:p>
            <a:r>
              <a:rPr lang="en-GB" dirty="0"/>
              <a:t>What is the overall picture?</a:t>
            </a:r>
          </a:p>
          <a:p>
            <a:r>
              <a:rPr lang="en-GB" dirty="0"/>
              <a:t>360 the view: school, home, individuals</a:t>
            </a:r>
          </a:p>
          <a:p>
            <a:r>
              <a:rPr lang="en-GB" dirty="0"/>
              <a:t>Do they align? What needs to more holistic?</a:t>
            </a:r>
          </a:p>
          <a:p>
            <a:r>
              <a:rPr lang="en-GB" dirty="0"/>
              <a:t>What can be done differently?</a:t>
            </a:r>
          </a:p>
        </p:txBody>
      </p:sp>
      <p:pic>
        <p:nvPicPr>
          <p:cNvPr id="4" name="Picture 3">
            <a:extLst>
              <a:ext uri="{FF2B5EF4-FFF2-40B4-BE49-F238E27FC236}">
                <a16:creationId xmlns:a16="http://schemas.microsoft.com/office/drawing/2014/main" id="{5DE0811A-6136-B155-06BA-3A6AE19EB2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9988" y="2304527"/>
            <a:ext cx="3774012" cy="2248946"/>
          </a:xfrm>
          <a:prstGeom prst="rect">
            <a:avLst/>
          </a:prstGeom>
        </p:spPr>
      </p:pic>
    </p:spTree>
    <p:extLst>
      <p:ext uri="{BB962C8B-B14F-4D97-AF65-F5344CB8AC3E}">
        <p14:creationId xmlns:p14="http://schemas.microsoft.com/office/powerpoint/2010/main" val="136113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2595765F-D6F9-1EBA-5908-609E093575B4}"/>
              </a:ext>
            </a:extLst>
          </p:cNvPr>
          <p:cNvSpPr/>
          <p:nvPr/>
        </p:nvSpPr>
        <p:spPr>
          <a:xfrm>
            <a:off x="457200" y="274638"/>
            <a:ext cx="8229600" cy="11430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92500" lnSpcReduction="20000"/>
          </a:bodyPr>
          <a:lstStyle/>
          <a:p>
            <a:pPr algn="ctr">
              <a:spcBef>
                <a:spcPct val="0"/>
              </a:spcBef>
              <a:spcAft>
                <a:spcPts val="600"/>
              </a:spcAft>
            </a:pPr>
            <a:r>
              <a:rPr lang="en-US" sz="4400" kern="1200" dirty="0">
                <a:solidFill>
                  <a:schemeClr val="tx1"/>
                </a:solidFill>
                <a:latin typeface="+mj-lt"/>
                <a:ea typeface="+mj-ea"/>
                <a:cs typeface="+mj-cs"/>
              </a:rPr>
              <a:t>Gathering </a:t>
            </a:r>
            <a:r>
              <a:rPr lang="en-US" sz="4400" dirty="0">
                <a:solidFill>
                  <a:schemeClr val="tx1"/>
                </a:solidFill>
                <a:latin typeface="+mj-lt"/>
                <a:ea typeface="+mj-ea"/>
                <a:cs typeface="+mj-cs"/>
              </a:rPr>
              <a:t>the child/young person’s</a:t>
            </a:r>
            <a:r>
              <a:rPr lang="en-US" sz="4400" kern="1200" dirty="0">
                <a:solidFill>
                  <a:schemeClr val="tx1"/>
                </a:solidFill>
                <a:latin typeface="+mj-lt"/>
                <a:ea typeface="+mj-ea"/>
                <a:cs typeface="+mj-cs"/>
              </a:rPr>
              <a:t> views</a:t>
            </a:r>
          </a:p>
        </p:txBody>
      </p:sp>
      <p:pic>
        <p:nvPicPr>
          <p:cNvPr id="6" name="Picture 5" descr="A child holding a megaphone&#10;&#10;Description automatically generated">
            <a:extLst>
              <a:ext uri="{FF2B5EF4-FFF2-40B4-BE49-F238E27FC236}">
                <a16:creationId xmlns:a16="http://schemas.microsoft.com/office/drawing/2014/main" id="{7F50E9D1-2C96-8E3D-985F-CDECA736E5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0200" y="1547446"/>
            <a:ext cx="5943600" cy="3962400"/>
          </a:xfrm>
          <a:prstGeom prst="rect">
            <a:avLst/>
          </a:prstGeom>
        </p:spPr>
      </p:pic>
    </p:spTree>
    <p:extLst>
      <p:ext uri="{BB962C8B-B14F-4D97-AF65-F5344CB8AC3E}">
        <p14:creationId xmlns:p14="http://schemas.microsoft.com/office/powerpoint/2010/main" val="413349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EB3D-DCBB-45C3-794D-484882F94D84}"/>
              </a:ext>
            </a:extLst>
          </p:cNvPr>
          <p:cNvSpPr>
            <a:spLocks noGrp="1"/>
          </p:cNvSpPr>
          <p:nvPr>
            <p:ph type="title"/>
          </p:nvPr>
        </p:nvSpPr>
        <p:spPr>
          <a:xfrm>
            <a:off x="83890" y="102663"/>
            <a:ext cx="5469622" cy="645952"/>
          </a:xfrm>
        </p:spPr>
        <p:txBody>
          <a:bodyPr>
            <a:normAutofit fontScale="90000"/>
          </a:bodyPr>
          <a:lstStyle/>
          <a:p>
            <a:r>
              <a:rPr lang="en-GB" dirty="0"/>
              <a:t>What CYP would like…</a:t>
            </a:r>
          </a:p>
        </p:txBody>
      </p:sp>
      <p:sp>
        <p:nvSpPr>
          <p:cNvPr id="3" name="Content Placeholder 2">
            <a:extLst>
              <a:ext uri="{FF2B5EF4-FFF2-40B4-BE49-F238E27FC236}">
                <a16:creationId xmlns:a16="http://schemas.microsoft.com/office/drawing/2014/main" id="{4B6278E5-A9C2-A74F-D467-C7211F48A890}"/>
              </a:ext>
            </a:extLst>
          </p:cNvPr>
          <p:cNvSpPr>
            <a:spLocks noGrp="1"/>
          </p:cNvSpPr>
          <p:nvPr>
            <p:ph idx="1"/>
          </p:nvPr>
        </p:nvSpPr>
        <p:spPr>
          <a:xfrm>
            <a:off x="3095538" y="731837"/>
            <a:ext cx="5897461" cy="4525963"/>
          </a:xfrm>
        </p:spPr>
        <p:txBody>
          <a:bodyPr>
            <a:noAutofit/>
          </a:bodyPr>
          <a:lstStyle/>
          <a:p>
            <a:pPr>
              <a:buFont typeface="Wingdings" panose="05000000000000000000" pitchFamily="2" charset="2"/>
              <a:buChar char="ü"/>
            </a:pPr>
            <a:r>
              <a:rPr lang="en-GB" sz="1400" dirty="0"/>
              <a:t>Ask me what my access needs are, before you do anything else</a:t>
            </a:r>
          </a:p>
          <a:p>
            <a:pPr>
              <a:buFont typeface="Wingdings" panose="05000000000000000000" pitchFamily="2" charset="2"/>
              <a:buChar char="ü"/>
            </a:pPr>
            <a:r>
              <a:rPr lang="en-GB" sz="1400" dirty="0"/>
              <a:t>Tell me a bit about yourself before I meet you ( a photo profile or similar)  Are you the right person for me?</a:t>
            </a:r>
          </a:p>
          <a:p>
            <a:pPr>
              <a:buFont typeface="Wingdings" panose="05000000000000000000" pitchFamily="2" charset="2"/>
              <a:buChar char="ü"/>
            </a:pPr>
            <a:r>
              <a:rPr lang="en-GB" sz="1400" dirty="0"/>
              <a:t> Ask me how best to communicate with me</a:t>
            </a:r>
          </a:p>
          <a:p>
            <a:pPr>
              <a:buFont typeface="Wingdings" panose="05000000000000000000" pitchFamily="2" charset="2"/>
              <a:buChar char="ü"/>
            </a:pPr>
            <a:r>
              <a:rPr lang="en-GB" sz="1400" dirty="0"/>
              <a:t>Adjust your communication to ‘meet me halfway’.</a:t>
            </a:r>
          </a:p>
          <a:p>
            <a:pPr>
              <a:buFont typeface="Wingdings" panose="05000000000000000000" pitchFamily="2" charset="2"/>
              <a:buChar char="ü"/>
            </a:pPr>
            <a:r>
              <a:rPr lang="en-GB" sz="1400" dirty="0"/>
              <a:t>Offer me choices of ways to communicate e.g. email, text , face to face, images, drawing, letters, through an advocate</a:t>
            </a:r>
          </a:p>
          <a:p>
            <a:pPr>
              <a:buFont typeface="Wingdings" panose="05000000000000000000" pitchFamily="2" charset="2"/>
              <a:buChar char="ü"/>
            </a:pPr>
            <a:r>
              <a:rPr lang="en-GB" sz="1400" dirty="0"/>
              <a:t>Think universal design and accessibility; things like captions on video calls should be business as usual</a:t>
            </a:r>
          </a:p>
          <a:p>
            <a:pPr>
              <a:buFont typeface="Wingdings" panose="05000000000000000000" pitchFamily="2" charset="2"/>
              <a:buChar char="ü"/>
            </a:pPr>
            <a:r>
              <a:rPr lang="en-GB" sz="1400" dirty="0"/>
              <a:t>If you can’t answer my question straight away, let me know you’re working on it and will get back to me</a:t>
            </a:r>
          </a:p>
          <a:p>
            <a:pPr>
              <a:buFont typeface="Wingdings" panose="05000000000000000000" pitchFamily="2" charset="2"/>
              <a:buChar char="ü"/>
            </a:pPr>
            <a:r>
              <a:rPr lang="en-GB" sz="1400" dirty="0"/>
              <a:t>Communicate directly with me, not just through my parents/carers</a:t>
            </a:r>
          </a:p>
          <a:p>
            <a:pPr>
              <a:buFont typeface="Wingdings" panose="05000000000000000000" pitchFamily="2" charset="2"/>
              <a:buChar char="ü"/>
            </a:pPr>
            <a:r>
              <a:rPr lang="en-GB" sz="1400" dirty="0"/>
              <a:t> Support me to advocate for myself and help me to develop the skills to do this effectively ( ‘let me have a say and give me some help to have a say’)</a:t>
            </a:r>
          </a:p>
          <a:p>
            <a:pPr>
              <a:buFont typeface="Wingdings" panose="05000000000000000000" pitchFamily="2" charset="2"/>
              <a:buChar char="ü"/>
            </a:pPr>
            <a:r>
              <a:rPr lang="en-GB" sz="1400" dirty="0"/>
              <a:t>Be prepared to develop your own skills in listening and communicating with me</a:t>
            </a:r>
          </a:p>
          <a:p>
            <a:pPr>
              <a:buFont typeface="Wingdings" panose="05000000000000000000" pitchFamily="2" charset="2"/>
              <a:buChar char="ü"/>
            </a:pPr>
            <a:r>
              <a:rPr lang="en-GB" sz="1400" dirty="0"/>
              <a:t> Make an effort to understand, and don’t judge</a:t>
            </a:r>
          </a:p>
          <a:p>
            <a:pPr>
              <a:buFont typeface="Wingdings" panose="05000000000000000000" pitchFamily="2" charset="2"/>
              <a:buChar char="ü"/>
            </a:pPr>
            <a:r>
              <a:rPr lang="en-GB" sz="1400" dirty="0"/>
              <a:t>Respect me, my experiences, and my perspective</a:t>
            </a:r>
          </a:p>
          <a:p>
            <a:pPr>
              <a:buFont typeface="Wingdings" panose="05000000000000000000" pitchFamily="2" charset="2"/>
              <a:buChar char="ü"/>
            </a:pPr>
            <a:r>
              <a:rPr lang="en-GB" sz="1400" dirty="0"/>
              <a:t> ‘How people talk to you and how they explain things is important; explain things clearly’</a:t>
            </a:r>
            <a:br>
              <a:rPr lang="en-GB" sz="1400" dirty="0"/>
            </a:br>
            <a:br>
              <a:rPr lang="en-GB" sz="1400" dirty="0"/>
            </a:br>
            <a:endParaRPr lang="en-GB" sz="1400" dirty="0"/>
          </a:p>
        </p:txBody>
      </p:sp>
      <p:pic>
        <p:nvPicPr>
          <p:cNvPr id="4" name="Picture 3">
            <a:extLst>
              <a:ext uri="{FF2B5EF4-FFF2-40B4-BE49-F238E27FC236}">
                <a16:creationId xmlns:a16="http://schemas.microsoft.com/office/drawing/2014/main" id="{79CE2B45-2447-FA80-A6F3-B956AFE9AA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003" y="1510020"/>
            <a:ext cx="2869034" cy="2869034"/>
          </a:xfrm>
          <a:prstGeom prst="rect">
            <a:avLst/>
          </a:prstGeom>
        </p:spPr>
      </p:pic>
    </p:spTree>
    <p:extLst>
      <p:ext uri="{BB962C8B-B14F-4D97-AF65-F5344CB8AC3E}">
        <p14:creationId xmlns:p14="http://schemas.microsoft.com/office/powerpoint/2010/main" val="1481814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3115C-BCC9-91BF-2D1E-DDF08797FA04}"/>
              </a:ext>
            </a:extLst>
          </p:cNvPr>
          <p:cNvSpPr>
            <a:spLocks noGrp="1"/>
          </p:cNvSpPr>
          <p:nvPr>
            <p:ph type="title"/>
          </p:nvPr>
        </p:nvSpPr>
        <p:spPr>
          <a:xfrm>
            <a:off x="723900" y="297606"/>
            <a:ext cx="8229600" cy="1143000"/>
          </a:xfrm>
        </p:spPr>
        <p:txBody>
          <a:bodyPr/>
          <a:lstStyle/>
          <a:p>
            <a:r>
              <a:rPr lang="en-GB" dirty="0"/>
              <a:t>What this may look like…</a:t>
            </a:r>
          </a:p>
        </p:txBody>
      </p:sp>
      <p:sp>
        <p:nvSpPr>
          <p:cNvPr id="3" name="Content Placeholder 2">
            <a:extLst>
              <a:ext uri="{FF2B5EF4-FFF2-40B4-BE49-F238E27FC236}">
                <a16:creationId xmlns:a16="http://schemas.microsoft.com/office/drawing/2014/main" id="{058A7EA8-BF77-4D4A-A141-BB8F1DD38E00}"/>
              </a:ext>
            </a:extLst>
          </p:cNvPr>
          <p:cNvSpPr>
            <a:spLocks noGrp="1"/>
          </p:cNvSpPr>
          <p:nvPr>
            <p:ph idx="1"/>
          </p:nvPr>
        </p:nvSpPr>
        <p:spPr>
          <a:xfrm>
            <a:off x="109057" y="1166018"/>
            <a:ext cx="8577743" cy="4525963"/>
          </a:xfrm>
        </p:spPr>
        <p:txBody>
          <a:bodyPr>
            <a:normAutofit/>
          </a:bodyPr>
          <a:lstStyle/>
          <a:p>
            <a:pPr marL="0" indent="0">
              <a:buNone/>
            </a:pPr>
            <a:br>
              <a:rPr lang="en-GB" dirty="0"/>
            </a:br>
            <a:endParaRPr lang="en-GB" sz="5600" dirty="0"/>
          </a:p>
        </p:txBody>
      </p:sp>
      <p:pic>
        <p:nvPicPr>
          <p:cNvPr id="4" name="Picture 3">
            <a:extLst>
              <a:ext uri="{FF2B5EF4-FFF2-40B4-BE49-F238E27FC236}">
                <a16:creationId xmlns:a16="http://schemas.microsoft.com/office/drawing/2014/main" id="{C207C662-7EF2-FA22-C288-4769B3C6106E}"/>
              </a:ext>
            </a:extLst>
          </p:cNvPr>
          <p:cNvPicPr>
            <a:picLocks noChangeAspect="1"/>
          </p:cNvPicPr>
          <p:nvPr/>
        </p:nvPicPr>
        <p:blipFill>
          <a:blip r:embed="rId2"/>
          <a:stretch>
            <a:fillRect/>
          </a:stretch>
        </p:blipFill>
        <p:spPr>
          <a:xfrm>
            <a:off x="190500" y="1776412"/>
            <a:ext cx="8763000" cy="3305175"/>
          </a:xfrm>
          <a:prstGeom prst="rect">
            <a:avLst/>
          </a:prstGeom>
        </p:spPr>
      </p:pic>
    </p:spTree>
    <p:extLst>
      <p:ext uri="{BB962C8B-B14F-4D97-AF65-F5344CB8AC3E}">
        <p14:creationId xmlns:p14="http://schemas.microsoft.com/office/powerpoint/2010/main" val="165175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97062F-9965-4E78-8DD0-E4FC67CCAFEA}"/>
              </a:ext>
            </a:extLst>
          </p:cNvPr>
          <p:cNvSpPr>
            <a:spLocks noGrp="1"/>
          </p:cNvSpPr>
          <p:nvPr>
            <p:ph sz="half" idx="1"/>
          </p:nvPr>
        </p:nvSpPr>
        <p:spPr>
          <a:xfrm>
            <a:off x="457200" y="310394"/>
            <a:ext cx="4038600" cy="5033393"/>
          </a:xfrm>
        </p:spPr>
        <p:txBody>
          <a:bodyPr>
            <a:normAutofit lnSpcReduction="10000"/>
          </a:bodyPr>
          <a:lstStyle/>
          <a:p>
            <a:pPr marL="0" indent="0">
              <a:lnSpc>
                <a:spcPct val="90000"/>
              </a:lnSpc>
              <a:buNone/>
            </a:pPr>
            <a:br>
              <a:rPr lang="en-GB" sz="1100" dirty="0"/>
            </a:br>
            <a:r>
              <a:rPr lang="en-GB" sz="1400" dirty="0"/>
              <a:t>· Always offering a variety of ways for young people to express their views</a:t>
            </a:r>
            <a:br>
              <a:rPr lang="en-GB" sz="1400" dirty="0"/>
            </a:br>
            <a:br>
              <a:rPr lang="en-GB" sz="1400" dirty="0"/>
            </a:br>
            <a:r>
              <a:rPr lang="en-GB" sz="1400" dirty="0"/>
              <a:t>· Not assuming that speaking is always the ‘best’ way to communicate</a:t>
            </a:r>
            <a:br>
              <a:rPr lang="en-GB" sz="1400" dirty="0"/>
            </a:br>
            <a:br>
              <a:rPr lang="en-GB" sz="1400" dirty="0"/>
            </a:br>
            <a:r>
              <a:rPr lang="en-GB" sz="1400" dirty="0"/>
              <a:t>· Drawing stick men on a note pad to illustrate a conversation, or using natural gestures; it doesn’t have to be hi-tech or look fancy. A helpful list of low-tech communication supports is available here </a:t>
            </a:r>
            <a:r>
              <a:rPr lang="en-GB" sz="1400" dirty="0">
                <a:hlinkClick r:id="rId2"/>
              </a:rPr>
              <a:t>https://www.rhn.org.uk/content/uploads/2020/08/Low-tech-AAC.pdf</a:t>
            </a:r>
            <a:br>
              <a:rPr lang="en-GB" sz="1400" dirty="0"/>
            </a:br>
            <a:br>
              <a:rPr lang="en-GB" sz="1400" dirty="0"/>
            </a:br>
            <a:r>
              <a:rPr lang="en-GB" sz="1400" dirty="0"/>
              <a:t>· Recognising that speaking children and young people may benefit from using non-speaking ways to communicate at times. </a:t>
            </a:r>
            <a:r>
              <a:rPr lang="en-GB" sz="1400" dirty="0">
                <a:hlinkClick r:id="rId2"/>
              </a:rPr>
              <a:t>https://www.assistiveware.com/learn-aac/support-communication-for-part-time-aac-users</a:t>
            </a:r>
            <a:br>
              <a:rPr lang="en-GB" sz="1400" dirty="0"/>
            </a:br>
            <a:br>
              <a:rPr lang="en-GB" sz="1400" dirty="0"/>
            </a:br>
            <a:r>
              <a:rPr lang="en-GB" sz="1400" dirty="0"/>
              <a:t>· Doing an activity together such as sensory play or making a model .</a:t>
            </a:r>
            <a:br>
              <a:rPr lang="en-GB" sz="1400" dirty="0"/>
            </a:br>
            <a:br>
              <a:rPr lang="en-GB" sz="1400" dirty="0"/>
            </a:br>
            <a:r>
              <a:rPr lang="en-GB" sz="1400" dirty="0"/>
              <a:t>· Using texting or messaging apps. Mind of My own is a good alternative to this to address any safe-guarding concerns </a:t>
            </a:r>
            <a:r>
              <a:rPr lang="en-GB" sz="1400" dirty="0">
                <a:hlinkClick r:id="rId2"/>
              </a:rPr>
              <a:t>https://mindofmyown.org.uk</a:t>
            </a:r>
            <a:br>
              <a:rPr lang="en-GB" sz="1400" dirty="0"/>
            </a:br>
            <a:endParaRPr lang="en-GB" sz="1400" dirty="0"/>
          </a:p>
        </p:txBody>
      </p:sp>
      <p:pic>
        <p:nvPicPr>
          <p:cNvPr id="4" name="Picture 3">
            <a:extLst>
              <a:ext uri="{FF2B5EF4-FFF2-40B4-BE49-F238E27FC236}">
                <a16:creationId xmlns:a16="http://schemas.microsoft.com/office/drawing/2014/main" id="{46B0D20B-2D8D-5A19-CEDE-A0EE6103B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5644" y="494950"/>
            <a:ext cx="3786991" cy="4848837"/>
          </a:xfrm>
          <a:prstGeom prst="rect">
            <a:avLst/>
          </a:prstGeom>
          <a:noFill/>
        </p:spPr>
      </p:pic>
      <p:pic>
        <p:nvPicPr>
          <p:cNvPr id="5" name="Picture 4">
            <a:extLst>
              <a:ext uri="{FF2B5EF4-FFF2-40B4-BE49-F238E27FC236}">
                <a16:creationId xmlns:a16="http://schemas.microsoft.com/office/drawing/2014/main" id="{10F1C301-4E6F-FACC-EFB8-39574C58C7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22805"/>
            <a:ext cx="9144000" cy="1243584"/>
          </a:xfrm>
          <a:prstGeom prst="rect">
            <a:avLst/>
          </a:prstGeom>
        </p:spPr>
      </p:pic>
    </p:spTree>
    <p:extLst>
      <p:ext uri="{BB962C8B-B14F-4D97-AF65-F5344CB8AC3E}">
        <p14:creationId xmlns:p14="http://schemas.microsoft.com/office/powerpoint/2010/main" val="85882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D92DA88-E01D-88CE-F045-D9BAD98F82A4}"/>
              </a:ext>
            </a:extLst>
          </p:cNvPr>
          <p:cNvSpPr>
            <a:spLocks noGrp="1"/>
          </p:cNvSpPr>
          <p:nvPr>
            <p:ph type="title"/>
          </p:nvPr>
        </p:nvSpPr>
        <p:spPr>
          <a:xfrm>
            <a:off x="457200" y="274638"/>
            <a:ext cx="8229600" cy="1143000"/>
          </a:xfrm>
        </p:spPr>
        <p:txBody>
          <a:bodyPr/>
          <a:lstStyle/>
          <a:p>
            <a:r>
              <a:rPr lang="en-US" dirty="0"/>
              <a:t>Talking mats</a:t>
            </a:r>
          </a:p>
        </p:txBody>
      </p:sp>
      <p:pic>
        <p:nvPicPr>
          <p:cNvPr id="5" name="Content Placeholder 4">
            <a:extLst>
              <a:ext uri="{FF2B5EF4-FFF2-40B4-BE49-F238E27FC236}">
                <a16:creationId xmlns:a16="http://schemas.microsoft.com/office/drawing/2014/main" id="{800C40D8-1292-FA70-B3CF-8029DCE4949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55010" y="1600201"/>
            <a:ext cx="7247724" cy="3802309"/>
          </a:xfrm>
          <a:prstGeom prst="rect">
            <a:avLst/>
          </a:prstGeom>
          <a:noFill/>
        </p:spPr>
      </p:pic>
    </p:spTree>
    <p:extLst>
      <p:ext uri="{BB962C8B-B14F-4D97-AF65-F5344CB8AC3E}">
        <p14:creationId xmlns:p14="http://schemas.microsoft.com/office/powerpoint/2010/main" val="78293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12ED58-5473-9BB7-F752-724E5C71C630}"/>
              </a:ext>
            </a:extLst>
          </p:cNvPr>
          <p:cNvSpPr>
            <a:spLocks noGrp="1"/>
          </p:cNvSpPr>
          <p:nvPr>
            <p:ph type="title"/>
          </p:nvPr>
        </p:nvSpPr>
        <p:spPr>
          <a:xfrm>
            <a:off x="404769" y="0"/>
            <a:ext cx="8334462" cy="1084636"/>
          </a:xfrm>
        </p:spPr>
        <p:txBody>
          <a:bodyPr>
            <a:noAutofit/>
          </a:bodyPr>
          <a:lstStyle/>
          <a:p>
            <a:r>
              <a:rPr lang="en-GB" sz="2800" dirty="0"/>
              <a:t>Activities to support pupil voice could include</a:t>
            </a:r>
          </a:p>
        </p:txBody>
      </p:sp>
      <p:sp>
        <p:nvSpPr>
          <p:cNvPr id="7" name="Content Placeholder 6">
            <a:extLst>
              <a:ext uri="{FF2B5EF4-FFF2-40B4-BE49-F238E27FC236}">
                <a16:creationId xmlns:a16="http://schemas.microsoft.com/office/drawing/2014/main" id="{ABA7584C-3C34-0458-FA4F-0BA9CE1AF968}"/>
              </a:ext>
            </a:extLst>
          </p:cNvPr>
          <p:cNvSpPr>
            <a:spLocks noGrp="1"/>
          </p:cNvSpPr>
          <p:nvPr>
            <p:ph idx="1"/>
          </p:nvPr>
        </p:nvSpPr>
        <p:spPr>
          <a:xfrm>
            <a:off x="184558" y="542318"/>
            <a:ext cx="8554673" cy="4525963"/>
          </a:xfrm>
        </p:spPr>
        <p:txBody>
          <a:bodyPr>
            <a:normAutofit fontScale="25000" lnSpcReduction="20000"/>
          </a:bodyPr>
          <a:lstStyle/>
          <a:p>
            <a:br>
              <a:rPr lang="en-GB" dirty="0"/>
            </a:br>
            <a:br>
              <a:rPr lang="en-GB" dirty="0"/>
            </a:br>
            <a:br>
              <a:rPr lang="en-GB" sz="5600" dirty="0"/>
            </a:br>
            <a:r>
              <a:rPr lang="en-GB" sz="5600" dirty="0"/>
              <a:t>· Creating a Lego model of your ideal school to enable a child to show what they like and don’t like at school</a:t>
            </a:r>
            <a:br>
              <a:rPr lang="en-GB" sz="5600" dirty="0"/>
            </a:br>
            <a:br>
              <a:rPr lang="en-GB" sz="5600" dirty="0"/>
            </a:br>
            <a:r>
              <a:rPr lang="en-GB" sz="5600" dirty="0"/>
              <a:t>· Drawing or sculpting from playdough someone who is important them such as a teacher , family member or pet. This enables them to start thinking about the qualities they like about that person, and any they would change. This can be done in the abstract to prevent it getting too personal, for example ‘what would the best teacher in the world be like?’</a:t>
            </a:r>
            <a:br>
              <a:rPr lang="en-GB" sz="5600" dirty="0"/>
            </a:br>
            <a:br>
              <a:rPr lang="en-GB" sz="5600" dirty="0"/>
            </a:br>
            <a:r>
              <a:rPr lang="en-GB" sz="5600" dirty="0"/>
              <a:t>· Creating a ‘worry monster’ from art materials that represents their worries about transition, for older children this could be made more age appropriate by focussing on creating an anime character or super-villain</a:t>
            </a:r>
            <a:br>
              <a:rPr lang="en-GB" sz="5600" dirty="0"/>
            </a:br>
            <a:br>
              <a:rPr lang="en-GB" sz="5600" dirty="0"/>
            </a:br>
            <a:r>
              <a:rPr lang="en-GB" sz="5600" dirty="0"/>
              <a:t>· Using a tablet to create an online book about themselves . One free and accessible platform for this is </a:t>
            </a:r>
            <a:r>
              <a:rPr lang="en-GB" sz="5600" dirty="0">
                <a:hlinkClick r:id="rId2"/>
              </a:rPr>
              <a:t>https://bookcreator.com</a:t>
            </a:r>
            <a:r>
              <a:rPr lang="en-GB" sz="5600" dirty="0"/>
              <a:t>. There is an ‘All about me’ journal</a:t>
            </a:r>
            <a:br>
              <a:rPr lang="en-GB" sz="5600" dirty="0">
                <a:hlinkClick r:id="rId2"/>
              </a:rPr>
            </a:br>
            <a:br>
              <a:rPr lang="en-GB" sz="5600" dirty="0"/>
            </a:br>
            <a:r>
              <a:rPr lang="en-GB" sz="5600" dirty="0"/>
              <a:t>Some alternative and augmented communication (AAC) ideas that are free and easy to access</a:t>
            </a:r>
            <a:br>
              <a:rPr lang="en-GB" sz="5600" dirty="0"/>
            </a:br>
            <a:br>
              <a:rPr lang="en-GB" sz="5600" dirty="0"/>
            </a:br>
            <a:r>
              <a:rPr lang="en-GB" sz="5600" dirty="0"/>
              <a:t>· Free phone apps available from app stores such as C board ( picture based) and Speech Assistant ( text and emoji based)</a:t>
            </a:r>
            <a:br>
              <a:rPr lang="en-GB" sz="5600" dirty="0"/>
            </a:br>
            <a:br>
              <a:rPr lang="en-GB" sz="5600" dirty="0"/>
            </a:br>
            <a:r>
              <a:rPr lang="en-GB" sz="5600" dirty="0"/>
              <a:t>· Drawing ( you don’t have to be an artist!)</a:t>
            </a:r>
            <a:br>
              <a:rPr lang="en-GB" sz="5600" dirty="0"/>
            </a:br>
            <a:br>
              <a:rPr lang="en-GB" sz="5600" dirty="0"/>
            </a:br>
            <a:r>
              <a:rPr lang="en-GB" sz="5600" dirty="0"/>
              <a:t>· Note pad and pen ( sometimes it is easier to write down difficult things than find the words verbally) · Talking mats – </a:t>
            </a:r>
            <a:r>
              <a:rPr lang="en-GB" sz="5600" dirty="0">
                <a:hlinkClick r:id="rId2"/>
              </a:rPr>
              <a:t>https://www.communicationmatters.org.uk/what-is-aac/types-of-aac/talking-mats/</a:t>
            </a:r>
            <a:br>
              <a:rPr lang="en-GB" sz="5600" dirty="0">
                <a:hlinkClick r:id="rId2"/>
              </a:rPr>
            </a:br>
            <a:br>
              <a:rPr lang="en-GB" sz="5600" dirty="0"/>
            </a:br>
            <a:r>
              <a:rPr lang="en-GB" sz="5600" dirty="0"/>
              <a:t>If you are interested in finding out more about AAC here are a couple of useful links </a:t>
            </a:r>
            <a:r>
              <a:rPr lang="en-GB" sz="5600" dirty="0">
                <a:hlinkClick r:id="rId2"/>
              </a:rPr>
              <a:t>http://complexneeds.org.uk/modules/Module-3.1-Communication---augmentative-and-assistive-strategies/All/m09p010a.html http://www.autismtoolbox.co.uk/communication-supports-aac</a:t>
            </a:r>
            <a:endParaRPr lang="en-GB" sz="5600" dirty="0"/>
          </a:p>
        </p:txBody>
      </p:sp>
    </p:spTree>
    <p:extLst>
      <p:ext uri="{BB962C8B-B14F-4D97-AF65-F5344CB8AC3E}">
        <p14:creationId xmlns:p14="http://schemas.microsoft.com/office/powerpoint/2010/main" val="4057639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616DA-3533-AB26-6DF9-50184B2C8877}"/>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100" kern="1200">
                <a:latin typeface="+mj-lt"/>
                <a:ea typeface="+mj-ea"/>
                <a:cs typeface="+mj-cs"/>
              </a:rPr>
              <a:t>Use this link for further information</a:t>
            </a:r>
          </a:p>
          <a:p>
            <a:pPr algn="ctr">
              <a:lnSpc>
                <a:spcPct val="90000"/>
              </a:lnSpc>
              <a:spcBef>
                <a:spcPct val="0"/>
              </a:spcBef>
              <a:spcAft>
                <a:spcPts val="600"/>
              </a:spcAft>
            </a:pPr>
            <a:r>
              <a:rPr lang="en-US" sz="2100" kern="1200">
                <a:latin typeface="+mj-lt"/>
                <a:ea typeface="+mj-ea"/>
                <a:cs typeface="+mj-cs"/>
                <a:hlinkClick r:id="rId2"/>
              </a:rPr>
              <a:t>https://schools.local-offer.org/childs-journey/voice-of-the-child/how-to-gain-pupil-voice/</a:t>
            </a:r>
            <a:endParaRPr lang="en-US" sz="2100" kern="1200">
              <a:latin typeface="+mj-lt"/>
              <a:ea typeface="+mj-ea"/>
              <a:cs typeface="+mj-cs"/>
            </a:endParaRPr>
          </a:p>
        </p:txBody>
      </p:sp>
      <p:sp>
        <p:nvSpPr>
          <p:cNvPr id="4" name="Content Placeholder 3">
            <a:extLst>
              <a:ext uri="{FF2B5EF4-FFF2-40B4-BE49-F238E27FC236}">
                <a16:creationId xmlns:a16="http://schemas.microsoft.com/office/drawing/2014/main" id="{59EA2DEA-B390-A58B-7A54-08EFF6ABFD0A}"/>
              </a:ext>
            </a:extLst>
          </p:cNvPr>
          <p:cNvSpPr>
            <a:spLocks noGrp="1"/>
          </p:cNvSpPr>
          <p:nvPr>
            <p:ph sz="half" idx="1"/>
          </p:nvPr>
        </p:nvSpPr>
        <p:spPr>
          <a:xfrm>
            <a:off x="457200" y="1600200"/>
            <a:ext cx="4038600" cy="4525963"/>
          </a:xfrm>
        </p:spPr>
        <p:txBody>
          <a:bodyPr vert="horz" lIns="91440" tIns="45720" rIns="91440" bIns="45720" rtlCol="0">
            <a:normAutofit/>
          </a:bodyPr>
          <a:lstStyle/>
          <a:p>
            <a:pPr>
              <a:lnSpc>
                <a:spcPct val="90000"/>
              </a:lnSpc>
              <a:buFont typeface="Wingdings" panose="05000000000000000000" pitchFamily="2" charset="2"/>
              <a:buChar char="ü"/>
            </a:pPr>
            <a:r>
              <a:rPr lang="en-US" sz="1500" dirty="0"/>
              <a:t>Visual observations and written notes </a:t>
            </a:r>
          </a:p>
          <a:p>
            <a:pPr>
              <a:lnSpc>
                <a:spcPct val="90000"/>
              </a:lnSpc>
              <a:buFont typeface="Wingdings" panose="05000000000000000000" pitchFamily="2" charset="2"/>
              <a:buChar char="ü"/>
            </a:pPr>
            <a:r>
              <a:rPr lang="en-US" sz="1500" dirty="0"/>
              <a:t>Use of video recording – share in discussions</a:t>
            </a:r>
          </a:p>
          <a:p>
            <a:pPr>
              <a:lnSpc>
                <a:spcPct val="90000"/>
              </a:lnSpc>
              <a:buFont typeface="Wingdings" panose="05000000000000000000" pitchFamily="2" charset="2"/>
              <a:buChar char="ü"/>
            </a:pPr>
            <a:r>
              <a:rPr lang="en-US" sz="1500" dirty="0"/>
              <a:t>Books and photographs to prompt discussions</a:t>
            </a:r>
          </a:p>
          <a:p>
            <a:pPr>
              <a:lnSpc>
                <a:spcPct val="90000"/>
              </a:lnSpc>
              <a:buFont typeface="Wingdings" panose="05000000000000000000" pitchFamily="2" charset="2"/>
              <a:buChar char="ü"/>
            </a:pPr>
            <a:r>
              <a:rPr lang="en-US" sz="1500" dirty="0"/>
              <a:t>Puppets/dolls/small world play/avatars</a:t>
            </a:r>
          </a:p>
          <a:p>
            <a:pPr>
              <a:lnSpc>
                <a:spcPct val="90000"/>
              </a:lnSpc>
              <a:buFont typeface="Wingdings" panose="05000000000000000000" pitchFamily="2" charset="2"/>
              <a:buChar char="ü"/>
            </a:pPr>
            <a:r>
              <a:rPr lang="en-US" sz="1500" dirty="0"/>
              <a:t>Questioning and alternative frameworks such as letter writing</a:t>
            </a:r>
          </a:p>
          <a:p>
            <a:pPr>
              <a:lnSpc>
                <a:spcPct val="90000"/>
              </a:lnSpc>
              <a:buFont typeface="Wingdings" panose="05000000000000000000" pitchFamily="2" charset="2"/>
              <a:buChar char="ü"/>
            </a:pPr>
            <a:r>
              <a:rPr lang="en-US" sz="1500" dirty="0"/>
              <a:t>Music/artwork/comic strips/story boards</a:t>
            </a:r>
          </a:p>
          <a:p>
            <a:pPr>
              <a:lnSpc>
                <a:spcPct val="90000"/>
              </a:lnSpc>
              <a:buFont typeface="Wingdings" panose="05000000000000000000" pitchFamily="2" charset="2"/>
              <a:buChar char="ü"/>
            </a:pPr>
            <a:r>
              <a:rPr lang="en-US" sz="1500" dirty="0"/>
              <a:t>Providing choices including using Talk Mats and visuals</a:t>
            </a:r>
          </a:p>
          <a:p>
            <a:pPr>
              <a:lnSpc>
                <a:spcPct val="90000"/>
              </a:lnSpc>
              <a:buFont typeface="Wingdings" panose="05000000000000000000" pitchFamily="2" charset="2"/>
              <a:buChar char="ü"/>
            </a:pPr>
            <a:r>
              <a:rPr lang="en-US" sz="1500" dirty="0"/>
              <a:t>Drawings</a:t>
            </a:r>
          </a:p>
          <a:p>
            <a:pPr>
              <a:lnSpc>
                <a:spcPct val="90000"/>
              </a:lnSpc>
              <a:buFont typeface="Wingdings" panose="05000000000000000000" pitchFamily="2" charset="2"/>
              <a:buChar char="ü"/>
            </a:pPr>
            <a:r>
              <a:rPr lang="en-US" sz="1500" dirty="0"/>
              <a:t>Story writing – can provide a ‘space’ between the child or young person’s internal world and external reality and help them make sense of emotions and deal with issues which may otherwise be overwhelming.</a:t>
            </a:r>
          </a:p>
          <a:p>
            <a:pPr>
              <a:lnSpc>
                <a:spcPct val="90000"/>
              </a:lnSpc>
              <a:buFont typeface="Wingdings" panose="05000000000000000000" pitchFamily="2" charset="2"/>
              <a:buChar char="ü"/>
            </a:pPr>
            <a:r>
              <a:rPr lang="en-US" sz="1500" dirty="0"/>
              <a:t>Sand tray and other play-based strategies</a:t>
            </a:r>
          </a:p>
          <a:p>
            <a:pPr>
              <a:lnSpc>
                <a:spcPct val="90000"/>
              </a:lnSpc>
              <a:buFont typeface="Wingdings" panose="05000000000000000000" pitchFamily="2" charset="2"/>
              <a:buChar char="ü"/>
            </a:pPr>
            <a:endParaRPr lang="en-US" sz="1500" dirty="0"/>
          </a:p>
          <a:p>
            <a:pPr marL="0" indent="0">
              <a:lnSpc>
                <a:spcPct val="90000"/>
              </a:lnSpc>
              <a:buFont typeface="Arial"/>
              <a:buNone/>
            </a:pPr>
            <a:endParaRPr lang="en-US" sz="1500" dirty="0"/>
          </a:p>
          <a:p>
            <a:pPr marL="0" indent="0">
              <a:lnSpc>
                <a:spcPct val="90000"/>
              </a:lnSpc>
              <a:buFont typeface="Arial"/>
              <a:buNone/>
            </a:pPr>
            <a:endParaRPr lang="en-US" sz="1500" dirty="0"/>
          </a:p>
        </p:txBody>
      </p:sp>
      <p:pic>
        <p:nvPicPr>
          <p:cNvPr id="6" name="Picture 5">
            <a:extLst>
              <a:ext uri="{FF2B5EF4-FFF2-40B4-BE49-F238E27FC236}">
                <a16:creationId xmlns:a16="http://schemas.microsoft.com/office/drawing/2014/main" id="{21F1D417-46F1-88D4-236D-DF04C26E9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686933"/>
            <a:ext cx="9144000" cy="1243584"/>
          </a:xfrm>
          <a:prstGeom prst="rect">
            <a:avLst/>
          </a:prstGeom>
        </p:spPr>
      </p:pic>
      <p:pic>
        <p:nvPicPr>
          <p:cNvPr id="7" name="Picture 6">
            <a:extLst>
              <a:ext uri="{FF2B5EF4-FFF2-40B4-BE49-F238E27FC236}">
                <a16:creationId xmlns:a16="http://schemas.microsoft.com/office/drawing/2014/main" id="{EBBEA257-DF15-859A-DEDC-75290BEF11E9}"/>
              </a:ext>
            </a:extLst>
          </p:cNvPr>
          <p:cNvPicPr>
            <a:picLocks noChangeAspect="1"/>
          </p:cNvPicPr>
          <p:nvPr/>
        </p:nvPicPr>
        <p:blipFill>
          <a:blip r:embed="rId4"/>
          <a:stretch>
            <a:fillRect/>
          </a:stretch>
        </p:blipFill>
        <p:spPr>
          <a:xfrm>
            <a:off x="5081456" y="1417638"/>
            <a:ext cx="3467100" cy="3905250"/>
          </a:xfrm>
          <a:prstGeom prst="rect">
            <a:avLst/>
          </a:prstGeom>
        </p:spPr>
      </p:pic>
    </p:spTree>
    <p:extLst>
      <p:ext uri="{BB962C8B-B14F-4D97-AF65-F5344CB8AC3E}">
        <p14:creationId xmlns:p14="http://schemas.microsoft.com/office/powerpoint/2010/main" val="375843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background-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614416"/>
            <a:ext cx="9144000" cy="1243584"/>
          </a:xfrm>
          <a:prstGeom prst="rect">
            <a:avLst/>
          </a:prstGeom>
        </p:spPr>
      </p:pic>
      <p:sp>
        <p:nvSpPr>
          <p:cNvPr id="5" name="TextBox 4">
            <a:extLst>
              <a:ext uri="{FF2B5EF4-FFF2-40B4-BE49-F238E27FC236}">
                <a16:creationId xmlns:a16="http://schemas.microsoft.com/office/drawing/2014/main" id="{1493B460-D026-ED43-4FB6-7D1A92647AC8}"/>
              </a:ext>
            </a:extLst>
          </p:cNvPr>
          <p:cNvSpPr txBox="1"/>
          <p:nvPr/>
        </p:nvSpPr>
        <p:spPr>
          <a:xfrm>
            <a:off x="473725" y="238877"/>
            <a:ext cx="4266055" cy="5632311"/>
          </a:xfrm>
          <a:prstGeom prst="rect">
            <a:avLst/>
          </a:prstGeom>
          <a:noFill/>
        </p:spPr>
        <p:txBody>
          <a:bodyPr wrap="square" rtlCol="0">
            <a:spAutoFit/>
          </a:bodyPr>
          <a:lstStyle/>
          <a:p>
            <a:pPr algn="ctr"/>
            <a:r>
              <a:rPr lang="en-GB" b="1" dirty="0"/>
              <a:t>Best practice</a:t>
            </a:r>
          </a:p>
          <a:p>
            <a:pPr marL="285750" indent="-285750">
              <a:buFont typeface="Wingdings" panose="05000000000000000000" pitchFamily="2" charset="2"/>
              <a:buChar char="ü"/>
            </a:pPr>
            <a:r>
              <a:rPr lang="en-GB" dirty="0"/>
              <a:t>Information is gathered from a combination of the CYP, family and professionals</a:t>
            </a:r>
          </a:p>
          <a:p>
            <a:pPr marL="285750" indent="-285750">
              <a:buFont typeface="Wingdings" panose="05000000000000000000" pitchFamily="2" charset="2"/>
              <a:buChar char="ü"/>
            </a:pPr>
            <a:r>
              <a:rPr lang="en-GB" dirty="0"/>
              <a:t>Should be in the CYPs words as far as possible. You can use images.</a:t>
            </a:r>
          </a:p>
          <a:p>
            <a:pPr marL="285750" indent="-285750">
              <a:buFont typeface="Wingdings" panose="05000000000000000000" pitchFamily="2" charset="2"/>
              <a:buChar char="ü"/>
            </a:pPr>
            <a:r>
              <a:rPr lang="en-GB" dirty="0"/>
              <a:t>Should be informed by assessment</a:t>
            </a:r>
          </a:p>
          <a:p>
            <a:pPr marL="285750" indent="-285750">
              <a:buFont typeface="Wingdings" panose="05000000000000000000" pitchFamily="2" charset="2"/>
              <a:buChar char="ü"/>
            </a:pPr>
            <a:r>
              <a:rPr lang="en-GB" dirty="0"/>
              <a:t>Should be strengths focused</a:t>
            </a:r>
          </a:p>
          <a:p>
            <a:pPr marL="285750" indent="-285750">
              <a:buFont typeface="Wingdings" panose="05000000000000000000" pitchFamily="2" charset="2"/>
              <a:buChar char="ü"/>
            </a:pPr>
            <a:r>
              <a:rPr lang="en-GB" dirty="0"/>
              <a:t>Should be reviewed </a:t>
            </a:r>
            <a:r>
              <a:rPr lang="en-GB" i="1" dirty="0"/>
              <a:t>at least </a:t>
            </a:r>
            <a:r>
              <a:rPr lang="en-GB" dirty="0"/>
              <a:t>termly</a:t>
            </a:r>
          </a:p>
          <a:p>
            <a:pPr marL="285750" indent="-285750">
              <a:buFont typeface="Wingdings" panose="05000000000000000000" pitchFamily="2" charset="2"/>
              <a:buChar char="ü"/>
            </a:pPr>
            <a:r>
              <a:rPr lang="en-GB" dirty="0"/>
              <a:t>Reviews can be recorded on the document as ‘track review’ using a different colour each time or you can use a fresh document each time</a:t>
            </a:r>
          </a:p>
          <a:p>
            <a:pPr marL="285750" indent="-285750">
              <a:buFont typeface="Wingdings" panose="05000000000000000000" pitchFamily="2" charset="2"/>
              <a:buChar char="ü"/>
            </a:pPr>
            <a:r>
              <a:rPr lang="en-GB" dirty="0"/>
              <a:t>Should be clear about the provision in place, the time allocated, the level of support and expertise required</a:t>
            </a:r>
          </a:p>
          <a:p>
            <a:pPr marL="285750" indent="-285750">
              <a:buFont typeface="Wingdings" panose="05000000000000000000" pitchFamily="2" charset="2"/>
              <a:buChar char="ü"/>
            </a:pPr>
            <a:r>
              <a:rPr lang="en-GB" dirty="0"/>
              <a:t>Should clearly track impact and progress made against outcomes</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n-GB" dirty="0"/>
          </a:p>
        </p:txBody>
      </p:sp>
      <p:pic>
        <p:nvPicPr>
          <p:cNvPr id="2" name="Picture 1">
            <a:extLst>
              <a:ext uri="{FF2B5EF4-FFF2-40B4-BE49-F238E27FC236}">
                <a16:creationId xmlns:a16="http://schemas.microsoft.com/office/drawing/2014/main" id="{5F4771B1-8B62-90C0-0460-2EB825D14B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5768" y="0"/>
            <a:ext cx="3947020" cy="3947020"/>
          </a:xfrm>
          <a:prstGeom prst="rect">
            <a:avLst/>
          </a:prstGeom>
        </p:spPr>
      </p:pic>
      <p:pic>
        <p:nvPicPr>
          <p:cNvPr id="6" name="Picture 5">
            <a:extLst>
              <a:ext uri="{FF2B5EF4-FFF2-40B4-BE49-F238E27FC236}">
                <a16:creationId xmlns:a16="http://schemas.microsoft.com/office/drawing/2014/main" id="{D57FF87E-30D6-F274-7459-38761D4802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0673" y="2634972"/>
            <a:ext cx="2589315" cy="2959217"/>
          </a:xfrm>
          <a:prstGeom prst="rect">
            <a:avLst/>
          </a:prstGeom>
        </p:spPr>
      </p:pic>
    </p:spTree>
    <p:extLst>
      <p:ext uri="{BB962C8B-B14F-4D97-AF65-F5344CB8AC3E}">
        <p14:creationId xmlns:p14="http://schemas.microsoft.com/office/powerpoint/2010/main" val="413357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20E7DB-2D00-85A7-659E-B0EFED45F9FF}"/>
              </a:ext>
            </a:extLst>
          </p:cNvPr>
          <p:cNvSpPr>
            <a:spLocks noGrp="1"/>
          </p:cNvSpPr>
          <p:nvPr>
            <p:ph type="title"/>
          </p:nvPr>
        </p:nvSpPr>
        <p:spPr>
          <a:xfrm>
            <a:off x="1783758" y="274638"/>
            <a:ext cx="6903042" cy="1143000"/>
          </a:xfrm>
        </p:spPr>
        <p:txBody>
          <a:bodyPr anchor="ctr">
            <a:normAutofit fontScale="90000"/>
          </a:bodyPr>
          <a:lstStyle/>
          <a:p>
            <a:r>
              <a:rPr lang="en-GB" sz="3600" dirty="0"/>
              <a:t>Completing the M.A.P </a:t>
            </a:r>
            <a:br>
              <a:rPr lang="en-GB" sz="3600" dirty="0"/>
            </a:br>
            <a:r>
              <a:rPr lang="en-GB" sz="3600" dirty="0"/>
              <a:t>(Making an Action Plan)</a:t>
            </a:r>
            <a:br>
              <a:rPr lang="en-GB" sz="1000" dirty="0"/>
            </a:br>
            <a:endParaRPr lang="en-GB" sz="1000" dirty="0"/>
          </a:p>
        </p:txBody>
      </p:sp>
      <p:sp>
        <p:nvSpPr>
          <p:cNvPr id="4" name="Content Placeholder 3">
            <a:extLst>
              <a:ext uri="{FF2B5EF4-FFF2-40B4-BE49-F238E27FC236}">
                <a16:creationId xmlns:a16="http://schemas.microsoft.com/office/drawing/2014/main" id="{8107BC5D-3460-CC83-DB4C-AA1DCA4AA3B2}"/>
              </a:ext>
            </a:extLst>
          </p:cNvPr>
          <p:cNvSpPr>
            <a:spLocks noGrp="1"/>
          </p:cNvSpPr>
          <p:nvPr>
            <p:ph sz="half" idx="1"/>
          </p:nvPr>
        </p:nvSpPr>
        <p:spPr>
          <a:xfrm>
            <a:off x="457200" y="1600200"/>
            <a:ext cx="4038600" cy="3904171"/>
          </a:xfrm>
        </p:spPr>
        <p:txBody>
          <a:bodyPr>
            <a:normAutofit fontScale="85000" lnSpcReduction="20000"/>
          </a:bodyPr>
          <a:lstStyle/>
          <a:p>
            <a:pPr>
              <a:lnSpc>
                <a:spcPct val="90000"/>
              </a:lnSpc>
            </a:pPr>
            <a:r>
              <a:rPr lang="en-GB" sz="2600" dirty="0"/>
              <a:t>The M.A.P is a person centred tool that is about making a difference</a:t>
            </a:r>
          </a:p>
          <a:p>
            <a:pPr>
              <a:lnSpc>
                <a:spcPct val="90000"/>
              </a:lnSpc>
            </a:pPr>
            <a:r>
              <a:rPr lang="en-GB" sz="2600" dirty="0"/>
              <a:t>It should be completed over a number of sessions</a:t>
            </a:r>
          </a:p>
          <a:p>
            <a:pPr>
              <a:lnSpc>
                <a:spcPct val="90000"/>
              </a:lnSpc>
            </a:pPr>
            <a:r>
              <a:rPr lang="en-GB" sz="2600" dirty="0"/>
              <a:t>Should be facilitated by an adult the CYP knows and likes</a:t>
            </a:r>
          </a:p>
          <a:p>
            <a:pPr>
              <a:lnSpc>
                <a:spcPct val="90000"/>
              </a:lnSpc>
            </a:pPr>
            <a:r>
              <a:rPr lang="en-GB" sz="2600" dirty="0"/>
              <a:t>Can be completed in a variety of ways: this is just one idea!</a:t>
            </a:r>
          </a:p>
          <a:p>
            <a:pPr>
              <a:lnSpc>
                <a:spcPct val="90000"/>
              </a:lnSpc>
            </a:pPr>
            <a:r>
              <a:rPr lang="en-GB" sz="2600" dirty="0"/>
              <a:t>Is about the CYP, done by the CYP and highlights what is important to the CYP</a:t>
            </a:r>
          </a:p>
          <a:p>
            <a:pPr>
              <a:lnSpc>
                <a:spcPct val="90000"/>
              </a:lnSpc>
            </a:pPr>
            <a:r>
              <a:rPr lang="en-GB" sz="2600" dirty="0">
                <a:hlinkClick r:id="rId3"/>
              </a:rPr>
              <a:t>Link to MAP</a:t>
            </a:r>
            <a:endParaRPr lang="en-GB" sz="2600" dirty="0"/>
          </a:p>
        </p:txBody>
      </p:sp>
      <p:pic>
        <p:nvPicPr>
          <p:cNvPr id="10" name="Picture 9">
            <a:extLst>
              <a:ext uri="{FF2B5EF4-FFF2-40B4-BE49-F238E27FC236}">
                <a16:creationId xmlns:a16="http://schemas.microsoft.com/office/drawing/2014/main" id="{602D5CCE-D04B-59E8-BAC7-0C50087FB7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558" y="0"/>
            <a:ext cx="1600200" cy="1600200"/>
          </a:xfrm>
          <a:prstGeom prst="rect">
            <a:avLst/>
          </a:prstGeom>
        </p:spPr>
      </p:pic>
      <p:pic>
        <p:nvPicPr>
          <p:cNvPr id="2" name="Picture 1">
            <a:extLst>
              <a:ext uri="{FF2B5EF4-FFF2-40B4-BE49-F238E27FC236}">
                <a16:creationId xmlns:a16="http://schemas.microsoft.com/office/drawing/2014/main" id="{51EB65A8-9955-A52C-18AE-BF2EE4F664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9022" y="1841735"/>
            <a:ext cx="4456562" cy="3493311"/>
          </a:xfrm>
          <a:prstGeom prst="rect">
            <a:avLst/>
          </a:prstGeom>
        </p:spPr>
      </p:pic>
      <p:pic>
        <p:nvPicPr>
          <p:cNvPr id="3" name="Picture 2">
            <a:extLst>
              <a:ext uri="{FF2B5EF4-FFF2-40B4-BE49-F238E27FC236}">
                <a16:creationId xmlns:a16="http://schemas.microsoft.com/office/drawing/2014/main" id="{0811A353-CA81-220D-2D4C-83F14C3B4D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686933"/>
            <a:ext cx="9220202" cy="1243584"/>
          </a:xfrm>
          <a:prstGeom prst="rect">
            <a:avLst/>
          </a:prstGeom>
        </p:spPr>
      </p:pic>
    </p:spTree>
    <p:extLst>
      <p:ext uri="{BB962C8B-B14F-4D97-AF65-F5344CB8AC3E}">
        <p14:creationId xmlns:p14="http://schemas.microsoft.com/office/powerpoint/2010/main" val="133490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D1DF-F0C3-0835-924F-3A0B8F1414F5}"/>
              </a:ext>
            </a:extLst>
          </p:cNvPr>
          <p:cNvSpPr>
            <a:spLocks noGrp="1"/>
          </p:cNvSpPr>
          <p:nvPr>
            <p:ph type="title"/>
          </p:nvPr>
        </p:nvSpPr>
        <p:spPr>
          <a:xfrm>
            <a:off x="167781" y="203535"/>
            <a:ext cx="5922626" cy="1143000"/>
          </a:xfrm>
        </p:spPr>
        <p:txBody>
          <a:bodyPr>
            <a:normAutofit/>
          </a:bodyPr>
          <a:lstStyle/>
          <a:p>
            <a:r>
              <a:rPr lang="en-GB" sz="3200" dirty="0"/>
              <a:t>Step-by-step guide to the </a:t>
            </a:r>
            <a:r>
              <a:rPr lang="en-GB" sz="3200" dirty="0" err="1"/>
              <a:t>MAPp</a:t>
            </a:r>
            <a:br>
              <a:rPr lang="en-GB" sz="3200" dirty="0"/>
            </a:br>
            <a:r>
              <a:rPr lang="en-GB" sz="3200" dirty="0"/>
              <a:t> (Making Action Plans personal)</a:t>
            </a:r>
          </a:p>
        </p:txBody>
      </p:sp>
      <p:sp>
        <p:nvSpPr>
          <p:cNvPr id="3" name="Content Placeholder 2">
            <a:extLst>
              <a:ext uri="{FF2B5EF4-FFF2-40B4-BE49-F238E27FC236}">
                <a16:creationId xmlns:a16="http://schemas.microsoft.com/office/drawing/2014/main" id="{3ED4D86F-3BBD-9F10-7786-225E3F7DA0B9}"/>
              </a:ext>
            </a:extLst>
          </p:cNvPr>
          <p:cNvSpPr>
            <a:spLocks noGrp="1"/>
          </p:cNvSpPr>
          <p:nvPr>
            <p:ph idx="1"/>
          </p:nvPr>
        </p:nvSpPr>
        <p:spPr>
          <a:xfrm>
            <a:off x="0" y="1524597"/>
            <a:ext cx="6249798" cy="4525963"/>
          </a:xfrm>
        </p:spPr>
        <p:txBody>
          <a:bodyPr>
            <a:normAutofit fontScale="32500" lnSpcReduction="20000"/>
          </a:bodyPr>
          <a:lstStyle/>
          <a:p>
            <a:pPr>
              <a:buFont typeface="Wingdings" panose="05000000000000000000" pitchFamily="2" charset="2"/>
              <a:buChar char="ü"/>
            </a:pPr>
            <a:r>
              <a:rPr lang="en-GB" sz="5500" dirty="0"/>
              <a:t>Allocate to a  keyworker who knows the CYP well and has an established, trusting relationship with the CYP</a:t>
            </a:r>
          </a:p>
          <a:p>
            <a:pPr>
              <a:buFont typeface="Wingdings" panose="05000000000000000000" pitchFamily="2" charset="2"/>
              <a:buChar char="ü"/>
            </a:pPr>
            <a:r>
              <a:rPr lang="en-GB" sz="5500" dirty="0"/>
              <a:t>Ensure you model how to complete the MAPP</a:t>
            </a:r>
          </a:p>
          <a:p>
            <a:pPr>
              <a:buFont typeface="Wingdings" panose="05000000000000000000" pitchFamily="2" charset="2"/>
              <a:buChar char="ü"/>
            </a:pPr>
            <a:r>
              <a:rPr lang="en-GB" sz="5500" dirty="0"/>
              <a:t>It can be completed in several sittings</a:t>
            </a:r>
          </a:p>
          <a:p>
            <a:pPr>
              <a:buFont typeface="Wingdings" panose="05000000000000000000" pitchFamily="2" charset="2"/>
              <a:buChar char="ü"/>
            </a:pPr>
            <a:r>
              <a:rPr lang="en-GB" sz="5500" dirty="0"/>
              <a:t>It needs to be a meaningful process and completed ‘with’</a:t>
            </a:r>
          </a:p>
          <a:p>
            <a:pPr>
              <a:buFont typeface="Wingdings" panose="05000000000000000000" pitchFamily="2" charset="2"/>
              <a:buChar char="ü"/>
            </a:pPr>
            <a:r>
              <a:rPr lang="en-GB" sz="5500" dirty="0"/>
              <a:t>Use visual prompts, open frame questioning, games etc. Be reflective and think out aloud. Direct questioning can shut a CYP down. They may not know what their strengths are etc and may say what they think you want them to say</a:t>
            </a:r>
          </a:p>
          <a:p>
            <a:pPr>
              <a:buFont typeface="Wingdings" panose="05000000000000000000" pitchFamily="2" charset="2"/>
              <a:buChar char="ü"/>
            </a:pPr>
            <a:r>
              <a:rPr lang="en-GB" sz="5500" dirty="0"/>
              <a:t>Model up and complete one alongside the </a:t>
            </a:r>
            <a:r>
              <a:rPr lang="en-GB" sz="5500" dirty="0" err="1"/>
              <a:t>cyp</a:t>
            </a:r>
            <a:r>
              <a:rPr lang="en-GB" sz="5500" dirty="0"/>
              <a:t> so they can get ideas from you</a:t>
            </a:r>
          </a:p>
          <a:p>
            <a:pPr>
              <a:buFont typeface="Wingdings" panose="05000000000000000000" pitchFamily="2" charset="2"/>
              <a:buChar char="ü"/>
            </a:pPr>
            <a:r>
              <a:rPr lang="en-GB" sz="5500" dirty="0"/>
              <a:t>Bring in relevant parties that the </a:t>
            </a:r>
            <a:r>
              <a:rPr lang="en-GB" sz="5500" dirty="0" err="1"/>
              <a:t>cyp</a:t>
            </a:r>
            <a:r>
              <a:rPr lang="en-GB" sz="5500" dirty="0"/>
              <a:t> wants to be a part of the process</a:t>
            </a:r>
          </a:p>
          <a:p>
            <a:pPr>
              <a:buFont typeface="Wingdings" panose="05000000000000000000" pitchFamily="2" charset="2"/>
              <a:buChar char="ü"/>
            </a:pPr>
            <a:r>
              <a:rPr lang="en-GB" sz="5500" dirty="0"/>
              <a:t>Draw, have fun! Doodle and let the </a:t>
            </a:r>
            <a:r>
              <a:rPr lang="en-GB" sz="5500" dirty="0" err="1"/>
              <a:t>cyp</a:t>
            </a:r>
            <a:r>
              <a:rPr lang="en-GB" sz="5500" dirty="0"/>
              <a:t> own the document</a:t>
            </a:r>
          </a:p>
          <a:p>
            <a:pPr>
              <a:buFont typeface="Wingdings" panose="05000000000000000000" pitchFamily="2" charset="2"/>
              <a:buChar char="ü"/>
            </a:pPr>
            <a:r>
              <a:rPr lang="en-GB" sz="5500" dirty="0"/>
              <a:t>Draw out any links to the EHCP if they are relevant and/or discussed</a:t>
            </a:r>
          </a:p>
          <a:p>
            <a:pPr marL="0" indent="0">
              <a:buNone/>
            </a:pPr>
            <a:endParaRPr lang="en-GB" sz="5500" dirty="0"/>
          </a:p>
          <a:p>
            <a:pPr marL="0" indent="0">
              <a:buNone/>
            </a:pPr>
            <a:endParaRPr lang="en-GB" dirty="0"/>
          </a:p>
        </p:txBody>
      </p:sp>
      <p:pic>
        <p:nvPicPr>
          <p:cNvPr id="4" name="Picture 3">
            <a:extLst>
              <a:ext uri="{FF2B5EF4-FFF2-40B4-BE49-F238E27FC236}">
                <a16:creationId xmlns:a16="http://schemas.microsoft.com/office/drawing/2014/main" id="{82975C9C-2EA8-B8E3-C8CD-4E5C1DBB9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0407" y="1524597"/>
            <a:ext cx="2969700" cy="2485341"/>
          </a:xfrm>
          <a:prstGeom prst="rect">
            <a:avLst/>
          </a:prstGeom>
        </p:spPr>
      </p:pic>
    </p:spTree>
    <p:extLst>
      <p:ext uri="{BB962C8B-B14F-4D97-AF65-F5344CB8AC3E}">
        <p14:creationId xmlns:p14="http://schemas.microsoft.com/office/powerpoint/2010/main" val="3274673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C752-042E-24E3-1107-9F7C2A0F3D6E}"/>
              </a:ext>
            </a:extLst>
          </p:cNvPr>
          <p:cNvSpPr>
            <a:spLocks noGrp="1"/>
          </p:cNvSpPr>
          <p:nvPr>
            <p:ph type="title"/>
          </p:nvPr>
        </p:nvSpPr>
        <p:spPr>
          <a:xfrm>
            <a:off x="457200" y="232693"/>
            <a:ext cx="8208628" cy="1143000"/>
          </a:xfrm>
        </p:spPr>
        <p:txBody>
          <a:bodyPr anchor="ctr">
            <a:normAutofit fontScale="90000"/>
          </a:bodyPr>
          <a:lstStyle/>
          <a:p>
            <a:r>
              <a:rPr lang="en-GB" dirty="0"/>
              <a:t>Steps: it can be completed as a group or on a 1:1</a:t>
            </a:r>
          </a:p>
        </p:txBody>
      </p:sp>
      <p:sp>
        <p:nvSpPr>
          <p:cNvPr id="9" name="Content Placeholder 2">
            <a:extLst>
              <a:ext uri="{FF2B5EF4-FFF2-40B4-BE49-F238E27FC236}">
                <a16:creationId xmlns:a16="http://schemas.microsoft.com/office/drawing/2014/main" id="{72B85DDA-168C-0662-BA75-09FE09913E7A}"/>
              </a:ext>
            </a:extLst>
          </p:cNvPr>
          <p:cNvSpPr>
            <a:spLocks noGrp="1"/>
          </p:cNvSpPr>
          <p:nvPr>
            <p:ph sz="half" idx="1"/>
          </p:nvPr>
        </p:nvSpPr>
        <p:spPr>
          <a:xfrm>
            <a:off x="398476" y="1417638"/>
            <a:ext cx="5711206" cy="4110707"/>
          </a:xfrm>
        </p:spPr>
        <p:txBody>
          <a:bodyPr>
            <a:normAutofit fontScale="32500" lnSpcReduction="20000"/>
          </a:bodyPr>
          <a:lstStyle/>
          <a:p>
            <a:pPr marL="514350" indent="-514350">
              <a:buFont typeface="+mj-lt"/>
              <a:buAutoNum type="arabicPeriod"/>
            </a:pPr>
            <a:r>
              <a:rPr lang="en-GB" sz="4300" dirty="0"/>
              <a:t>Identify who the MAP is for and invite all in the room to introduce themselves and their relationship with the CYP and to each other.</a:t>
            </a:r>
          </a:p>
          <a:p>
            <a:pPr marL="514350" indent="-514350">
              <a:buFont typeface="+mj-lt"/>
              <a:buAutoNum type="arabicPeriod"/>
            </a:pPr>
            <a:r>
              <a:rPr lang="en-GB" sz="4300" dirty="0"/>
              <a:t>This is where the CYP tells their story and why they are here. The person can describe in detail situations past and present. If this is difficult the person can nominate someone to tell their story. The story should be recorded and then agreed by the person. This will allow the person to tell the story once.</a:t>
            </a:r>
          </a:p>
          <a:p>
            <a:pPr marL="514350" indent="-514350">
              <a:buFont typeface="+mj-lt"/>
              <a:buAutoNum type="arabicPeriod"/>
            </a:pPr>
            <a:r>
              <a:rPr lang="en-GB" sz="4300" dirty="0"/>
              <a:t>The dream is an opportunity for the person to say what they want to change about their life and express what their aspirations, hopes and dreams are.</a:t>
            </a:r>
          </a:p>
          <a:p>
            <a:pPr marL="514350" indent="-514350">
              <a:buFont typeface="+mj-lt"/>
              <a:buAutoNum type="arabicPeriod"/>
            </a:pPr>
            <a:r>
              <a:rPr lang="en-GB" sz="4300" dirty="0"/>
              <a:t>The person is then asked to talk through their fears and worries in preparing for the dream. This is referred to as the nightmare. This wording may need changing according to the CYPs needs and perceptions.</a:t>
            </a:r>
          </a:p>
          <a:p>
            <a:pPr marL="514350" indent="-514350">
              <a:buFont typeface="+mj-lt"/>
              <a:buAutoNum type="arabicPeriod"/>
            </a:pPr>
            <a:r>
              <a:rPr lang="en-GB" sz="4300" dirty="0"/>
              <a:t>The group then support the person by identifying and listing their gifts, strengths and talents.</a:t>
            </a:r>
          </a:p>
          <a:p>
            <a:pPr marL="514350" indent="-514350">
              <a:buFont typeface="+mj-lt"/>
              <a:buAutoNum type="arabicPeriod"/>
            </a:pPr>
            <a:r>
              <a:rPr lang="en-GB" sz="4300" dirty="0"/>
              <a:t>The group then thinks about the best way to move forward towards the dream and away from the nightmare for the person.</a:t>
            </a:r>
          </a:p>
          <a:p>
            <a:pPr marL="514350" indent="-514350">
              <a:buFont typeface="+mj-lt"/>
              <a:buAutoNum type="arabicPeriod"/>
            </a:pPr>
            <a:r>
              <a:rPr lang="en-GB" sz="4300" dirty="0"/>
              <a:t>The next stage of the process is to develop the action plan, listing who will do what, where and when</a:t>
            </a:r>
          </a:p>
          <a:p>
            <a:endParaRPr lang="en-US" dirty="0"/>
          </a:p>
        </p:txBody>
      </p:sp>
      <p:pic>
        <p:nvPicPr>
          <p:cNvPr id="4" name="Content Placeholder 3">
            <a:extLst>
              <a:ext uri="{FF2B5EF4-FFF2-40B4-BE49-F238E27FC236}">
                <a16:creationId xmlns:a16="http://schemas.microsoft.com/office/drawing/2014/main" id="{AA618E42-0775-12A7-B490-0D7A52143E16}"/>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09682" y="1843881"/>
            <a:ext cx="2912677" cy="2912677"/>
          </a:xfrm>
          <a:prstGeom prst="rect">
            <a:avLst/>
          </a:prstGeom>
          <a:noFill/>
        </p:spPr>
      </p:pic>
      <p:pic>
        <p:nvPicPr>
          <p:cNvPr id="5" name="Picture 4">
            <a:extLst>
              <a:ext uri="{FF2B5EF4-FFF2-40B4-BE49-F238E27FC236}">
                <a16:creationId xmlns:a16="http://schemas.microsoft.com/office/drawing/2014/main" id="{54A2E125-29B8-3172-6987-8CB341874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25101"/>
            <a:ext cx="9144000" cy="1232899"/>
          </a:xfrm>
          <a:prstGeom prst="rect">
            <a:avLst/>
          </a:prstGeom>
        </p:spPr>
      </p:pic>
    </p:spTree>
    <p:extLst>
      <p:ext uri="{BB962C8B-B14F-4D97-AF65-F5344CB8AC3E}">
        <p14:creationId xmlns:p14="http://schemas.microsoft.com/office/powerpoint/2010/main" val="2587833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0868-C25F-5545-386E-8E3037B84DC0}"/>
              </a:ext>
            </a:extLst>
          </p:cNvPr>
          <p:cNvSpPr>
            <a:spLocks noGrp="1"/>
          </p:cNvSpPr>
          <p:nvPr>
            <p:ph type="title"/>
          </p:nvPr>
        </p:nvSpPr>
        <p:spPr>
          <a:xfrm>
            <a:off x="457200" y="274638"/>
            <a:ext cx="8229600" cy="1143000"/>
          </a:xfrm>
        </p:spPr>
        <p:txBody>
          <a:bodyPr anchor="ctr">
            <a:normAutofit/>
          </a:bodyPr>
          <a:lstStyle/>
          <a:p>
            <a:r>
              <a:rPr lang="en-GB" dirty="0"/>
              <a:t>SEND underpinned by</a:t>
            </a:r>
          </a:p>
        </p:txBody>
      </p:sp>
      <p:pic>
        <p:nvPicPr>
          <p:cNvPr id="10" name="Picture 9">
            <a:extLst>
              <a:ext uri="{FF2B5EF4-FFF2-40B4-BE49-F238E27FC236}">
                <a16:creationId xmlns:a16="http://schemas.microsoft.com/office/drawing/2014/main" id="{9DF8F2BD-0733-0295-E0F7-AC9F1F9A6E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3746" y="1192669"/>
            <a:ext cx="7456508" cy="4369252"/>
          </a:xfrm>
          <a:prstGeom prst="rect">
            <a:avLst/>
          </a:prstGeom>
        </p:spPr>
      </p:pic>
    </p:spTree>
    <p:extLst>
      <p:ext uri="{BB962C8B-B14F-4D97-AF65-F5344CB8AC3E}">
        <p14:creationId xmlns:p14="http://schemas.microsoft.com/office/powerpoint/2010/main" val="1670287852"/>
      </p:ext>
    </p:extLst>
  </p:cSld>
  <p:clrMapOvr>
    <a:masterClrMapping/>
  </p:clrMapOvr>
  <mc:AlternateContent xmlns:mc="http://schemas.openxmlformats.org/markup-compatibility/2006" xmlns:p14="http://schemas.microsoft.com/office/powerpoint/2010/main">
    <mc:Choice Requires="p14">
      <p:transition spd="slow" p14:dur="2000" advTm="19868"/>
    </mc:Choice>
    <mc:Fallback xmlns="">
      <p:transition spd="slow" advTm="198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5EA8-C733-AD20-B41E-F2F76C43A209}"/>
              </a:ext>
            </a:extLst>
          </p:cNvPr>
          <p:cNvSpPr>
            <a:spLocks noGrp="1"/>
          </p:cNvSpPr>
          <p:nvPr>
            <p:ph type="title"/>
          </p:nvPr>
        </p:nvSpPr>
        <p:spPr>
          <a:xfrm>
            <a:off x="457200" y="274638"/>
            <a:ext cx="8229600" cy="1143000"/>
          </a:xfrm>
        </p:spPr>
        <p:txBody>
          <a:bodyPr anchor="ctr">
            <a:normAutofit/>
          </a:bodyPr>
          <a:lstStyle/>
          <a:p>
            <a:r>
              <a:rPr lang="en-GB" dirty="0"/>
              <a:t>What it is? </a:t>
            </a:r>
          </a:p>
        </p:txBody>
      </p:sp>
      <p:sp>
        <p:nvSpPr>
          <p:cNvPr id="11" name="Content Placeholder 2">
            <a:extLst>
              <a:ext uri="{FF2B5EF4-FFF2-40B4-BE49-F238E27FC236}">
                <a16:creationId xmlns:a16="http://schemas.microsoft.com/office/drawing/2014/main" id="{B31BE0CA-34F5-E975-23DD-2E7828D311BF}"/>
              </a:ext>
            </a:extLst>
          </p:cNvPr>
          <p:cNvSpPr>
            <a:spLocks noGrp="1"/>
          </p:cNvSpPr>
          <p:nvPr>
            <p:ph sz="half" idx="1"/>
          </p:nvPr>
        </p:nvSpPr>
        <p:spPr>
          <a:xfrm>
            <a:off x="457200" y="1600200"/>
            <a:ext cx="4038600" cy="4525963"/>
          </a:xfrm>
        </p:spPr>
        <p:txBody>
          <a:bodyPr>
            <a:normAutofit/>
          </a:bodyPr>
          <a:lstStyle/>
          <a:p>
            <a:pPr marL="0" indent="0">
              <a:buNone/>
            </a:pPr>
            <a:r>
              <a:rPr lang="en-US" sz="3600" b="1" dirty="0">
                <a:solidFill>
                  <a:srgbClr val="0070C0"/>
                </a:solidFill>
              </a:rPr>
              <a:t>I-APDR</a:t>
            </a:r>
          </a:p>
          <a:p>
            <a:r>
              <a:rPr lang="en-US" sz="3600" b="1" dirty="0">
                <a:solidFill>
                  <a:srgbClr val="0070C0"/>
                </a:solidFill>
              </a:rPr>
              <a:t>I</a:t>
            </a:r>
            <a:r>
              <a:rPr lang="en-US" dirty="0"/>
              <a:t>ndividual</a:t>
            </a:r>
          </a:p>
          <a:p>
            <a:r>
              <a:rPr lang="en-US" sz="3600" b="1" dirty="0">
                <a:solidFill>
                  <a:srgbClr val="0070C0"/>
                </a:solidFill>
              </a:rPr>
              <a:t>A</a:t>
            </a:r>
            <a:r>
              <a:rPr lang="en-US" dirty="0"/>
              <a:t>ssess</a:t>
            </a:r>
          </a:p>
          <a:p>
            <a:r>
              <a:rPr lang="en-US" sz="3600" b="1" dirty="0">
                <a:solidFill>
                  <a:srgbClr val="0070C0"/>
                </a:solidFill>
              </a:rPr>
              <a:t>P</a:t>
            </a:r>
            <a:r>
              <a:rPr lang="en-US" dirty="0"/>
              <a:t>lan</a:t>
            </a:r>
          </a:p>
          <a:p>
            <a:r>
              <a:rPr lang="en-US" sz="3600" b="1" dirty="0">
                <a:solidFill>
                  <a:srgbClr val="0070C0"/>
                </a:solidFill>
              </a:rPr>
              <a:t>D</a:t>
            </a:r>
            <a:r>
              <a:rPr lang="en-US" dirty="0"/>
              <a:t>o</a:t>
            </a:r>
          </a:p>
          <a:p>
            <a:r>
              <a:rPr lang="en-US" sz="3600" b="1" dirty="0">
                <a:solidFill>
                  <a:srgbClr val="0070C0"/>
                </a:solidFill>
              </a:rPr>
              <a:t>R</a:t>
            </a:r>
            <a:r>
              <a:rPr lang="en-US" dirty="0"/>
              <a:t>eview</a:t>
            </a:r>
          </a:p>
        </p:txBody>
      </p:sp>
      <p:graphicFrame>
        <p:nvGraphicFramePr>
          <p:cNvPr id="12" name="Content Placeholder 2">
            <a:extLst>
              <a:ext uri="{FF2B5EF4-FFF2-40B4-BE49-F238E27FC236}">
                <a16:creationId xmlns:a16="http://schemas.microsoft.com/office/drawing/2014/main" id="{6D2AC9A0-BA1D-8C3C-9EFB-BF0A8893E24A}"/>
              </a:ext>
            </a:extLst>
          </p:cNvPr>
          <p:cNvGraphicFramePr>
            <a:graphicFrameLocks noGrp="1"/>
          </p:cNvGraphicFramePr>
          <p:nvPr>
            <p:ph sz="half" idx="2"/>
            <p:extLst>
              <p:ext uri="{D42A27DB-BD31-4B8C-83A1-F6EECF244321}">
                <p14:modId xmlns:p14="http://schemas.microsoft.com/office/powerpoint/2010/main" val="3436985337"/>
              </p:ext>
            </p:extLst>
          </p:nvPr>
        </p:nvGraphicFramePr>
        <p:xfrm>
          <a:off x="2961880" y="1266738"/>
          <a:ext cx="5724919" cy="53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0883742-9F68-EF5B-84E6-B7F7E45FD09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6614" y="1"/>
            <a:ext cx="1255762" cy="1600200"/>
          </a:xfrm>
          <a:prstGeom prst="rect">
            <a:avLst/>
          </a:prstGeom>
        </p:spPr>
      </p:pic>
    </p:spTree>
    <p:extLst>
      <p:ext uri="{BB962C8B-B14F-4D97-AF65-F5344CB8AC3E}">
        <p14:creationId xmlns:p14="http://schemas.microsoft.com/office/powerpoint/2010/main" val="595437907"/>
      </p:ext>
    </p:extLst>
  </p:cSld>
  <p:clrMapOvr>
    <a:masterClrMapping/>
  </p:clrMapOvr>
  <mc:AlternateContent xmlns:mc="http://schemas.openxmlformats.org/markup-compatibility/2006" xmlns:p14="http://schemas.microsoft.com/office/powerpoint/2010/main">
    <mc:Choice Requires="p14">
      <p:transition spd="slow" p14:dur="2000" advTm="43320"/>
    </mc:Choice>
    <mc:Fallback xmlns="">
      <p:transition spd="slow" advTm="433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FF3946-AD73-2777-E4BE-08ACF8F13D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2636" y="386863"/>
            <a:ext cx="7345261" cy="5108330"/>
          </a:xfrm>
          <a:prstGeom prst="rect">
            <a:avLst/>
          </a:prstGeom>
        </p:spPr>
      </p:pic>
    </p:spTree>
    <p:extLst>
      <p:ext uri="{BB962C8B-B14F-4D97-AF65-F5344CB8AC3E}">
        <p14:creationId xmlns:p14="http://schemas.microsoft.com/office/powerpoint/2010/main" val="226847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64D877-911F-59DD-3F7B-CFD6F5555D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3712" y="78178"/>
            <a:ext cx="8603312" cy="5993677"/>
          </a:xfrm>
          <a:prstGeom prst="rect">
            <a:avLst/>
          </a:prstGeom>
        </p:spPr>
      </p:pic>
    </p:spTree>
    <p:extLst>
      <p:ext uri="{BB962C8B-B14F-4D97-AF65-F5344CB8AC3E}">
        <p14:creationId xmlns:p14="http://schemas.microsoft.com/office/powerpoint/2010/main" val="264054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4AC0BA-2749-87AF-ACED-98AC3C30B3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370" y="190832"/>
            <a:ext cx="8317065" cy="5883054"/>
          </a:xfrm>
          <a:prstGeom prst="rect">
            <a:avLst/>
          </a:prstGeom>
        </p:spPr>
      </p:pic>
    </p:spTree>
    <p:extLst>
      <p:ext uri="{BB962C8B-B14F-4D97-AF65-F5344CB8AC3E}">
        <p14:creationId xmlns:p14="http://schemas.microsoft.com/office/powerpoint/2010/main" val="121759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C4D854-1885-90E1-B1FE-D1BCE9FDEE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1429" y="213136"/>
            <a:ext cx="8461141" cy="5996833"/>
          </a:xfrm>
          <a:prstGeom prst="rect">
            <a:avLst/>
          </a:prstGeom>
        </p:spPr>
      </p:pic>
    </p:spTree>
    <p:extLst>
      <p:ext uri="{BB962C8B-B14F-4D97-AF65-F5344CB8AC3E}">
        <p14:creationId xmlns:p14="http://schemas.microsoft.com/office/powerpoint/2010/main" val="231610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BA30F-DB28-7118-8FFD-58C2911F75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669" y="281354"/>
            <a:ext cx="7924936" cy="5125914"/>
          </a:xfrm>
          <a:prstGeom prst="rect">
            <a:avLst/>
          </a:prstGeom>
        </p:spPr>
      </p:pic>
    </p:spTree>
    <p:extLst>
      <p:ext uri="{BB962C8B-B14F-4D97-AF65-F5344CB8AC3E}">
        <p14:creationId xmlns:p14="http://schemas.microsoft.com/office/powerpoint/2010/main" val="3654252150"/>
      </p:ext>
    </p:extLst>
  </p:cSld>
  <p:clrMapOvr>
    <a:masterClrMapping/>
  </p:clrMapOvr>
</p:sld>
</file>

<file path=ppt/theme/theme1.xml><?xml version="1.0" encoding="utf-8"?>
<a:theme xmlns:a="http://schemas.openxmlformats.org/drawingml/2006/main" name="KirkleesCorporate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KirkleesCorporatePowerpoint</Template>
  <TotalTime>9221</TotalTime>
  <Words>1658</Words>
  <Application>Microsoft Office PowerPoint</Application>
  <PresentationFormat>On-screen Show (4:3)</PresentationFormat>
  <Paragraphs>103</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KirkleesCorporatePowerpoint</vt:lpstr>
      <vt:lpstr>Welcome to I-APDR ‘How to..’ guide</vt:lpstr>
      <vt:lpstr>PowerPoint Presentation</vt:lpstr>
      <vt:lpstr>SEND underpinned by</vt:lpstr>
      <vt:lpstr>What it is? </vt:lpstr>
      <vt:lpstr>PowerPoint Presentation</vt:lpstr>
      <vt:lpstr>PowerPoint Presentation</vt:lpstr>
      <vt:lpstr>PowerPoint Presentation</vt:lpstr>
      <vt:lpstr>PowerPoint Presentation</vt:lpstr>
      <vt:lpstr>PowerPoint Presentation</vt:lpstr>
      <vt:lpstr>Assess</vt:lpstr>
      <vt:lpstr>Plan and Do</vt:lpstr>
      <vt:lpstr>Outcomes </vt:lpstr>
      <vt:lpstr>PowerPoint Presentation</vt:lpstr>
      <vt:lpstr>What CYP would like…</vt:lpstr>
      <vt:lpstr>What this may look like…</vt:lpstr>
      <vt:lpstr>PowerPoint Presentation</vt:lpstr>
      <vt:lpstr>Talking mats</vt:lpstr>
      <vt:lpstr>Activities to support pupil voice could include</vt:lpstr>
      <vt:lpstr>PowerPoint Presentation</vt:lpstr>
      <vt:lpstr>Completing the M.A.P  (Making an Action Plan) </vt:lpstr>
      <vt:lpstr>Step-by-step guide to the MAPp  (Making Action Plans personal)</vt:lpstr>
      <vt:lpstr>Steps: it can be completed as a group or on a 1:1</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to:</dc:title>
  <dc:creator>Temp</dc:creator>
  <cp:lastModifiedBy>Richard Dresser</cp:lastModifiedBy>
  <cp:revision>21</cp:revision>
  <dcterms:created xsi:type="dcterms:W3CDTF">2016-05-27T08:49:44Z</dcterms:created>
  <dcterms:modified xsi:type="dcterms:W3CDTF">2023-07-27T14:43:08Z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2023-02-07T10:52:38Z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ies>
</file>