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682" r:id="rId2"/>
    <p:sldMasterId id="2147483652" r:id="rId3"/>
    <p:sldMasterId id="2147483684" r:id="rId4"/>
    <p:sldMasterId id="2147483656" r:id="rId5"/>
    <p:sldMasterId id="2147483658" r:id="rId6"/>
    <p:sldMasterId id="2147483648" r:id="rId7"/>
  </p:sldMasterIdLst>
  <p:notesMasterIdLst>
    <p:notesMasterId r:id="rId65"/>
  </p:notesMasterIdLst>
  <p:sldIdLst>
    <p:sldId id="256" r:id="rId8"/>
    <p:sldId id="260" r:id="rId9"/>
    <p:sldId id="313"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91" r:id="rId23"/>
    <p:sldId id="273" r:id="rId24"/>
    <p:sldId id="303" r:id="rId25"/>
    <p:sldId id="304" r:id="rId26"/>
    <p:sldId id="305" r:id="rId27"/>
    <p:sldId id="314" r:id="rId28"/>
    <p:sldId id="315" r:id="rId29"/>
    <p:sldId id="316" r:id="rId30"/>
    <p:sldId id="317" r:id="rId31"/>
    <p:sldId id="318" r:id="rId32"/>
    <p:sldId id="319" r:id="rId33"/>
    <p:sldId id="320" r:id="rId34"/>
    <p:sldId id="321" r:id="rId35"/>
    <p:sldId id="322" r:id="rId36"/>
    <p:sldId id="323" r:id="rId37"/>
    <p:sldId id="361" r:id="rId38"/>
    <p:sldId id="274" r:id="rId39"/>
    <p:sldId id="308" r:id="rId40"/>
    <p:sldId id="276" r:id="rId41"/>
    <p:sldId id="277" r:id="rId42"/>
    <p:sldId id="278" r:id="rId43"/>
    <p:sldId id="279" r:id="rId44"/>
    <p:sldId id="280" r:id="rId45"/>
    <p:sldId id="281" r:id="rId46"/>
    <p:sldId id="282" r:id="rId47"/>
    <p:sldId id="283" r:id="rId48"/>
    <p:sldId id="284" r:id="rId49"/>
    <p:sldId id="285" r:id="rId50"/>
    <p:sldId id="286" r:id="rId51"/>
    <p:sldId id="293" r:id="rId52"/>
    <p:sldId id="294" r:id="rId53"/>
    <p:sldId id="295" r:id="rId54"/>
    <p:sldId id="296" r:id="rId55"/>
    <p:sldId id="312" r:id="rId56"/>
    <p:sldId id="309" r:id="rId57"/>
    <p:sldId id="310" r:id="rId58"/>
    <p:sldId id="311" r:id="rId59"/>
    <p:sldId id="297" r:id="rId60"/>
    <p:sldId id="298" r:id="rId61"/>
    <p:sldId id="300" r:id="rId62"/>
    <p:sldId id="301" r:id="rId63"/>
    <p:sldId id="302" r:id="rId64"/>
  </p:sldIdLst>
  <p:sldSz cx="8640763" cy="6483350"/>
  <p:notesSz cx="6858000" cy="9144000"/>
  <p:defaultText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2">
          <p15:clr>
            <a:srgbClr val="A4A3A4"/>
          </p15:clr>
        </p15:guide>
        <p15:guide id="2" pos="272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94660"/>
  </p:normalViewPr>
  <p:slideViewPr>
    <p:cSldViewPr snapToGrid="0" snapToObjects="1">
      <p:cViewPr varScale="1">
        <p:scale>
          <a:sx n="75" d="100"/>
          <a:sy n="75" d="100"/>
        </p:scale>
        <p:origin x="60" y="48"/>
      </p:cViewPr>
      <p:guideLst>
        <p:guide orient="horz" pos="2042"/>
        <p:guide pos="272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5878F-2825-499E-878D-DFA9F8C2414A}" type="datetimeFigureOut">
              <a:rPr lang="en-GB" smtClean="0"/>
              <a:t>18/01/2021</a:t>
            </a:fld>
            <a:endParaRPr lang="en-GB"/>
          </a:p>
        </p:txBody>
      </p:sp>
      <p:sp>
        <p:nvSpPr>
          <p:cNvPr id="4" name="Slide Image Placeholder 3"/>
          <p:cNvSpPr>
            <a:spLocks noGrp="1" noRot="1" noChangeAspect="1"/>
          </p:cNvSpPr>
          <p:nvPr>
            <p:ph type="sldImg" idx="2"/>
          </p:nvPr>
        </p:nvSpPr>
        <p:spPr>
          <a:xfrm>
            <a:off x="1373188" y="1143000"/>
            <a:ext cx="41116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9D3D7-A826-4B99-B316-D951C50D7793}" type="slidenum">
              <a:rPr lang="en-GB" smtClean="0"/>
              <a:t>‹#›</a:t>
            </a:fld>
            <a:endParaRPr lang="en-GB"/>
          </a:p>
        </p:txBody>
      </p:sp>
    </p:spTree>
    <p:extLst>
      <p:ext uri="{BB962C8B-B14F-4D97-AF65-F5344CB8AC3E}">
        <p14:creationId xmlns:p14="http://schemas.microsoft.com/office/powerpoint/2010/main" val="1139180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4A9D3D7-A826-4B99-B316-D951C50D7793}" type="slidenum">
              <a:rPr lang="en-GB" smtClean="0"/>
              <a:t>3</a:t>
            </a:fld>
            <a:endParaRPr lang="en-GB"/>
          </a:p>
        </p:txBody>
      </p:sp>
    </p:spTree>
    <p:extLst>
      <p:ext uri="{BB962C8B-B14F-4D97-AF65-F5344CB8AC3E}">
        <p14:creationId xmlns:p14="http://schemas.microsoft.com/office/powerpoint/2010/main" val="464751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r>
              <a:rPr lang="en-GB" dirty="0"/>
              <a:t>Sally and Stan</a:t>
            </a:r>
          </a:p>
        </p:txBody>
      </p:sp>
      <p:sp>
        <p:nvSpPr>
          <p:cNvPr id="4" name="Slide Number Placeholder 3"/>
          <p:cNvSpPr>
            <a:spLocks noGrp="1"/>
          </p:cNvSpPr>
          <p:nvPr>
            <p:ph type="sldNum" sz="quarter" idx="10"/>
          </p:nvPr>
        </p:nvSpPr>
        <p:spPr/>
        <p:txBody>
          <a:bodyPr/>
          <a:lstStyle/>
          <a:p>
            <a:fld id="{B484E61B-10F1-4D34-ABC9-7D2127820684}" type="slidenum">
              <a:rPr lang="en-GB" smtClean="0"/>
              <a:t>32</a:t>
            </a:fld>
            <a:endParaRPr lang="en-GB"/>
          </a:p>
        </p:txBody>
      </p:sp>
    </p:spTree>
    <p:extLst>
      <p:ext uri="{BB962C8B-B14F-4D97-AF65-F5344CB8AC3E}">
        <p14:creationId xmlns:p14="http://schemas.microsoft.com/office/powerpoint/2010/main" val="4407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SENCos</a:t>
            </a:r>
            <a:r>
              <a:rPr lang="en-GB" baseline="0" dirty="0"/>
              <a:t> need to be aware of what the primary needs of their pupils are according to these categories</a:t>
            </a:r>
          </a:p>
          <a:p>
            <a:endParaRPr lang="en-GB" dirty="0"/>
          </a:p>
        </p:txBody>
      </p:sp>
      <p:sp>
        <p:nvSpPr>
          <p:cNvPr id="4" name="Slide Number Placeholder 3"/>
          <p:cNvSpPr>
            <a:spLocks noGrp="1"/>
          </p:cNvSpPr>
          <p:nvPr>
            <p:ph type="sldNum" sz="quarter" idx="10"/>
          </p:nvPr>
        </p:nvSpPr>
        <p:spPr/>
        <p:txBody>
          <a:bodyPr/>
          <a:lstStyle/>
          <a:p>
            <a:fld id="{14A9D3D7-A826-4B99-B316-D951C50D7793}" type="slidenum">
              <a:rPr lang="en-GB" smtClean="0"/>
              <a:t>33</a:t>
            </a:fld>
            <a:endParaRPr lang="en-GB"/>
          </a:p>
        </p:txBody>
      </p:sp>
    </p:spTree>
    <p:extLst>
      <p:ext uri="{BB962C8B-B14F-4D97-AF65-F5344CB8AC3E}">
        <p14:creationId xmlns:p14="http://schemas.microsoft.com/office/powerpoint/2010/main" val="2857126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r>
              <a:rPr lang="en-GB" dirty="0"/>
              <a:t>Sally and Stan. Emphasise that this process is one high quality</a:t>
            </a:r>
            <a:r>
              <a:rPr lang="en-GB" baseline="0" dirty="0"/>
              <a:t> practitioners are familiar with anyway as it is embedded in good practice for all children. </a:t>
            </a:r>
            <a:endParaRPr lang="en-GB" dirty="0"/>
          </a:p>
        </p:txBody>
      </p:sp>
      <p:sp>
        <p:nvSpPr>
          <p:cNvPr id="4" name="Slide Number Placeholder 3"/>
          <p:cNvSpPr>
            <a:spLocks noGrp="1"/>
          </p:cNvSpPr>
          <p:nvPr>
            <p:ph type="sldNum" sz="quarter" idx="10"/>
          </p:nvPr>
        </p:nvSpPr>
        <p:spPr/>
        <p:txBody>
          <a:bodyPr/>
          <a:lstStyle/>
          <a:p>
            <a:fld id="{B484E61B-10F1-4D34-ABC9-7D2127820684}" type="slidenum">
              <a:rPr lang="en-GB" smtClean="0"/>
              <a:t>34</a:t>
            </a:fld>
            <a:endParaRPr lang="en-GB"/>
          </a:p>
        </p:txBody>
      </p:sp>
    </p:spTree>
    <p:extLst>
      <p:ext uri="{BB962C8B-B14F-4D97-AF65-F5344CB8AC3E}">
        <p14:creationId xmlns:p14="http://schemas.microsoft.com/office/powerpoint/2010/main" val="378313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r>
              <a:rPr lang="en-GB" dirty="0"/>
              <a:t>Sally and Stan</a:t>
            </a:r>
          </a:p>
        </p:txBody>
      </p:sp>
      <p:sp>
        <p:nvSpPr>
          <p:cNvPr id="4" name="Slide Number Placeholder 3"/>
          <p:cNvSpPr>
            <a:spLocks noGrp="1"/>
          </p:cNvSpPr>
          <p:nvPr>
            <p:ph type="sldNum" sz="quarter" idx="10"/>
          </p:nvPr>
        </p:nvSpPr>
        <p:spPr/>
        <p:txBody>
          <a:bodyPr/>
          <a:lstStyle/>
          <a:p>
            <a:fld id="{B484E61B-10F1-4D34-ABC9-7D2127820684}" type="slidenum">
              <a:rPr lang="en-GB" smtClean="0"/>
              <a:t>35</a:t>
            </a:fld>
            <a:endParaRPr lang="en-GB"/>
          </a:p>
        </p:txBody>
      </p:sp>
    </p:spTree>
    <p:extLst>
      <p:ext uri="{BB962C8B-B14F-4D97-AF65-F5344CB8AC3E}">
        <p14:creationId xmlns:p14="http://schemas.microsoft.com/office/powerpoint/2010/main" val="157120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84E61B-10F1-4D34-ABC9-7D2127820684}" type="slidenum">
              <a:rPr lang="en-GB" smtClean="0"/>
              <a:t>36</a:t>
            </a:fld>
            <a:endParaRPr lang="en-GB"/>
          </a:p>
        </p:txBody>
      </p:sp>
    </p:spTree>
    <p:extLst>
      <p:ext uri="{BB962C8B-B14F-4D97-AF65-F5344CB8AC3E}">
        <p14:creationId xmlns:p14="http://schemas.microsoft.com/office/powerpoint/2010/main" val="2988025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Sally and Stan</a:t>
            </a:r>
          </a:p>
        </p:txBody>
      </p:sp>
      <p:sp>
        <p:nvSpPr>
          <p:cNvPr id="4" name="Slide Number Placeholder 3"/>
          <p:cNvSpPr>
            <a:spLocks noGrp="1"/>
          </p:cNvSpPr>
          <p:nvPr>
            <p:ph type="sldNum" sz="quarter" idx="10"/>
          </p:nvPr>
        </p:nvSpPr>
        <p:spPr/>
        <p:txBody>
          <a:bodyPr/>
          <a:lstStyle/>
          <a:p>
            <a:fld id="{B484E61B-10F1-4D34-ABC9-7D2127820684}" type="slidenum">
              <a:rPr lang="en-GB" smtClean="0"/>
              <a:t>37</a:t>
            </a:fld>
            <a:endParaRPr lang="en-GB"/>
          </a:p>
        </p:txBody>
      </p:sp>
    </p:spTree>
    <p:extLst>
      <p:ext uri="{BB962C8B-B14F-4D97-AF65-F5344CB8AC3E}">
        <p14:creationId xmlns:p14="http://schemas.microsoft.com/office/powerpoint/2010/main" val="3915658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Sally and Stan</a:t>
            </a:r>
          </a:p>
        </p:txBody>
      </p:sp>
      <p:sp>
        <p:nvSpPr>
          <p:cNvPr id="4" name="Slide Number Placeholder 3"/>
          <p:cNvSpPr>
            <a:spLocks noGrp="1"/>
          </p:cNvSpPr>
          <p:nvPr>
            <p:ph type="sldNum" sz="quarter" idx="10"/>
          </p:nvPr>
        </p:nvSpPr>
        <p:spPr/>
        <p:txBody>
          <a:bodyPr/>
          <a:lstStyle/>
          <a:p>
            <a:fld id="{B484E61B-10F1-4D34-ABC9-7D2127820684}" type="slidenum">
              <a:rPr lang="en-GB" smtClean="0"/>
              <a:t>40</a:t>
            </a:fld>
            <a:endParaRPr lang="en-GB"/>
          </a:p>
        </p:txBody>
      </p:sp>
    </p:spTree>
    <p:extLst>
      <p:ext uri="{BB962C8B-B14F-4D97-AF65-F5344CB8AC3E}">
        <p14:creationId xmlns:p14="http://schemas.microsoft.com/office/powerpoint/2010/main" val="743452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Sally and Stan</a:t>
            </a:r>
          </a:p>
        </p:txBody>
      </p:sp>
      <p:sp>
        <p:nvSpPr>
          <p:cNvPr id="4" name="Slide Number Placeholder 3"/>
          <p:cNvSpPr>
            <a:spLocks noGrp="1"/>
          </p:cNvSpPr>
          <p:nvPr>
            <p:ph type="sldNum" sz="quarter" idx="10"/>
          </p:nvPr>
        </p:nvSpPr>
        <p:spPr/>
        <p:txBody>
          <a:bodyPr/>
          <a:lstStyle/>
          <a:p>
            <a:fld id="{B484E61B-10F1-4D34-ABC9-7D2127820684}" type="slidenum">
              <a:rPr lang="en-GB" smtClean="0"/>
              <a:t>41</a:t>
            </a:fld>
            <a:endParaRPr lang="en-GB"/>
          </a:p>
        </p:txBody>
      </p:sp>
    </p:spTree>
    <p:extLst>
      <p:ext uri="{BB962C8B-B14F-4D97-AF65-F5344CB8AC3E}">
        <p14:creationId xmlns:p14="http://schemas.microsoft.com/office/powerpoint/2010/main" val="527265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Sally and Stan</a:t>
            </a:r>
          </a:p>
        </p:txBody>
      </p:sp>
      <p:sp>
        <p:nvSpPr>
          <p:cNvPr id="4" name="Slide Number Placeholder 3"/>
          <p:cNvSpPr>
            <a:spLocks noGrp="1"/>
          </p:cNvSpPr>
          <p:nvPr>
            <p:ph type="sldNum" sz="quarter" idx="10"/>
          </p:nvPr>
        </p:nvSpPr>
        <p:spPr/>
        <p:txBody>
          <a:bodyPr/>
          <a:lstStyle/>
          <a:p>
            <a:fld id="{B484E61B-10F1-4D34-ABC9-7D2127820684}" type="slidenum">
              <a:rPr lang="en-GB" smtClean="0"/>
              <a:t>42</a:t>
            </a:fld>
            <a:endParaRPr lang="en-GB"/>
          </a:p>
        </p:txBody>
      </p:sp>
    </p:spTree>
    <p:extLst>
      <p:ext uri="{BB962C8B-B14F-4D97-AF65-F5344CB8AC3E}">
        <p14:creationId xmlns:p14="http://schemas.microsoft.com/office/powerpoint/2010/main" val="1590688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84E61B-10F1-4D34-ABC9-7D2127820684}" type="slidenum">
              <a:rPr lang="en-GB" smtClean="0"/>
              <a:t>43</a:t>
            </a:fld>
            <a:endParaRPr lang="en-GB"/>
          </a:p>
        </p:txBody>
      </p:sp>
    </p:spTree>
    <p:extLst>
      <p:ext uri="{BB962C8B-B14F-4D97-AF65-F5344CB8AC3E}">
        <p14:creationId xmlns:p14="http://schemas.microsoft.com/office/powerpoint/2010/main" val="3878692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r>
              <a:rPr lang="en-GB" dirty="0"/>
              <a:t>LOTTIE To</a:t>
            </a:r>
            <a:r>
              <a:rPr lang="en-GB" baseline="0" dirty="0"/>
              <a:t> leave up during activity 3</a:t>
            </a:r>
            <a:endParaRPr lang="en-GB" dirty="0"/>
          </a:p>
        </p:txBody>
      </p:sp>
      <p:sp>
        <p:nvSpPr>
          <p:cNvPr id="4" name="Slide Number Placeholder 3"/>
          <p:cNvSpPr>
            <a:spLocks noGrp="1"/>
          </p:cNvSpPr>
          <p:nvPr>
            <p:ph type="sldNum" sz="quarter" idx="10"/>
          </p:nvPr>
        </p:nvSpPr>
        <p:spPr/>
        <p:txBody>
          <a:bodyPr/>
          <a:lstStyle/>
          <a:p>
            <a:fld id="{B484E61B-10F1-4D34-ABC9-7D2127820684}" type="slidenum">
              <a:rPr lang="en-GB" smtClean="0"/>
              <a:t>13</a:t>
            </a:fld>
            <a:endParaRPr lang="en-GB"/>
          </a:p>
        </p:txBody>
      </p:sp>
    </p:spTree>
    <p:extLst>
      <p:ext uri="{BB962C8B-B14F-4D97-AF65-F5344CB8AC3E}">
        <p14:creationId xmlns:p14="http://schemas.microsoft.com/office/powerpoint/2010/main" val="1304151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r>
              <a:rPr lang="en-GB" baseline="0" dirty="0"/>
              <a:t>Minimum 3 x a year</a:t>
            </a:r>
            <a:endParaRPr lang="en-GB" dirty="0"/>
          </a:p>
        </p:txBody>
      </p:sp>
      <p:sp>
        <p:nvSpPr>
          <p:cNvPr id="4" name="Slide Number Placeholder 3"/>
          <p:cNvSpPr>
            <a:spLocks noGrp="1"/>
          </p:cNvSpPr>
          <p:nvPr>
            <p:ph type="sldNum" sz="quarter" idx="10"/>
          </p:nvPr>
        </p:nvSpPr>
        <p:spPr/>
        <p:txBody>
          <a:bodyPr/>
          <a:lstStyle/>
          <a:p>
            <a:fld id="{B484E61B-10F1-4D34-ABC9-7D2127820684}" type="slidenum">
              <a:rPr lang="en-GB" smtClean="0"/>
              <a:t>44</a:t>
            </a:fld>
            <a:endParaRPr lang="en-GB"/>
          </a:p>
        </p:txBody>
      </p:sp>
    </p:spTree>
    <p:extLst>
      <p:ext uri="{BB962C8B-B14F-4D97-AF65-F5344CB8AC3E}">
        <p14:creationId xmlns:p14="http://schemas.microsoft.com/office/powerpoint/2010/main" val="1264858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84E61B-10F1-4D34-ABC9-7D2127820684}" type="slidenum">
              <a:rPr lang="en-GB" smtClean="0"/>
              <a:t>45</a:t>
            </a:fld>
            <a:endParaRPr lang="en-GB"/>
          </a:p>
        </p:txBody>
      </p:sp>
    </p:spTree>
    <p:extLst>
      <p:ext uri="{BB962C8B-B14F-4D97-AF65-F5344CB8AC3E}">
        <p14:creationId xmlns:p14="http://schemas.microsoft.com/office/powerpoint/2010/main" val="2489565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r>
              <a:rPr lang="en-GB" dirty="0"/>
              <a:t>Stan</a:t>
            </a:r>
          </a:p>
        </p:txBody>
      </p:sp>
      <p:sp>
        <p:nvSpPr>
          <p:cNvPr id="4" name="Slide Number Placeholder 3"/>
          <p:cNvSpPr>
            <a:spLocks noGrp="1"/>
          </p:cNvSpPr>
          <p:nvPr>
            <p:ph type="sldNum" sz="quarter" idx="10"/>
          </p:nvPr>
        </p:nvSpPr>
        <p:spPr/>
        <p:txBody>
          <a:bodyPr/>
          <a:lstStyle/>
          <a:p>
            <a:fld id="{B484E61B-10F1-4D34-ABC9-7D2127820684}" type="slidenum">
              <a:rPr lang="en-GB" smtClean="0"/>
              <a:t>46</a:t>
            </a:fld>
            <a:endParaRPr lang="en-GB"/>
          </a:p>
        </p:txBody>
      </p:sp>
    </p:spTree>
    <p:extLst>
      <p:ext uri="{BB962C8B-B14F-4D97-AF65-F5344CB8AC3E}">
        <p14:creationId xmlns:p14="http://schemas.microsoft.com/office/powerpoint/2010/main" val="1753376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Kirklees Local offer is currently on the council’s website, but this is being reviewed</a:t>
            </a:r>
          </a:p>
        </p:txBody>
      </p:sp>
      <p:sp>
        <p:nvSpPr>
          <p:cNvPr id="4" name="Slide Number Placeholder 3"/>
          <p:cNvSpPr>
            <a:spLocks noGrp="1"/>
          </p:cNvSpPr>
          <p:nvPr>
            <p:ph type="sldNum" sz="quarter" idx="10"/>
          </p:nvPr>
        </p:nvSpPr>
        <p:spPr/>
        <p:txBody>
          <a:bodyPr/>
          <a:lstStyle/>
          <a:p>
            <a:fld id="{B484E61B-10F1-4D34-ABC9-7D2127820684}" type="slidenum">
              <a:rPr lang="en-GB" smtClean="0"/>
              <a:t>47</a:t>
            </a:fld>
            <a:endParaRPr lang="en-GB"/>
          </a:p>
        </p:txBody>
      </p:sp>
    </p:spTree>
    <p:extLst>
      <p:ext uri="{BB962C8B-B14F-4D97-AF65-F5344CB8AC3E}">
        <p14:creationId xmlns:p14="http://schemas.microsoft.com/office/powerpoint/2010/main" val="4171595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Christine</a:t>
            </a:r>
          </a:p>
        </p:txBody>
      </p:sp>
      <p:sp>
        <p:nvSpPr>
          <p:cNvPr id="4" name="Slide Number Placeholder 3"/>
          <p:cNvSpPr>
            <a:spLocks noGrp="1"/>
          </p:cNvSpPr>
          <p:nvPr>
            <p:ph type="sldNum" sz="quarter" idx="10"/>
          </p:nvPr>
        </p:nvSpPr>
        <p:spPr/>
        <p:txBody>
          <a:bodyPr/>
          <a:lstStyle/>
          <a:p>
            <a:fld id="{B484E61B-10F1-4D34-ABC9-7D2127820684}" type="slidenum">
              <a:rPr lang="en-GB" smtClean="0"/>
              <a:t>48</a:t>
            </a:fld>
            <a:endParaRPr lang="en-GB"/>
          </a:p>
        </p:txBody>
      </p:sp>
    </p:spTree>
    <p:extLst>
      <p:ext uri="{BB962C8B-B14F-4D97-AF65-F5344CB8AC3E}">
        <p14:creationId xmlns:p14="http://schemas.microsoft.com/office/powerpoint/2010/main" val="2777543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Christine</a:t>
            </a:r>
          </a:p>
        </p:txBody>
      </p:sp>
      <p:sp>
        <p:nvSpPr>
          <p:cNvPr id="4" name="Slide Number Placeholder 3"/>
          <p:cNvSpPr>
            <a:spLocks noGrp="1"/>
          </p:cNvSpPr>
          <p:nvPr>
            <p:ph type="sldNum" sz="quarter" idx="10"/>
          </p:nvPr>
        </p:nvSpPr>
        <p:spPr/>
        <p:txBody>
          <a:bodyPr/>
          <a:lstStyle/>
          <a:p>
            <a:fld id="{B484E61B-10F1-4D34-ABC9-7D2127820684}" type="slidenum">
              <a:rPr lang="en-GB" smtClean="0"/>
              <a:t>54</a:t>
            </a:fld>
            <a:endParaRPr lang="en-GB"/>
          </a:p>
        </p:txBody>
      </p:sp>
    </p:spTree>
    <p:extLst>
      <p:ext uri="{BB962C8B-B14F-4D97-AF65-F5344CB8AC3E}">
        <p14:creationId xmlns:p14="http://schemas.microsoft.com/office/powerpoint/2010/main" val="2182303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Christine</a:t>
            </a:r>
          </a:p>
        </p:txBody>
      </p:sp>
      <p:sp>
        <p:nvSpPr>
          <p:cNvPr id="4" name="Slide Number Placeholder 3"/>
          <p:cNvSpPr>
            <a:spLocks noGrp="1"/>
          </p:cNvSpPr>
          <p:nvPr>
            <p:ph type="sldNum" sz="quarter" idx="10"/>
          </p:nvPr>
        </p:nvSpPr>
        <p:spPr/>
        <p:txBody>
          <a:bodyPr/>
          <a:lstStyle/>
          <a:p>
            <a:fld id="{B484E61B-10F1-4D34-ABC9-7D2127820684}" type="slidenum">
              <a:rPr lang="en-GB" smtClean="0"/>
              <a:t>55</a:t>
            </a:fld>
            <a:endParaRPr lang="en-GB"/>
          </a:p>
        </p:txBody>
      </p:sp>
    </p:spTree>
    <p:extLst>
      <p:ext uri="{BB962C8B-B14F-4D97-AF65-F5344CB8AC3E}">
        <p14:creationId xmlns:p14="http://schemas.microsoft.com/office/powerpoint/2010/main" val="629356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r>
              <a:rPr lang="en-GB" dirty="0"/>
              <a:t>Christine - Any questions? </a:t>
            </a:r>
          </a:p>
        </p:txBody>
      </p:sp>
      <p:sp>
        <p:nvSpPr>
          <p:cNvPr id="4" name="Slide Number Placeholder 3"/>
          <p:cNvSpPr>
            <a:spLocks noGrp="1"/>
          </p:cNvSpPr>
          <p:nvPr>
            <p:ph type="sldNum" sz="quarter" idx="10"/>
          </p:nvPr>
        </p:nvSpPr>
        <p:spPr/>
        <p:txBody>
          <a:bodyPr/>
          <a:lstStyle/>
          <a:p>
            <a:fld id="{B484E61B-10F1-4D34-ABC9-7D2127820684}" type="slidenum">
              <a:rPr lang="en-GB" smtClean="0"/>
              <a:t>56</a:t>
            </a:fld>
            <a:endParaRPr lang="en-GB"/>
          </a:p>
        </p:txBody>
      </p:sp>
    </p:spTree>
    <p:extLst>
      <p:ext uri="{BB962C8B-B14F-4D97-AF65-F5344CB8AC3E}">
        <p14:creationId xmlns:p14="http://schemas.microsoft.com/office/powerpoint/2010/main" val="1161991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r>
              <a:rPr lang="en-GB"/>
              <a:t>Christine</a:t>
            </a:r>
            <a:endParaRPr lang="en-GB" dirty="0"/>
          </a:p>
        </p:txBody>
      </p:sp>
      <p:sp>
        <p:nvSpPr>
          <p:cNvPr id="4" name="Slide Number Placeholder 3"/>
          <p:cNvSpPr>
            <a:spLocks noGrp="1"/>
          </p:cNvSpPr>
          <p:nvPr>
            <p:ph type="sldNum" sz="quarter" idx="10"/>
          </p:nvPr>
        </p:nvSpPr>
        <p:spPr/>
        <p:txBody>
          <a:bodyPr/>
          <a:lstStyle/>
          <a:p>
            <a:fld id="{B484E61B-10F1-4D34-ABC9-7D2127820684}" type="slidenum">
              <a:rPr lang="en-GB" smtClean="0"/>
              <a:t>57</a:t>
            </a:fld>
            <a:endParaRPr lang="en-GB"/>
          </a:p>
        </p:txBody>
      </p:sp>
    </p:spTree>
    <p:extLst>
      <p:ext uri="{BB962C8B-B14F-4D97-AF65-F5344CB8AC3E}">
        <p14:creationId xmlns:p14="http://schemas.microsoft.com/office/powerpoint/2010/main" val="2055102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70462" cy="3729037"/>
          </a:xfrm>
        </p:spPr>
      </p:sp>
      <p:sp>
        <p:nvSpPr>
          <p:cNvPr id="3" name="Notes Placeholder 2"/>
          <p:cNvSpPr>
            <a:spLocks noGrp="1"/>
          </p:cNvSpPr>
          <p:nvPr>
            <p:ph type="body" idx="1"/>
          </p:nvPr>
        </p:nvSpPr>
        <p:spPr/>
        <p:txBody>
          <a:bodyPr/>
          <a:lstStyle/>
          <a:p>
            <a:r>
              <a:rPr lang="en-GB" dirty="0"/>
              <a:t>Lottie</a:t>
            </a:r>
          </a:p>
        </p:txBody>
      </p:sp>
      <p:sp>
        <p:nvSpPr>
          <p:cNvPr id="4" name="Slide Number Placeholder 3"/>
          <p:cNvSpPr>
            <a:spLocks noGrp="1"/>
          </p:cNvSpPr>
          <p:nvPr>
            <p:ph type="sldNum" sz="quarter" idx="10"/>
          </p:nvPr>
        </p:nvSpPr>
        <p:spPr/>
        <p:txBody>
          <a:bodyPr/>
          <a:lstStyle/>
          <a:p>
            <a:fld id="{B484E61B-10F1-4D34-ABC9-7D2127820684}"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801637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Lottie</a:t>
            </a:r>
          </a:p>
        </p:txBody>
      </p:sp>
      <p:sp>
        <p:nvSpPr>
          <p:cNvPr id="4" name="Slide Number Placeholder 3"/>
          <p:cNvSpPr>
            <a:spLocks noGrp="1"/>
          </p:cNvSpPr>
          <p:nvPr>
            <p:ph type="sldNum" sz="quarter" idx="10"/>
          </p:nvPr>
        </p:nvSpPr>
        <p:spPr/>
        <p:txBody>
          <a:bodyPr/>
          <a:lstStyle/>
          <a:p>
            <a:fld id="{B484E61B-10F1-4D34-ABC9-7D2127820684}" type="slidenum">
              <a:rPr lang="en-GB" smtClean="0"/>
              <a:t>15</a:t>
            </a:fld>
            <a:endParaRPr lang="en-GB"/>
          </a:p>
        </p:txBody>
      </p:sp>
    </p:spTree>
    <p:extLst>
      <p:ext uri="{BB962C8B-B14F-4D97-AF65-F5344CB8AC3E}">
        <p14:creationId xmlns:p14="http://schemas.microsoft.com/office/powerpoint/2010/main" val="90421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Provide individual copies for participants</a:t>
            </a:r>
          </a:p>
        </p:txBody>
      </p:sp>
      <p:sp>
        <p:nvSpPr>
          <p:cNvPr id="4" name="Slide Number Placeholder 3"/>
          <p:cNvSpPr>
            <a:spLocks noGrp="1"/>
          </p:cNvSpPr>
          <p:nvPr>
            <p:ph type="sldNum" sz="quarter" idx="10"/>
          </p:nvPr>
        </p:nvSpPr>
        <p:spPr/>
        <p:txBody>
          <a:bodyPr/>
          <a:lstStyle/>
          <a:p>
            <a:fld id="{B484E61B-10F1-4D34-ABC9-7D2127820684}" type="slidenum">
              <a:rPr lang="en-GB" smtClean="0"/>
              <a:t>17</a:t>
            </a:fld>
            <a:endParaRPr lang="en-GB"/>
          </a:p>
        </p:txBody>
      </p:sp>
    </p:spTree>
    <p:extLst>
      <p:ext uri="{BB962C8B-B14F-4D97-AF65-F5344CB8AC3E}">
        <p14:creationId xmlns:p14="http://schemas.microsoft.com/office/powerpoint/2010/main" val="212330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txBox="1">
            <a:spLocks noGrp="1"/>
          </p:cNvSpPr>
          <p:nvPr/>
        </p:nvSpPr>
        <p:spPr>
          <a:xfrm>
            <a:off x="3901698" y="9516038"/>
            <a:ext cx="2984871" cy="500936"/>
          </a:xfrm>
          <a:prstGeom prst="rect">
            <a:avLst/>
          </a:prstGeom>
          <a:noFill/>
        </p:spPr>
        <p:txBody>
          <a:bodyPr lIns="96606" tIns="48303" rIns="96606" bIns="48303" anchor="b"/>
          <a:lstStyle/>
          <a:p>
            <a:pPr algn="r">
              <a:defRPr/>
            </a:pPr>
            <a:fld id="{34FD8CD0-6325-4DD8-AFBA-26FFC57DBED5}" type="slidenum">
              <a:rPr lang="en-GB" sz="1300"/>
              <a:pPr algn="r">
                <a:defRPr/>
              </a:pPr>
              <a:t>23</a:t>
            </a:fld>
            <a:endParaRPr lang="en-GB" sz="1300"/>
          </a:p>
        </p:txBody>
      </p:sp>
    </p:spTree>
    <p:extLst>
      <p:ext uri="{BB962C8B-B14F-4D97-AF65-F5344CB8AC3E}">
        <p14:creationId xmlns:p14="http://schemas.microsoft.com/office/powerpoint/2010/main" val="906320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8745C0D-E43A-4124-AC60-6E6E43608DFD}" type="slidenum">
              <a:rPr lang="en-US" smtClean="0"/>
              <a:pPr/>
              <a:t>24</a:t>
            </a:fld>
            <a:endParaRPr lang="en-US"/>
          </a:p>
        </p:txBody>
      </p:sp>
    </p:spTree>
    <p:extLst>
      <p:ext uri="{BB962C8B-B14F-4D97-AF65-F5344CB8AC3E}">
        <p14:creationId xmlns:p14="http://schemas.microsoft.com/office/powerpoint/2010/main" val="55836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6934DF-00CF-4327-A9E3-630BAD47B2CF}" type="slidenum">
              <a:rPr lang="en-GB"/>
              <a:pPr>
                <a:defRPr/>
              </a:pPr>
              <a:t>25</a:t>
            </a:fld>
            <a:endParaRPr lang="en-GB" dirty="0"/>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020108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Preparation – taking the time up front to make it work:  </a:t>
            </a:r>
            <a:r>
              <a:rPr lang="en-GB" dirty="0" err="1"/>
              <a:t>eg</a:t>
            </a:r>
            <a:r>
              <a:rPr lang="en-GB" dirty="0"/>
              <a:t>. Talking to a parent with a different language, sending a note home in the home school book, making a two-way conversation easier – this is in everyone’s interest.</a:t>
            </a:r>
          </a:p>
          <a:p>
            <a:r>
              <a:rPr lang="en-GB" dirty="0"/>
              <a:t>Understanding the child – if there is a social worker or therapist or someone else involved, this is the opportunity to get everyone’s views in one place – get holistic information about the child can only improve outcomes.</a:t>
            </a:r>
          </a:p>
        </p:txBody>
      </p:sp>
      <p:sp>
        <p:nvSpPr>
          <p:cNvPr id="4" name="Slide Number Placeholder 3"/>
          <p:cNvSpPr>
            <a:spLocks noGrp="1"/>
          </p:cNvSpPr>
          <p:nvPr>
            <p:ph type="sldNum" sz="quarter" idx="10"/>
          </p:nvPr>
        </p:nvSpPr>
        <p:spPr/>
        <p:txBody>
          <a:bodyPr/>
          <a:lstStyle/>
          <a:p>
            <a:fld id="{590A8D18-0E7B-457B-AA10-5BEAC5A4252E}" type="slidenum">
              <a:rPr lang="en-GB" smtClean="0"/>
              <a:t>27</a:t>
            </a:fld>
            <a:endParaRPr lang="en-GB"/>
          </a:p>
        </p:txBody>
      </p:sp>
    </p:spTree>
    <p:extLst>
      <p:ext uri="{BB962C8B-B14F-4D97-AF65-F5344CB8AC3E}">
        <p14:creationId xmlns:p14="http://schemas.microsoft.com/office/powerpoint/2010/main" val="2158731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2014041"/>
            <a:ext cx="7344649" cy="1389718"/>
          </a:xfrm>
          <a:prstGeom prst="rect">
            <a:avLst/>
          </a:prstGeom>
        </p:spPr>
        <p:txBody>
          <a:bodyPr lIns="86420" tIns="43210" rIns="86420" bIns="43210"/>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432038" y="6009106"/>
            <a:ext cx="2016178" cy="360000"/>
          </a:xfrm>
          <a:prstGeom prst="rect">
            <a:avLst/>
          </a:prstGeom>
        </p:spPr>
        <p:txBody>
          <a:bodyPr lIns="86420" tIns="43210" rIns="86420" bIns="43210"/>
          <a:lstStyle>
            <a:lvl1pPr algn="l">
              <a:defRPr sz="1200">
                <a:solidFill>
                  <a:schemeClr val="bg1">
                    <a:lumMod val="50000"/>
                  </a:schemeClr>
                </a:solidFill>
              </a:defRPr>
            </a:lvl1pPr>
          </a:lstStyle>
          <a:p>
            <a:fld id="{8619B5AF-F916-7E40-B97F-969D94D9D1D8}" type="datetimeFigureOut">
              <a:rPr lang="en-US" smtClean="0"/>
              <a:pPr/>
              <a:t>1/18/2021</a:t>
            </a:fld>
            <a:endParaRPr lang="en-US" dirty="0"/>
          </a:p>
        </p:txBody>
      </p:sp>
      <p:sp>
        <p:nvSpPr>
          <p:cNvPr id="5" name="Footer Placeholder 4"/>
          <p:cNvSpPr>
            <a:spLocks noGrp="1"/>
          </p:cNvSpPr>
          <p:nvPr>
            <p:ph type="ftr" sz="quarter" idx="11"/>
          </p:nvPr>
        </p:nvSpPr>
        <p:spPr>
          <a:xfrm>
            <a:off x="2952261" y="6009106"/>
            <a:ext cx="2736242" cy="345178"/>
          </a:xfrm>
          <a:prstGeom prst="rect">
            <a:avLst/>
          </a:prstGeom>
        </p:spPr>
        <p:txBody>
          <a:bodyPr lIns="86420" tIns="43210" rIns="86420" bIns="43210"/>
          <a:lstStyle>
            <a:lvl1pPr algn="ctr">
              <a:defRPr sz="1400">
                <a:solidFill>
                  <a:srgbClr val="7F7F7F"/>
                </a:solidFill>
              </a:defRPr>
            </a:lvl1pPr>
          </a:lstStyle>
          <a:p>
            <a:endParaRPr lang="en-US" dirty="0"/>
          </a:p>
        </p:txBody>
      </p:sp>
      <p:sp>
        <p:nvSpPr>
          <p:cNvPr id="6" name="Slide Number Placeholder 5"/>
          <p:cNvSpPr>
            <a:spLocks noGrp="1"/>
          </p:cNvSpPr>
          <p:nvPr>
            <p:ph type="sldNum" sz="quarter" idx="12"/>
          </p:nvPr>
        </p:nvSpPr>
        <p:spPr>
          <a:xfrm>
            <a:off x="6192547" y="6009106"/>
            <a:ext cx="2016178" cy="345178"/>
          </a:xfrm>
          <a:prstGeom prst="rect">
            <a:avLst/>
          </a:prstGeom>
        </p:spPr>
        <p:txBody>
          <a:bodyPr lIns="86420" tIns="43210" rIns="86420" bIns="43210"/>
          <a:lstStyle>
            <a:lvl1pPr algn="r">
              <a:defRPr sz="1200">
                <a:solidFill>
                  <a:srgbClr val="7F7F7F"/>
                </a:solidFill>
              </a:defRPr>
            </a:lvl1pPr>
          </a:lstStyle>
          <a:p>
            <a:fld id="{C256EE4E-AD89-C844-862D-160FD78C1F6D}" type="slidenum">
              <a:rPr lang="en-US" smtClean="0"/>
              <a:pPr/>
              <a:t>‹#›</a:t>
            </a:fld>
            <a:endParaRPr lang="en-US" dirty="0"/>
          </a:p>
        </p:txBody>
      </p:sp>
    </p:spTree>
    <p:extLst>
      <p:ext uri="{BB962C8B-B14F-4D97-AF65-F5344CB8AC3E}">
        <p14:creationId xmlns:p14="http://schemas.microsoft.com/office/powerpoint/2010/main" val="409844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3" name="Footer Placeholder 2"/>
          <p:cNvSpPr>
            <a:spLocks noGrp="1"/>
          </p:cNvSpPr>
          <p:nvPr>
            <p:ph type="ftr" sz="quarter" idx="11"/>
          </p:nvPr>
        </p:nvSpPr>
        <p:spPr>
          <a:xfrm>
            <a:off x="1835515" y="5800612"/>
            <a:ext cx="5401883" cy="345179"/>
          </a:xfrm>
          <a:prstGeom prst="rect">
            <a:avLst/>
          </a:prstGeom>
        </p:spPr>
        <p:txBody>
          <a:bodyPr/>
          <a:lstStyle/>
          <a:p>
            <a:endParaRPr lang="en-US"/>
          </a:p>
        </p:txBody>
      </p:sp>
      <p:sp>
        <p:nvSpPr>
          <p:cNvPr id="4" name="Slide Number Placeholder 3"/>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2706570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2038" y="259637"/>
            <a:ext cx="7776687" cy="1080558"/>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32040" y="1512785"/>
            <a:ext cx="3816337" cy="42787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92390" y="1512785"/>
            <a:ext cx="3816337" cy="42787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7344648" y="5799933"/>
            <a:ext cx="724203" cy="349948"/>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1835515" y="5800612"/>
            <a:ext cx="5401883" cy="345179"/>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483093" y="744747"/>
            <a:ext cx="552784" cy="345179"/>
          </a:xfrm>
          <a:prstGeom prst="rect">
            <a:avLst/>
          </a:prstGeom>
          <a:ln/>
        </p:spPr>
        <p:txBody>
          <a:bodyPr/>
          <a:lstStyle>
            <a:lvl1pPr>
              <a:defRPr/>
            </a:lvl1pPr>
          </a:lstStyle>
          <a:p>
            <a:fld id="{CD20D0D3-4C52-4007-AAC1-7F371A1ECF66}" type="slidenum">
              <a:rPr lang="en-US" altLang="en-US"/>
              <a:pPr/>
              <a:t>‹#›</a:t>
            </a:fld>
            <a:endParaRPr lang="en-US" altLang="en-US"/>
          </a:p>
        </p:txBody>
      </p:sp>
    </p:spTree>
    <p:extLst>
      <p:ext uri="{BB962C8B-B14F-4D97-AF65-F5344CB8AC3E}">
        <p14:creationId xmlns:p14="http://schemas.microsoft.com/office/powerpoint/2010/main" val="1900344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1389718"/>
          </a:xfrm>
          <a:prstGeom prst="rect">
            <a:avLst/>
          </a:prstGeom>
        </p:spPr>
        <p:txBody>
          <a:bodyPr lIns="86420" tIns="43210" rIns="86420" bIns="43210"/>
          <a:lstStyle/>
          <a:p>
            <a:r>
              <a:rPr lang="en-GB" dirty="0"/>
              <a:t>Click to edit Master title style</a:t>
            </a:r>
            <a:endParaRPr lang="en-US" dirty="0"/>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907997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8148" y="590016"/>
            <a:ext cx="6226565" cy="121091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835516" y="2017042"/>
            <a:ext cx="6229197" cy="35712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5" name="Footer Placeholder 4"/>
          <p:cNvSpPr>
            <a:spLocks noGrp="1"/>
          </p:cNvSpPr>
          <p:nvPr>
            <p:ph type="ftr" sz="quarter" idx="11"/>
          </p:nvPr>
        </p:nvSpPr>
        <p:spPr>
          <a:xfrm>
            <a:off x="1835515" y="5800612"/>
            <a:ext cx="5401883" cy="345179"/>
          </a:xfrm>
          <a:prstGeom prst="rect">
            <a:avLst/>
          </a:prstGeom>
        </p:spPr>
        <p:txBody>
          <a:bodyPr/>
          <a:lstStyle/>
          <a:p>
            <a:endParaRPr lang="en-US"/>
          </a:p>
        </p:txBody>
      </p:sp>
      <p:sp>
        <p:nvSpPr>
          <p:cNvPr id="6" name="Slide Number Placeholder 5"/>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2633658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146" y="590016"/>
            <a:ext cx="6226566" cy="121091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4" name="Footer Placeholder 3"/>
          <p:cNvSpPr>
            <a:spLocks noGrp="1"/>
          </p:cNvSpPr>
          <p:nvPr>
            <p:ph type="ftr" sz="quarter" idx="11"/>
          </p:nvPr>
        </p:nvSpPr>
        <p:spPr>
          <a:xfrm>
            <a:off x="1835515" y="5800612"/>
            <a:ext cx="5401883" cy="345179"/>
          </a:xfrm>
          <a:prstGeom prst="rect">
            <a:avLst/>
          </a:prstGeom>
        </p:spPr>
        <p:txBody>
          <a:bodyPr/>
          <a:lstStyle/>
          <a:p>
            <a:endParaRPr lang="en-US"/>
          </a:p>
        </p:txBody>
      </p:sp>
      <p:sp>
        <p:nvSpPr>
          <p:cNvPr id="8" name="Freeform 11"/>
          <p:cNvSpPr/>
          <p:nvPr/>
        </p:nvSpPr>
        <p:spPr bwMode="auto">
          <a:xfrm flipV="1">
            <a:off x="55" y="672342"/>
            <a:ext cx="1283599" cy="480253"/>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751460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3" name="Footer Placeholder 2"/>
          <p:cNvSpPr>
            <a:spLocks noGrp="1"/>
          </p:cNvSpPr>
          <p:nvPr>
            <p:ph type="ftr" sz="quarter" idx="11"/>
          </p:nvPr>
        </p:nvSpPr>
        <p:spPr>
          <a:xfrm>
            <a:off x="1835515" y="5800612"/>
            <a:ext cx="5401883" cy="345179"/>
          </a:xfrm>
          <a:prstGeom prst="rect">
            <a:avLst/>
          </a:prstGeom>
        </p:spPr>
        <p:txBody>
          <a:bodyPr/>
          <a:lstStyle/>
          <a:p>
            <a:endParaRPr lang="en-US"/>
          </a:p>
        </p:txBody>
      </p:sp>
      <p:sp>
        <p:nvSpPr>
          <p:cNvPr id="4" name="Slide Number Placeholder 3"/>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3219230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2038" y="259637"/>
            <a:ext cx="7776687" cy="1080558"/>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32040" y="1512785"/>
            <a:ext cx="3816337" cy="42787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92390" y="1512785"/>
            <a:ext cx="3816337" cy="42787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7344648" y="5799933"/>
            <a:ext cx="724203" cy="349948"/>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1835515" y="5800612"/>
            <a:ext cx="5401883" cy="345179"/>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483093" y="744747"/>
            <a:ext cx="552784" cy="345179"/>
          </a:xfrm>
          <a:prstGeom prst="rect">
            <a:avLst/>
          </a:prstGeom>
          <a:ln/>
        </p:spPr>
        <p:txBody>
          <a:bodyPr/>
          <a:lstStyle>
            <a:lvl1pPr>
              <a:defRPr/>
            </a:lvl1pPr>
          </a:lstStyle>
          <a:p>
            <a:fld id="{CD20D0D3-4C52-4007-AAC1-7F371A1ECF66}" type="slidenum">
              <a:rPr lang="en-US" altLang="en-US"/>
              <a:pPr/>
              <a:t>‹#›</a:t>
            </a:fld>
            <a:endParaRPr lang="en-US" altLang="en-US"/>
          </a:p>
        </p:txBody>
      </p:sp>
    </p:spTree>
    <p:extLst>
      <p:ext uri="{BB962C8B-B14F-4D97-AF65-F5344CB8AC3E}">
        <p14:creationId xmlns:p14="http://schemas.microsoft.com/office/powerpoint/2010/main" val="2548923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1389718"/>
          </a:xfrm>
          <a:prstGeom prst="rect">
            <a:avLst/>
          </a:prstGeom>
        </p:spPr>
        <p:txBody>
          <a:bodyPr lIns="86420" tIns="43210" rIns="86420" bIns="43210"/>
          <a:lstStyle/>
          <a:p>
            <a:r>
              <a:rPr lang="en-GB" dirty="0"/>
              <a:t>Click to edit Master title style</a:t>
            </a:r>
            <a:endParaRPr lang="en-US" dirty="0"/>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789415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8148" y="590016"/>
            <a:ext cx="6226565" cy="121091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835516" y="2017042"/>
            <a:ext cx="6229197" cy="35712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5" name="Footer Placeholder 4"/>
          <p:cNvSpPr>
            <a:spLocks noGrp="1"/>
          </p:cNvSpPr>
          <p:nvPr>
            <p:ph type="ftr" sz="quarter" idx="11"/>
          </p:nvPr>
        </p:nvSpPr>
        <p:spPr>
          <a:xfrm>
            <a:off x="1835515" y="5800612"/>
            <a:ext cx="5401883" cy="345179"/>
          </a:xfrm>
          <a:prstGeom prst="rect">
            <a:avLst/>
          </a:prstGeom>
        </p:spPr>
        <p:txBody>
          <a:bodyPr/>
          <a:lstStyle/>
          <a:p>
            <a:endParaRPr lang="en-US"/>
          </a:p>
        </p:txBody>
      </p:sp>
      <p:sp>
        <p:nvSpPr>
          <p:cNvPr id="6" name="Slide Number Placeholder 5"/>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3027416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146" y="590016"/>
            <a:ext cx="6226566" cy="121091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4" name="Footer Placeholder 3"/>
          <p:cNvSpPr>
            <a:spLocks noGrp="1"/>
          </p:cNvSpPr>
          <p:nvPr>
            <p:ph type="ftr" sz="quarter" idx="11"/>
          </p:nvPr>
        </p:nvSpPr>
        <p:spPr>
          <a:xfrm>
            <a:off x="1835515" y="5800612"/>
            <a:ext cx="5401883" cy="345179"/>
          </a:xfrm>
          <a:prstGeom prst="rect">
            <a:avLst/>
          </a:prstGeom>
        </p:spPr>
        <p:txBody>
          <a:bodyPr/>
          <a:lstStyle/>
          <a:p>
            <a:endParaRPr lang="en-US"/>
          </a:p>
        </p:txBody>
      </p:sp>
      <p:sp>
        <p:nvSpPr>
          <p:cNvPr id="5" name="Slide Number Placeholder 4"/>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1586050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1389718"/>
          </a:xfrm>
          <a:prstGeom prst="rect">
            <a:avLst/>
          </a:prstGeom>
        </p:spPr>
        <p:txBody>
          <a:bodyPr lIns="86420" tIns="43210" rIns="86420" bIns="43210"/>
          <a:lstStyle/>
          <a:p>
            <a:r>
              <a:rPr lang="en-GB" dirty="0"/>
              <a:t>Click to edit Master title style</a:t>
            </a:r>
            <a:endParaRPr lang="en-US" dirty="0"/>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210958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3" name="Footer Placeholder 2"/>
          <p:cNvSpPr>
            <a:spLocks noGrp="1"/>
          </p:cNvSpPr>
          <p:nvPr>
            <p:ph type="ftr" sz="quarter" idx="11"/>
          </p:nvPr>
        </p:nvSpPr>
        <p:spPr>
          <a:xfrm>
            <a:off x="1835515" y="5800612"/>
            <a:ext cx="5401883" cy="345179"/>
          </a:xfrm>
          <a:prstGeom prst="rect">
            <a:avLst/>
          </a:prstGeom>
        </p:spPr>
        <p:txBody>
          <a:bodyPr/>
          <a:lstStyle/>
          <a:p>
            <a:endParaRPr lang="en-US"/>
          </a:p>
        </p:txBody>
      </p:sp>
      <p:sp>
        <p:nvSpPr>
          <p:cNvPr id="4" name="Slide Number Placeholder 3"/>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3754372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2038" y="259637"/>
            <a:ext cx="7776687" cy="1080558"/>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32040" y="1512785"/>
            <a:ext cx="3816337" cy="42787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92390" y="1512785"/>
            <a:ext cx="3816337" cy="42787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7344648" y="5799933"/>
            <a:ext cx="724203" cy="349948"/>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1835515" y="5800612"/>
            <a:ext cx="5401883" cy="345179"/>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483093" y="744747"/>
            <a:ext cx="552784" cy="345179"/>
          </a:xfrm>
          <a:prstGeom prst="rect">
            <a:avLst/>
          </a:prstGeom>
          <a:ln/>
        </p:spPr>
        <p:txBody>
          <a:bodyPr/>
          <a:lstStyle>
            <a:lvl1pPr>
              <a:defRPr/>
            </a:lvl1pPr>
          </a:lstStyle>
          <a:p>
            <a:fld id="{CD20D0D3-4C52-4007-AAC1-7F371A1ECF66}" type="slidenum">
              <a:rPr lang="en-US" altLang="en-US"/>
              <a:pPr/>
              <a:t>‹#›</a:t>
            </a:fld>
            <a:endParaRPr lang="en-US" altLang="en-US"/>
          </a:p>
        </p:txBody>
      </p:sp>
    </p:spTree>
    <p:extLst>
      <p:ext uri="{BB962C8B-B14F-4D97-AF65-F5344CB8AC3E}">
        <p14:creationId xmlns:p14="http://schemas.microsoft.com/office/powerpoint/2010/main" val="130675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1389718"/>
          </a:xfrm>
          <a:prstGeom prst="rect">
            <a:avLst/>
          </a:prstGeom>
        </p:spPr>
        <p:txBody>
          <a:bodyPr lIns="86420" tIns="43210" rIns="86420" bIns="43210"/>
          <a:lstStyle/>
          <a:p>
            <a:r>
              <a:rPr lang="en-GB" dirty="0"/>
              <a:t>Click to edit Master title style</a:t>
            </a:r>
            <a:endParaRPr lang="en-US" dirty="0"/>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460936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8148" y="590016"/>
            <a:ext cx="6226565" cy="121091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835516" y="2017042"/>
            <a:ext cx="6229197" cy="35712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5" name="Footer Placeholder 4"/>
          <p:cNvSpPr>
            <a:spLocks noGrp="1"/>
          </p:cNvSpPr>
          <p:nvPr>
            <p:ph type="ftr" sz="quarter" idx="11"/>
          </p:nvPr>
        </p:nvSpPr>
        <p:spPr>
          <a:xfrm>
            <a:off x="1835515" y="5800612"/>
            <a:ext cx="5401883" cy="345179"/>
          </a:xfrm>
          <a:prstGeom prst="rect">
            <a:avLst/>
          </a:prstGeom>
        </p:spPr>
        <p:txBody>
          <a:bodyPr/>
          <a:lstStyle/>
          <a:p>
            <a:endParaRPr lang="en-US"/>
          </a:p>
        </p:txBody>
      </p:sp>
      <p:sp>
        <p:nvSpPr>
          <p:cNvPr id="6" name="Slide Number Placeholder 5"/>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32162651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146" y="590016"/>
            <a:ext cx="6226566" cy="121091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4" name="Footer Placeholder 3"/>
          <p:cNvSpPr>
            <a:spLocks noGrp="1"/>
          </p:cNvSpPr>
          <p:nvPr>
            <p:ph type="ftr" sz="quarter" idx="11"/>
          </p:nvPr>
        </p:nvSpPr>
        <p:spPr>
          <a:xfrm>
            <a:off x="1835515" y="5800612"/>
            <a:ext cx="5401883" cy="345179"/>
          </a:xfrm>
          <a:prstGeom prst="rect">
            <a:avLst/>
          </a:prstGeom>
        </p:spPr>
        <p:txBody>
          <a:bodyPr/>
          <a:lstStyle/>
          <a:p>
            <a:endParaRPr lang="en-US"/>
          </a:p>
        </p:txBody>
      </p:sp>
      <p:sp>
        <p:nvSpPr>
          <p:cNvPr id="5" name="Slide Number Placeholder 4"/>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430933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3" name="Footer Placeholder 2"/>
          <p:cNvSpPr>
            <a:spLocks noGrp="1"/>
          </p:cNvSpPr>
          <p:nvPr>
            <p:ph type="ftr" sz="quarter" idx="11"/>
          </p:nvPr>
        </p:nvSpPr>
        <p:spPr>
          <a:xfrm>
            <a:off x="1835515" y="5800612"/>
            <a:ext cx="5401883" cy="345179"/>
          </a:xfrm>
          <a:prstGeom prst="rect">
            <a:avLst/>
          </a:prstGeom>
        </p:spPr>
        <p:txBody>
          <a:bodyPr/>
          <a:lstStyle/>
          <a:p>
            <a:endParaRPr lang="en-US"/>
          </a:p>
        </p:txBody>
      </p:sp>
      <p:sp>
        <p:nvSpPr>
          <p:cNvPr id="4" name="Slide Number Placeholder 3"/>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4040535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2038" y="259637"/>
            <a:ext cx="7776687" cy="1080558"/>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32040" y="1512785"/>
            <a:ext cx="3816337" cy="42787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92390" y="1512785"/>
            <a:ext cx="3816337" cy="42787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7344648" y="5799933"/>
            <a:ext cx="724203" cy="349948"/>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1835515" y="5800612"/>
            <a:ext cx="5401883" cy="345179"/>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483093" y="744747"/>
            <a:ext cx="552784" cy="345179"/>
          </a:xfrm>
          <a:prstGeom prst="rect">
            <a:avLst/>
          </a:prstGeom>
          <a:ln/>
        </p:spPr>
        <p:txBody>
          <a:bodyPr/>
          <a:lstStyle>
            <a:lvl1pPr>
              <a:defRPr/>
            </a:lvl1pPr>
          </a:lstStyle>
          <a:p>
            <a:fld id="{CD20D0D3-4C52-4007-AAC1-7F371A1ECF66}" type="slidenum">
              <a:rPr lang="en-US" altLang="en-US"/>
              <a:pPr/>
              <a:t>‹#›</a:t>
            </a:fld>
            <a:endParaRPr lang="en-US" altLang="en-US"/>
          </a:p>
        </p:txBody>
      </p:sp>
    </p:spTree>
    <p:extLst>
      <p:ext uri="{BB962C8B-B14F-4D97-AF65-F5344CB8AC3E}">
        <p14:creationId xmlns:p14="http://schemas.microsoft.com/office/powerpoint/2010/main" val="29475265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58E7857-5012-4581-8EEF-9546E18B450C}" type="datetimeFigureOut">
              <a:rPr lang="en-GB" smtClean="0"/>
              <a:t>18/01/2021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5FA9E92-CF41-4EBB-8517-6838EE778B3E}" type="slidenum">
              <a:rPr lang="en-GB" smtClean="0"/>
              <a:t>‹#›</a:t>
            </a:fld>
            <a:endParaRPr lang="en-GB"/>
          </a:p>
        </p:txBody>
      </p:sp>
    </p:spTree>
    <p:extLst>
      <p:ext uri="{BB962C8B-B14F-4D97-AF65-F5344CB8AC3E}">
        <p14:creationId xmlns:p14="http://schemas.microsoft.com/office/powerpoint/2010/main" val="430727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8E7857-5012-4581-8EEF-9546E18B450C}" type="datetimeFigureOut">
              <a:rPr lang="en-GB" smtClean="0"/>
              <a:t>18/01/2021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5FA9E92-CF41-4EBB-8517-6838EE778B3E}" type="slidenum">
              <a:rPr lang="en-GB" smtClean="0"/>
              <a:t>‹#›</a:t>
            </a:fld>
            <a:endParaRPr lang="en-GB"/>
          </a:p>
        </p:txBody>
      </p:sp>
    </p:spTree>
    <p:extLst>
      <p:ext uri="{BB962C8B-B14F-4D97-AF65-F5344CB8AC3E}">
        <p14:creationId xmlns:p14="http://schemas.microsoft.com/office/powerpoint/2010/main" val="2653081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58E7857-5012-4581-8EEF-9546E18B450C}"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FA9E92-CF41-4EBB-8517-6838EE778B3E}" type="slidenum">
              <a:rPr lang="en-GB" smtClean="0"/>
              <a:t>‹#›</a:t>
            </a:fld>
            <a:endParaRPr lang="en-GB"/>
          </a:p>
        </p:txBody>
      </p:sp>
    </p:spTree>
    <p:extLst>
      <p:ext uri="{BB962C8B-B14F-4D97-AF65-F5344CB8AC3E}">
        <p14:creationId xmlns:p14="http://schemas.microsoft.com/office/powerpoint/2010/main" val="959077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8148" y="590016"/>
            <a:ext cx="6226565" cy="121091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835516" y="2017042"/>
            <a:ext cx="6229197" cy="35712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5" name="Footer Placeholder 4"/>
          <p:cNvSpPr>
            <a:spLocks noGrp="1"/>
          </p:cNvSpPr>
          <p:nvPr>
            <p:ph type="ftr" sz="quarter" idx="11"/>
          </p:nvPr>
        </p:nvSpPr>
        <p:spPr>
          <a:xfrm>
            <a:off x="1835515" y="5800612"/>
            <a:ext cx="5401883" cy="345179"/>
          </a:xfrm>
          <a:prstGeom prst="rect">
            <a:avLst/>
          </a:prstGeom>
        </p:spPr>
        <p:txBody>
          <a:bodyPr/>
          <a:lstStyle/>
          <a:p>
            <a:endParaRPr lang="en-US"/>
          </a:p>
        </p:txBody>
      </p:sp>
      <p:sp>
        <p:nvSpPr>
          <p:cNvPr id="6" name="Slide Number Placeholder 5"/>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1105138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2014041"/>
            <a:ext cx="7344649" cy="1389718"/>
          </a:xfrm>
        </p:spPr>
        <p:txBody>
          <a:bodyPr/>
          <a:lstStyle/>
          <a:p>
            <a:r>
              <a:rPr lang="en-US"/>
              <a:t>Click to edit Master title style</a:t>
            </a:r>
            <a:endParaRPr lang="en-GB"/>
          </a:p>
        </p:txBody>
      </p:sp>
      <p:sp>
        <p:nvSpPr>
          <p:cNvPr id="3" name="Subtitle 2"/>
          <p:cNvSpPr>
            <a:spLocks noGrp="1"/>
          </p:cNvSpPr>
          <p:nvPr>
            <p:ph type="subTitle" idx="1"/>
          </p:nvPr>
        </p:nvSpPr>
        <p:spPr>
          <a:xfrm>
            <a:off x="1296115" y="3673898"/>
            <a:ext cx="6048534" cy="1656856"/>
          </a:xfrm>
        </p:spPr>
        <p:txBody>
          <a:bodyPr/>
          <a:lstStyle>
            <a:lvl1pPr marL="0" indent="0" algn="ctr">
              <a:buNone/>
              <a:defRPr>
                <a:solidFill>
                  <a:schemeClr val="tx1">
                    <a:tint val="75000"/>
                  </a:schemeClr>
                </a:solidFill>
              </a:defRPr>
            </a:lvl1pPr>
            <a:lvl2pPr marL="432054" indent="0" algn="ctr">
              <a:buNone/>
              <a:defRPr>
                <a:solidFill>
                  <a:schemeClr val="tx1">
                    <a:tint val="75000"/>
                  </a:schemeClr>
                </a:solidFill>
              </a:defRPr>
            </a:lvl2pPr>
            <a:lvl3pPr marL="864108" indent="0" algn="ctr">
              <a:buNone/>
              <a:defRPr>
                <a:solidFill>
                  <a:schemeClr val="tx1">
                    <a:tint val="75000"/>
                  </a:schemeClr>
                </a:solidFill>
              </a:defRPr>
            </a:lvl3pPr>
            <a:lvl4pPr marL="1296162" indent="0" algn="ctr">
              <a:buNone/>
              <a:defRPr>
                <a:solidFill>
                  <a:schemeClr val="tx1">
                    <a:tint val="75000"/>
                  </a:schemeClr>
                </a:solidFill>
              </a:defRPr>
            </a:lvl4pPr>
            <a:lvl5pPr marL="1728216" indent="0" algn="ctr">
              <a:buNone/>
              <a:defRPr>
                <a:solidFill>
                  <a:schemeClr val="tx1">
                    <a:tint val="75000"/>
                  </a:schemeClr>
                </a:solidFill>
              </a:defRPr>
            </a:lvl5pPr>
            <a:lvl6pPr marL="2160270" indent="0" algn="ctr">
              <a:buNone/>
              <a:defRPr>
                <a:solidFill>
                  <a:schemeClr val="tx1">
                    <a:tint val="75000"/>
                  </a:schemeClr>
                </a:solidFill>
              </a:defRPr>
            </a:lvl6pPr>
            <a:lvl7pPr marL="2592324" indent="0" algn="ctr">
              <a:buNone/>
              <a:defRPr>
                <a:solidFill>
                  <a:schemeClr val="tx1">
                    <a:tint val="75000"/>
                  </a:schemeClr>
                </a:solidFill>
              </a:defRPr>
            </a:lvl7pPr>
            <a:lvl8pPr marL="3024378" indent="0" algn="ctr">
              <a:buNone/>
              <a:defRPr>
                <a:solidFill>
                  <a:schemeClr val="tx1">
                    <a:tint val="75000"/>
                  </a:schemeClr>
                </a:solidFill>
              </a:defRPr>
            </a:lvl8pPr>
            <a:lvl9pPr marL="3456432"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58E7857-5012-4581-8EEF-9546E18B450C}" type="datetimeFigureOut">
              <a:rPr lang="en-GB" smtClean="0"/>
              <a:t>18/01/2021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5FA9E92-CF41-4EBB-8517-6838EE778B3E}" type="slidenum">
              <a:rPr lang="en-GB" smtClean="0"/>
              <a:t>‹#›</a:t>
            </a:fld>
            <a:endParaRPr lang="en-GB"/>
          </a:p>
        </p:txBody>
      </p:sp>
    </p:spTree>
    <p:extLst>
      <p:ext uri="{BB962C8B-B14F-4D97-AF65-F5344CB8AC3E}">
        <p14:creationId xmlns:p14="http://schemas.microsoft.com/office/powerpoint/2010/main" val="2635981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146" y="590016"/>
            <a:ext cx="6226566" cy="121091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4" name="Footer Placeholder 3"/>
          <p:cNvSpPr>
            <a:spLocks noGrp="1"/>
          </p:cNvSpPr>
          <p:nvPr>
            <p:ph type="ftr" sz="quarter" idx="11"/>
          </p:nvPr>
        </p:nvSpPr>
        <p:spPr>
          <a:xfrm>
            <a:off x="1835515" y="5800612"/>
            <a:ext cx="5401883" cy="345179"/>
          </a:xfrm>
          <a:prstGeom prst="rect">
            <a:avLst/>
          </a:prstGeom>
        </p:spPr>
        <p:txBody>
          <a:bodyPr/>
          <a:lstStyle/>
          <a:p>
            <a:endParaRPr lang="en-US"/>
          </a:p>
        </p:txBody>
      </p:sp>
      <p:sp>
        <p:nvSpPr>
          <p:cNvPr id="5" name="Slide Number Placeholder 4"/>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3950501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3" name="Footer Placeholder 2"/>
          <p:cNvSpPr>
            <a:spLocks noGrp="1"/>
          </p:cNvSpPr>
          <p:nvPr>
            <p:ph type="ftr" sz="quarter" idx="11"/>
          </p:nvPr>
        </p:nvSpPr>
        <p:spPr>
          <a:xfrm>
            <a:off x="1835515" y="5800612"/>
            <a:ext cx="5401883" cy="345179"/>
          </a:xfrm>
          <a:prstGeom prst="rect">
            <a:avLst/>
          </a:prstGeom>
        </p:spPr>
        <p:txBody>
          <a:bodyPr/>
          <a:lstStyle/>
          <a:p>
            <a:endParaRPr lang="en-US"/>
          </a:p>
        </p:txBody>
      </p:sp>
      <p:sp>
        <p:nvSpPr>
          <p:cNvPr id="6" name="Freeform 11"/>
          <p:cNvSpPr/>
          <p:nvPr/>
        </p:nvSpPr>
        <p:spPr bwMode="auto">
          <a:xfrm flipV="1">
            <a:off x="55" y="672342"/>
            <a:ext cx="1283599" cy="480253"/>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3690369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2038" y="259637"/>
            <a:ext cx="7776687" cy="1080558"/>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32040" y="1512785"/>
            <a:ext cx="3816337" cy="42787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392390" y="1512785"/>
            <a:ext cx="3816337" cy="42787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7344648" y="5799933"/>
            <a:ext cx="724203" cy="349948"/>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1835515" y="5800612"/>
            <a:ext cx="5401883" cy="345179"/>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483093" y="744747"/>
            <a:ext cx="552784" cy="345179"/>
          </a:xfrm>
          <a:prstGeom prst="rect">
            <a:avLst/>
          </a:prstGeom>
          <a:ln/>
        </p:spPr>
        <p:txBody>
          <a:bodyPr/>
          <a:lstStyle>
            <a:lvl1pPr>
              <a:defRPr/>
            </a:lvl1pPr>
          </a:lstStyle>
          <a:p>
            <a:fld id="{CD20D0D3-4C52-4007-AAC1-7F371A1ECF66}" type="slidenum">
              <a:rPr lang="en-US" altLang="en-US"/>
              <a:pPr/>
              <a:t>‹#›</a:t>
            </a:fld>
            <a:endParaRPr lang="en-US" altLang="en-US"/>
          </a:p>
        </p:txBody>
      </p:sp>
    </p:spTree>
    <p:extLst>
      <p:ext uri="{BB962C8B-B14F-4D97-AF65-F5344CB8AC3E}">
        <p14:creationId xmlns:p14="http://schemas.microsoft.com/office/powerpoint/2010/main" val="4521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1389718"/>
          </a:xfrm>
          <a:prstGeom prst="rect">
            <a:avLst/>
          </a:prstGeom>
        </p:spPr>
        <p:txBody>
          <a:bodyPr lIns="86420" tIns="43210" rIns="86420" bIns="43210"/>
          <a:lstStyle/>
          <a:p>
            <a:r>
              <a:rPr lang="en-GB" dirty="0"/>
              <a:t>Click to edit Master title style</a:t>
            </a:r>
            <a:endParaRPr lang="en-US" dirty="0"/>
          </a:p>
        </p:txBody>
      </p:sp>
      <p:sp>
        <p:nvSpPr>
          <p:cNvPr id="3" name="Subtitle 2"/>
          <p:cNvSpPr>
            <a:spLocks noGrp="1"/>
          </p:cNvSpPr>
          <p:nvPr>
            <p:ph type="subTitle" idx="1"/>
          </p:nvPr>
        </p:nvSpPr>
        <p:spPr>
          <a:xfrm>
            <a:off x="1296115" y="2845470"/>
            <a:ext cx="6048534" cy="1656856"/>
          </a:xfrm>
          <a:prstGeom prst="rect">
            <a:avLst/>
          </a:prstGeom>
        </p:spPr>
        <p:txBody>
          <a:bodyPr lIns="86420" tIns="43210" rIns="86420" bIns="43210"/>
          <a:lstStyle>
            <a:lvl1pPr marL="0" indent="0" algn="ctr">
              <a:buNone/>
              <a:defRPr>
                <a:solidFill>
                  <a:schemeClr val="tx1">
                    <a:tint val="75000"/>
                  </a:schemeClr>
                </a:solidFill>
              </a:defRPr>
            </a:lvl1pPr>
            <a:lvl2pPr marL="432100" indent="0" algn="ctr">
              <a:buNone/>
              <a:defRPr>
                <a:solidFill>
                  <a:schemeClr val="tx1">
                    <a:tint val="75000"/>
                  </a:schemeClr>
                </a:solidFill>
              </a:defRPr>
            </a:lvl2pPr>
            <a:lvl3pPr marL="864199" indent="0" algn="ctr">
              <a:buNone/>
              <a:defRPr>
                <a:solidFill>
                  <a:schemeClr val="tx1">
                    <a:tint val="75000"/>
                  </a:schemeClr>
                </a:solidFill>
              </a:defRPr>
            </a:lvl3pPr>
            <a:lvl4pPr marL="1296299" indent="0" algn="ctr">
              <a:buNone/>
              <a:defRPr>
                <a:solidFill>
                  <a:schemeClr val="tx1">
                    <a:tint val="75000"/>
                  </a:schemeClr>
                </a:solidFill>
              </a:defRPr>
            </a:lvl4pPr>
            <a:lvl5pPr marL="1728399" indent="0" algn="ctr">
              <a:buNone/>
              <a:defRPr>
                <a:solidFill>
                  <a:schemeClr val="tx1">
                    <a:tint val="75000"/>
                  </a:schemeClr>
                </a:solidFill>
              </a:defRPr>
            </a:lvl5pPr>
            <a:lvl6pPr marL="2160499" indent="0" algn="ctr">
              <a:buNone/>
              <a:defRPr>
                <a:solidFill>
                  <a:schemeClr val="tx1">
                    <a:tint val="75000"/>
                  </a:schemeClr>
                </a:solidFill>
              </a:defRPr>
            </a:lvl6pPr>
            <a:lvl7pPr marL="2592598" indent="0" algn="ctr">
              <a:buNone/>
              <a:defRPr>
                <a:solidFill>
                  <a:schemeClr val="tx1">
                    <a:tint val="75000"/>
                  </a:schemeClr>
                </a:solidFill>
              </a:defRPr>
            </a:lvl7pPr>
            <a:lvl8pPr marL="3024698" indent="0" algn="ctr">
              <a:buNone/>
              <a:defRPr>
                <a:solidFill>
                  <a:schemeClr val="tx1">
                    <a:tint val="75000"/>
                  </a:schemeClr>
                </a:solidFill>
              </a:defRPr>
            </a:lvl8pPr>
            <a:lvl9pPr marL="3456798"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342825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38148" y="590016"/>
            <a:ext cx="6226565" cy="1210915"/>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835516" y="2017042"/>
            <a:ext cx="6229197" cy="35712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5" name="Footer Placeholder 4"/>
          <p:cNvSpPr>
            <a:spLocks noGrp="1"/>
          </p:cNvSpPr>
          <p:nvPr>
            <p:ph type="ftr" sz="quarter" idx="11"/>
          </p:nvPr>
        </p:nvSpPr>
        <p:spPr>
          <a:xfrm>
            <a:off x="1835515" y="5800612"/>
            <a:ext cx="5401883" cy="345179"/>
          </a:xfrm>
          <a:prstGeom prst="rect">
            <a:avLst/>
          </a:prstGeom>
        </p:spPr>
        <p:txBody>
          <a:bodyPr/>
          <a:lstStyle/>
          <a:p>
            <a:endParaRPr lang="en-US"/>
          </a:p>
        </p:txBody>
      </p:sp>
      <p:sp>
        <p:nvSpPr>
          <p:cNvPr id="10" name="Freeform 11"/>
          <p:cNvSpPr/>
          <p:nvPr/>
        </p:nvSpPr>
        <p:spPr bwMode="auto">
          <a:xfrm flipV="1">
            <a:off x="55" y="672342"/>
            <a:ext cx="1283599" cy="480253"/>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1431941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38146" y="590016"/>
            <a:ext cx="6226566" cy="1210915"/>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44648" y="5799933"/>
            <a:ext cx="724203" cy="349948"/>
          </a:xfrm>
          <a:prstGeom prst="rect">
            <a:avLst/>
          </a:prstGeom>
        </p:spPr>
        <p:txBody>
          <a:bodyPr/>
          <a:lstStyle/>
          <a:p>
            <a:fld id="{9F627921-72BC-7345-963C-BDD1F4F241B0}" type="datetimeFigureOut">
              <a:rPr lang="en-US" smtClean="0"/>
              <a:pPr/>
              <a:t>1/18/2021</a:t>
            </a:fld>
            <a:endParaRPr lang="en-US"/>
          </a:p>
        </p:txBody>
      </p:sp>
      <p:sp>
        <p:nvSpPr>
          <p:cNvPr id="4" name="Footer Placeholder 3"/>
          <p:cNvSpPr>
            <a:spLocks noGrp="1"/>
          </p:cNvSpPr>
          <p:nvPr>
            <p:ph type="ftr" sz="quarter" idx="11"/>
          </p:nvPr>
        </p:nvSpPr>
        <p:spPr>
          <a:xfrm>
            <a:off x="1835515" y="5800612"/>
            <a:ext cx="5401883" cy="345179"/>
          </a:xfrm>
          <a:prstGeom prst="rect">
            <a:avLst/>
          </a:prstGeom>
        </p:spPr>
        <p:txBody>
          <a:bodyPr/>
          <a:lstStyle/>
          <a:p>
            <a:endParaRPr lang="en-US"/>
          </a:p>
        </p:txBody>
      </p:sp>
      <p:sp>
        <p:nvSpPr>
          <p:cNvPr id="5" name="Slide Number Placeholder 4"/>
          <p:cNvSpPr>
            <a:spLocks noGrp="1"/>
          </p:cNvSpPr>
          <p:nvPr>
            <p:ph type="sldNum" sz="quarter" idx="12"/>
          </p:nvPr>
        </p:nvSpPr>
        <p:spPr>
          <a:xfrm>
            <a:off x="483093" y="744747"/>
            <a:ext cx="552784" cy="345179"/>
          </a:xfrm>
          <a:prstGeom prst="rect">
            <a:avLst/>
          </a:prstGeom>
        </p:spPr>
        <p:txBody>
          <a:bodyPr/>
          <a:lstStyle/>
          <a:p>
            <a:fld id="{AFFF5B45-B3B3-DA42-99DB-1F21DCDE3222}" type="slidenum">
              <a:rPr lang="en-US" smtClean="0"/>
              <a:pPr/>
              <a:t>‹#›</a:t>
            </a:fld>
            <a:endParaRPr lang="en-US"/>
          </a:p>
        </p:txBody>
      </p:sp>
    </p:spTree>
    <p:extLst>
      <p:ext uri="{BB962C8B-B14F-4D97-AF65-F5344CB8AC3E}">
        <p14:creationId xmlns:p14="http://schemas.microsoft.com/office/powerpoint/2010/main" val="41679224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5.jp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5.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6.jp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6.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theme" Target="../theme/theme7.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Powerpoint We're Kirklees_Cov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8624442" cy="6468061"/>
          </a:xfrm>
          <a:prstGeom prst="rect">
            <a:avLst/>
          </a:prstGeom>
        </p:spPr>
      </p:pic>
    </p:spTree>
    <p:extLst>
      <p:ext uri="{BB962C8B-B14F-4D97-AF65-F5344CB8AC3E}">
        <p14:creationId xmlns:p14="http://schemas.microsoft.com/office/powerpoint/2010/main" val="2409138033"/>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8640763" cy="6475735"/>
          </a:xfrm>
          <a:prstGeom prst="rect">
            <a:avLst/>
          </a:prstGeom>
        </p:spPr>
      </p:pic>
      <p:sp>
        <p:nvSpPr>
          <p:cNvPr id="9" name="Title 1"/>
          <p:cNvSpPr txBox="1">
            <a:spLocks/>
          </p:cNvSpPr>
          <p:nvPr userDrawn="1"/>
        </p:nvSpPr>
        <p:spPr>
          <a:xfrm>
            <a:off x="648057" y="2014041"/>
            <a:ext cx="7344649" cy="2699089"/>
          </a:xfrm>
          <a:prstGeom prst="rect">
            <a:avLst/>
          </a:prstGeom>
        </p:spPr>
        <p:txBody>
          <a:bodyPr lIns="86420" tIns="43210" rIns="86420" bIns="4321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4082431941"/>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64" r:id="rId3"/>
    <p:sldLayoutId id="2147483665" r:id="rId4"/>
    <p:sldLayoutId id="2147483669" r:id="rId5"/>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10" y="24033"/>
            <a:ext cx="8636342" cy="6469648"/>
          </a:xfrm>
          <a:prstGeom prst="rect">
            <a:avLst/>
          </a:prstGeom>
        </p:spPr>
      </p:pic>
      <p:sp>
        <p:nvSpPr>
          <p:cNvPr id="9" name="Title 1"/>
          <p:cNvSpPr txBox="1">
            <a:spLocks/>
          </p:cNvSpPr>
          <p:nvPr userDrawn="1"/>
        </p:nvSpPr>
        <p:spPr>
          <a:xfrm>
            <a:off x="648057" y="2014041"/>
            <a:ext cx="7344649" cy="2699089"/>
          </a:xfrm>
          <a:prstGeom prst="rect">
            <a:avLst/>
          </a:prstGeom>
        </p:spPr>
        <p:txBody>
          <a:bodyPr lIns="86420" tIns="43210" rIns="86420" bIns="4321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3017127372"/>
      </p:ext>
    </p:extLst>
  </p:cSld>
  <p:clrMap bg1="lt1" tx1="dk1" bg2="lt2" tx2="dk2" accent1="accent1" accent2="accent2" accent3="accent3" accent4="accent4" accent5="accent5" accent6="accent6" hlink="hlink" folHlink="folHlink"/>
  <p:sldLayoutIdLst>
    <p:sldLayoutId id="2147483653" r:id="rId1"/>
    <p:sldLayoutId id="2147483660" r:id="rId2"/>
    <p:sldLayoutId id="2147483666" r:id="rId3"/>
    <p:sldLayoutId id="2147483667" r:id="rId4"/>
    <p:sldLayoutId id="2147483670" r:id="rId5"/>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53" y="3048"/>
            <a:ext cx="8644128" cy="6480047"/>
          </a:xfrm>
          <a:prstGeom prst="rect">
            <a:avLst/>
          </a:prstGeom>
        </p:spPr>
      </p:pic>
      <p:sp>
        <p:nvSpPr>
          <p:cNvPr id="9" name="Title 1"/>
          <p:cNvSpPr txBox="1">
            <a:spLocks/>
          </p:cNvSpPr>
          <p:nvPr userDrawn="1"/>
        </p:nvSpPr>
        <p:spPr>
          <a:xfrm>
            <a:off x="648057" y="2014041"/>
            <a:ext cx="7344649" cy="2699089"/>
          </a:xfrm>
          <a:prstGeom prst="rect">
            <a:avLst/>
          </a:prstGeom>
        </p:spPr>
        <p:txBody>
          <a:bodyPr lIns="86420" tIns="43210" rIns="86420" bIns="4321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1081423947"/>
      </p:ext>
    </p:extLst>
  </p:cSld>
  <p:clrMap bg1="lt1" tx1="dk1" bg2="lt2" tx2="dk2" accent1="accent1" accent2="accent2" accent3="accent3" accent4="accent4" accent5="accent5" accent6="accent6" hlink="hlink" folHlink="folHlink"/>
  <p:sldLayoutIdLst>
    <p:sldLayoutId id="2147483683" r:id="rId1"/>
    <p:sldLayoutId id="2147483662" r:id="rId2"/>
    <p:sldLayoutId id="2147483663" r:id="rId3"/>
    <p:sldLayoutId id="2147483668" r:id="rId4"/>
    <p:sldLayoutId id="2147483675" r:id="rId5"/>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210" y="0"/>
            <a:ext cx="8636342" cy="6475735"/>
          </a:xfrm>
          <a:prstGeom prst="rect">
            <a:avLst/>
          </a:prstGeom>
        </p:spPr>
      </p:pic>
      <p:sp>
        <p:nvSpPr>
          <p:cNvPr id="9" name="Title 1"/>
          <p:cNvSpPr txBox="1">
            <a:spLocks/>
          </p:cNvSpPr>
          <p:nvPr userDrawn="1"/>
        </p:nvSpPr>
        <p:spPr>
          <a:xfrm>
            <a:off x="648057" y="2014041"/>
            <a:ext cx="7344649" cy="2699089"/>
          </a:xfrm>
          <a:prstGeom prst="rect">
            <a:avLst/>
          </a:prstGeom>
        </p:spPr>
        <p:txBody>
          <a:bodyPr lIns="86420" tIns="43210" rIns="86420" bIns="4321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3577307708"/>
      </p:ext>
    </p:extLst>
  </p:cSld>
  <p:clrMap bg1="lt1" tx1="dk1" bg2="lt2" tx2="dk2" accent1="accent1" accent2="accent2" accent3="accent3" accent4="accent4" accent5="accent5" accent6="accent6" hlink="hlink" folHlink="folHlink"/>
  <p:sldLayoutIdLst>
    <p:sldLayoutId id="2147483657" r:id="rId1"/>
    <p:sldLayoutId id="2147483671" r:id="rId2"/>
    <p:sldLayoutId id="2147483672" r:id="rId3"/>
    <p:sldLayoutId id="2147483673" r:id="rId4"/>
    <p:sldLayoutId id="2147483674" r:id="rId5"/>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253" y="0"/>
            <a:ext cx="8644128" cy="6486144"/>
          </a:xfrm>
          <a:prstGeom prst="rect">
            <a:avLst/>
          </a:prstGeom>
        </p:spPr>
      </p:pic>
      <p:sp>
        <p:nvSpPr>
          <p:cNvPr id="9" name="Title 1"/>
          <p:cNvSpPr txBox="1">
            <a:spLocks/>
          </p:cNvSpPr>
          <p:nvPr userDrawn="1"/>
        </p:nvSpPr>
        <p:spPr>
          <a:xfrm>
            <a:off x="648057" y="2014041"/>
            <a:ext cx="7344649" cy="2699089"/>
          </a:xfrm>
          <a:prstGeom prst="rect">
            <a:avLst/>
          </a:prstGeom>
        </p:spPr>
        <p:txBody>
          <a:bodyPr lIns="86420" tIns="43210" rIns="86420" bIns="43210"/>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Click to edit Master title style</a:t>
            </a:r>
            <a:endParaRPr lang="en-US" dirty="0">
              <a:solidFill>
                <a:schemeClr val="bg1"/>
              </a:solidFill>
            </a:endParaRPr>
          </a:p>
        </p:txBody>
      </p:sp>
    </p:spTree>
    <p:extLst>
      <p:ext uri="{BB962C8B-B14F-4D97-AF65-F5344CB8AC3E}">
        <p14:creationId xmlns:p14="http://schemas.microsoft.com/office/powerpoint/2010/main" val="1164922901"/>
      </p:ext>
    </p:extLst>
  </p:cSld>
  <p:clrMap bg1="lt1" tx1="dk1" bg2="lt2" tx2="dk2" accent1="accent1" accent2="accent2" accent3="accent3" accent4="accent4" accent5="accent5" accent6="accent6" hlink="hlink" folHlink="folHlink"/>
  <p:sldLayoutIdLst>
    <p:sldLayoutId id="2147483659" r:id="rId1"/>
    <p:sldLayoutId id="2147483676" r:id="rId2"/>
    <p:sldLayoutId id="2147483677" r:id="rId3"/>
    <p:sldLayoutId id="2147483678" r:id="rId4"/>
    <p:sldLayoutId id="2147483679" r:id="rId5"/>
  </p:sldLayoutIdLst>
  <p:txStyles>
    <p:titleStyle>
      <a:lvl1pPr algn="ctr" defTabSz="432100" rtl="0" eaLnBrk="1" latinLnBrk="0" hangingPunct="1">
        <a:spcBef>
          <a:spcPct val="0"/>
        </a:spcBef>
        <a:buNone/>
        <a:defRPr sz="4200" kern="1200">
          <a:solidFill>
            <a:schemeClr val="tx1"/>
          </a:solidFill>
          <a:latin typeface="+mj-lt"/>
          <a:ea typeface="+mj-ea"/>
          <a:cs typeface="+mj-cs"/>
        </a:defRPr>
      </a:lvl1pPr>
    </p:titleStyle>
    <p:bodyStyle>
      <a:lvl1pPr marL="324075" indent="-324075" algn="l" defTabSz="432100" rtl="0" eaLnBrk="1" latinLnBrk="0" hangingPunct="1">
        <a:spcBef>
          <a:spcPct val="20000"/>
        </a:spcBef>
        <a:buFont typeface="Arial"/>
        <a:buChar char="•"/>
        <a:defRPr sz="3000" kern="1200">
          <a:solidFill>
            <a:schemeClr val="tx1"/>
          </a:solidFill>
          <a:latin typeface="+mn-lt"/>
          <a:ea typeface="+mn-ea"/>
          <a:cs typeface="+mn-cs"/>
        </a:defRPr>
      </a:lvl1pPr>
      <a:lvl2pPr marL="702162" indent="-270062" algn="l" defTabSz="432100" rtl="0" eaLnBrk="1" latinLnBrk="0" hangingPunct="1">
        <a:spcBef>
          <a:spcPct val="20000"/>
        </a:spcBef>
        <a:buFont typeface="Arial"/>
        <a:buChar char="–"/>
        <a:defRPr sz="2600" kern="1200">
          <a:solidFill>
            <a:schemeClr val="tx1"/>
          </a:solidFill>
          <a:latin typeface="+mn-lt"/>
          <a:ea typeface="+mn-ea"/>
          <a:cs typeface="+mn-cs"/>
        </a:defRPr>
      </a:lvl2pPr>
      <a:lvl3pPr marL="1080249" indent="-216050" algn="l" defTabSz="432100" rtl="0" eaLnBrk="1" latinLnBrk="0" hangingPunct="1">
        <a:spcBef>
          <a:spcPct val="20000"/>
        </a:spcBef>
        <a:buFont typeface="Arial"/>
        <a:buChar char="•"/>
        <a:defRPr sz="2300" kern="1200">
          <a:solidFill>
            <a:schemeClr val="tx1"/>
          </a:solidFill>
          <a:latin typeface="+mn-lt"/>
          <a:ea typeface="+mn-ea"/>
          <a:cs typeface="+mn-cs"/>
        </a:defRPr>
      </a:lvl3pPr>
      <a:lvl4pPr marL="1512349" indent="-216050" algn="l" defTabSz="432100" rtl="0" eaLnBrk="1" latinLnBrk="0" hangingPunct="1">
        <a:spcBef>
          <a:spcPct val="20000"/>
        </a:spcBef>
        <a:buFont typeface="Arial"/>
        <a:buChar char="–"/>
        <a:defRPr sz="1900" kern="1200">
          <a:solidFill>
            <a:schemeClr val="tx1"/>
          </a:solidFill>
          <a:latin typeface="+mn-lt"/>
          <a:ea typeface="+mn-ea"/>
          <a:cs typeface="+mn-cs"/>
        </a:defRPr>
      </a:lvl4pPr>
      <a:lvl5pPr marL="1944449" indent="-216050" algn="l" defTabSz="432100" rtl="0" eaLnBrk="1" latinLnBrk="0" hangingPunct="1">
        <a:spcBef>
          <a:spcPct val="20000"/>
        </a:spcBef>
        <a:buFont typeface="Arial"/>
        <a:buChar char="»"/>
        <a:defRPr sz="1900" kern="1200">
          <a:solidFill>
            <a:schemeClr val="tx1"/>
          </a:solidFill>
          <a:latin typeface="+mn-lt"/>
          <a:ea typeface="+mn-ea"/>
          <a:cs typeface="+mn-cs"/>
        </a:defRPr>
      </a:lvl5pPr>
      <a:lvl6pPr marL="2376548" indent="-216050" algn="l" defTabSz="432100" rtl="0" eaLnBrk="1" latinLnBrk="0" hangingPunct="1">
        <a:spcBef>
          <a:spcPct val="20000"/>
        </a:spcBef>
        <a:buFont typeface="Arial"/>
        <a:buChar char="•"/>
        <a:defRPr sz="1900" kern="1200">
          <a:solidFill>
            <a:schemeClr val="tx1"/>
          </a:solidFill>
          <a:latin typeface="+mn-lt"/>
          <a:ea typeface="+mn-ea"/>
          <a:cs typeface="+mn-cs"/>
        </a:defRPr>
      </a:lvl6pPr>
      <a:lvl7pPr marL="2808648" indent="-216050" algn="l" defTabSz="432100" rtl="0" eaLnBrk="1" latinLnBrk="0" hangingPunct="1">
        <a:spcBef>
          <a:spcPct val="20000"/>
        </a:spcBef>
        <a:buFont typeface="Arial"/>
        <a:buChar char="•"/>
        <a:defRPr sz="1900" kern="1200">
          <a:solidFill>
            <a:schemeClr val="tx1"/>
          </a:solidFill>
          <a:latin typeface="+mn-lt"/>
          <a:ea typeface="+mn-ea"/>
          <a:cs typeface="+mn-cs"/>
        </a:defRPr>
      </a:lvl7pPr>
      <a:lvl8pPr marL="3240748" indent="-216050" algn="l" defTabSz="432100" rtl="0" eaLnBrk="1" latinLnBrk="0" hangingPunct="1">
        <a:spcBef>
          <a:spcPct val="20000"/>
        </a:spcBef>
        <a:buFont typeface="Arial"/>
        <a:buChar char="•"/>
        <a:defRPr sz="1900" kern="1200">
          <a:solidFill>
            <a:schemeClr val="tx1"/>
          </a:solidFill>
          <a:latin typeface="+mn-lt"/>
          <a:ea typeface="+mn-ea"/>
          <a:cs typeface="+mn-cs"/>
        </a:defRPr>
      </a:lvl8pPr>
      <a:lvl9pPr marL="3672848" indent="-216050" algn="l" defTabSz="4321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100" rtl="0" eaLnBrk="1" latinLnBrk="0" hangingPunct="1">
        <a:defRPr sz="1700" kern="1200">
          <a:solidFill>
            <a:schemeClr val="tx1"/>
          </a:solidFill>
          <a:latin typeface="+mn-lt"/>
          <a:ea typeface="+mn-ea"/>
          <a:cs typeface="+mn-cs"/>
        </a:defRPr>
      </a:lvl1pPr>
      <a:lvl2pPr marL="432100" algn="l" defTabSz="432100" rtl="0" eaLnBrk="1" latinLnBrk="0" hangingPunct="1">
        <a:defRPr sz="1700" kern="1200">
          <a:solidFill>
            <a:schemeClr val="tx1"/>
          </a:solidFill>
          <a:latin typeface="+mn-lt"/>
          <a:ea typeface="+mn-ea"/>
          <a:cs typeface="+mn-cs"/>
        </a:defRPr>
      </a:lvl2pPr>
      <a:lvl3pPr marL="864199" algn="l" defTabSz="432100" rtl="0" eaLnBrk="1" latinLnBrk="0" hangingPunct="1">
        <a:defRPr sz="1700" kern="1200">
          <a:solidFill>
            <a:schemeClr val="tx1"/>
          </a:solidFill>
          <a:latin typeface="+mn-lt"/>
          <a:ea typeface="+mn-ea"/>
          <a:cs typeface="+mn-cs"/>
        </a:defRPr>
      </a:lvl3pPr>
      <a:lvl4pPr marL="1296299" algn="l" defTabSz="432100" rtl="0" eaLnBrk="1" latinLnBrk="0" hangingPunct="1">
        <a:defRPr sz="1700" kern="1200">
          <a:solidFill>
            <a:schemeClr val="tx1"/>
          </a:solidFill>
          <a:latin typeface="+mn-lt"/>
          <a:ea typeface="+mn-ea"/>
          <a:cs typeface="+mn-cs"/>
        </a:defRPr>
      </a:lvl4pPr>
      <a:lvl5pPr marL="1728399" algn="l" defTabSz="432100" rtl="0" eaLnBrk="1" latinLnBrk="0" hangingPunct="1">
        <a:defRPr sz="1700" kern="1200">
          <a:solidFill>
            <a:schemeClr val="tx1"/>
          </a:solidFill>
          <a:latin typeface="+mn-lt"/>
          <a:ea typeface="+mn-ea"/>
          <a:cs typeface="+mn-cs"/>
        </a:defRPr>
      </a:lvl5pPr>
      <a:lvl6pPr marL="2160499" algn="l" defTabSz="432100" rtl="0" eaLnBrk="1" latinLnBrk="0" hangingPunct="1">
        <a:defRPr sz="1700" kern="1200">
          <a:solidFill>
            <a:schemeClr val="tx1"/>
          </a:solidFill>
          <a:latin typeface="+mn-lt"/>
          <a:ea typeface="+mn-ea"/>
          <a:cs typeface="+mn-cs"/>
        </a:defRPr>
      </a:lvl6pPr>
      <a:lvl7pPr marL="2592598" algn="l" defTabSz="432100" rtl="0" eaLnBrk="1" latinLnBrk="0" hangingPunct="1">
        <a:defRPr sz="1700" kern="1200">
          <a:solidFill>
            <a:schemeClr val="tx1"/>
          </a:solidFill>
          <a:latin typeface="+mn-lt"/>
          <a:ea typeface="+mn-ea"/>
          <a:cs typeface="+mn-cs"/>
        </a:defRPr>
      </a:lvl7pPr>
      <a:lvl8pPr marL="3024698" algn="l" defTabSz="432100" rtl="0" eaLnBrk="1" latinLnBrk="0" hangingPunct="1">
        <a:defRPr sz="1700" kern="1200">
          <a:solidFill>
            <a:schemeClr val="tx1"/>
          </a:solidFill>
          <a:latin typeface="+mn-lt"/>
          <a:ea typeface="+mn-ea"/>
          <a:cs typeface="+mn-cs"/>
        </a:defRPr>
      </a:lvl8pPr>
      <a:lvl9pPr marL="3456798" algn="l" defTabSz="432100" rtl="0" eaLnBrk="1" latinLnBrk="0" hangingPunct="1">
        <a:defRPr sz="1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38" y="259635"/>
            <a:ext cx="7776687" cy="1080558"/>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32038" y="1512782"/>
            <a:ext cx="7776687" cy="42787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32038" y="6009106"/>
            <a:ext cx="2016178" cy="345178"/>
          </a:xfrm>
          <a:prstGeom prst="rect">
            <a:avLst/>
          </a:prstGeom>
        </p:spPr>
        <p:txBody>
          <a:bodyPr vert="horz" lIns="91440" tIns="45720" rIns="91440" bIns="45720" rtlCol="0" anchor="ctr"/>
          <a:lstStyle>
            <a:lvl1pPr algn="l">
              <a:defRPr sz="1134">
                <a:solidFill>
                  <a:schemeClr val="tx1">
                    <a:tint val="75000"/>
                  </a:schemeClr>
                </a:solidFill>
              </a:defRPr>
            </a:lvl1pPr>
          </a:lstStyle>
          <a:p>
            <a:fld id="{F58E7857-5012-4581-8EEF-9546E18B450C}" type="datetimeFigureOut">
              <a:rPr lang="en-GB" smtClean="0"/>
              <a:t>18/01/2021</a:t>
            </a:fld>
            <a:endParaRPr lang="en-GB"/>
          </a:p>
        </p:txBody>
      </p:sp>
      <p:sp>
        <p:nvSpPr>
          <p:cNvPr id="5" name="Footer Placeholder 4"/>
          <p:cNvSpPr>
            <a:spLocks noGrp="1"/>
          </p:cNvSpPr>
          <p:nvPr>
            <p:ph type="ftr" sz="quarter" idx="3"/>
          </p:nvPr>
        </p:nvSpPr>
        <p:spPr>
          <a:xfrm>
            <a:off x="2952261" y="6009106"/>
            <a:ext cx="2736242" cy="345178"/>
          </a:xfrm>
          <a:prstGeom prst="rect">
            <a:avLst/>
          </a:prstGeom>
        </p:spPr>
        <p:txBody>
          <a:bodyPr vert="horz" lIns="91440" tIns="45720" rIns="91440" bIns="45720" rtlCol="0" anchor="ctr"/>
          <a:lstStyle>
            <a:lvl1pPr algn="ctr">
              <a:defRPr sz="1134">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192547" y="6009106"/>
            <a:ext cx="2016178" cy="345178"/>
          </a:xfrm>
          <a:prstGeom prst="rect">
            <a:avLst/>
          </a:prstGeom>
        </p:spPr>
        <p:txBody>
          <a:bodyPr vert="horz" lIns="91440" tIns="45720" rIns="91440" bIns="45720" rtlCol="0" anchor="ctr"/>
          <a:lstStyle>
            <a:lvl1pPr algn="r">
              <a:defRPr sz="1134">
                <a:solidFill>
                  <a:schemeClr val="tx1">
                    <a:tint val="75000"/>
                  </a:schemeClr>
                </a:solidFill>
              </a:defRPr>
            </a:lvl1pPr>
          </a:lstStyle>
          <a:p>
            <a:fld id="{C5FA9E92-CF41-4EBB-8517-6838EE778B3E}" type="slidenum">
              <a:rPr lang="en-GB" smtClean="0"/>
              <a:t>‹#›</a:t>
            </a:fld>
            <a:endParaRPr lang="en-GB"/>
          </a:p>
        </p:txBody>
      </p:sp>
    </p:spTree>
    <p:extLst>
      <p:ext uri="{BB962C8B-B14F-4D97-AF65-F5344CB8AC3E}">
        <p14:creationId xmlns:p14="http://schemas.microsoft.com/office/powerpoint/2010/main" val="102195772"/>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0" r:id="rId3"/>
    <p:sldLayoutId id="2147483649"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hyperlink" Target="http://www.sendgateway.org.uk/" TargetMode="Externa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www.sheffkids.co.uk/adultssite/pages/adultshomepage.html" TargetMode="External"/><Relationship Id="rId2" Type="http://schemas.openxmlformats.org/officeDocument/2006/relationships/hyperlink" Target="http://intranet.kirklees.gov.uk/Policies-and-procedures/Service/Schools/Special-educational-needs/Guidance-notes,-documents-and-forms/Training-resources/PCA-Planning-Tools/PATH.aspx" TargetMode="External"/><Relationship Id="rId1" Type="http://schemas.openxmlformats.org/officeDocument/2006/relationships/slideLayout" Target="../slideLayouts/slideLayout15.xml"/><Relationship Id="rId4" Type="http://schemas.openxmlformats.org/officeDocument/2006/relationships/hyperlink" Target="http://helensandersonassociates.co.uk/person-centred-practice/person-centred-thinking-tool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www.kirklees.gov.uk/beta/local-offer/the-local-offer.aspx"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hyperlink" Target="http://intranet.kirklees.gov.uk/getattachment/9676bcd7-60a2-4fec-ab87-2cca856cbf71/Special%20educational%20needs%20information%20report%20guidance.aspx" TargetMode="Externa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v.uk/government/uploads/system/uploads/attachment_data/file/349053/Schools_Guide_to_the_0_to_25_SEND_Code_of_Practice.pdf" TargetMode="External"/><Relationship Id="rId2" Type="http://schemas.openxmlformats.org/officeDocument/2006/relationships/hyperlink" Target="https://www.gov.uk/government/uploads/system/uploads/attachment_data/file/398815/SEND_Code_of_Practice_January_2015.pdf" TargetMode="External"/><Relationship Id="rId1" Type="http://schemas.openxmlformats.org/officeDocument/2006/relationships/slideLayout" Target="../slideLayouts/slideLayout12.xml"/><Relationship Id="rId4" Type="http://schemas.openxmlformats.org/officeDocument/2006/relationships/hyperlink" Target="https://www.gov.uk/government/uploads/system/uploads/attachment_data/file/417435/Special_educational_needs_and_disabilites_guide_for_parents_and_carers.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4400" b="1" dirty="0">
                <a:solidFill>
                  <a:schemeClr val="tx1"/>
                </a:solidFill>
                <a:effectLst>
                  <a:outerShdw blurRad="38100" dist="38100" dir="2700000" algn="tl">
                    <a:srgbClr val="000000">
                      <a:alpha val="43137"/>
                    </a:srgbClr>
                  </a:outerShdw>
                </a:effectLst>
                <a:latin typeface="Comic Sans MS" panose="030F0702030302020204" pitchFamily="66" charset="0"/>
              </a:rPr>
              <a:t>The Role of the </a:t>
            </a:r>
            <a:r>
              <a:rPr lang="en-GB" sz="4400" b="1" dirty="0" err="1">
                <a:solidFill>
                  <a:schemeClr val="tx1"/>
                </a:solidFill>
                <a:effectLst>
                  <a:outerShdw blurRad="38100" dist="38100" dir="2700000" algn="tl">
                    <a:srgbClr val="000000">
                      <a:alpha val="43137"/>
                    </a:srgbClr>
                  </a:outerShdw>
                </a:effectLst>
                <a:latin typeface="Comic Sans MS" panose="030F0702030302020204" pitchFamily="66" charset="0"/>
              </a:rPr>
              <a:t>SENCo</a:t>
            </a:r>
            <a:br>
              <a:rPr lang="en-GB" sz="4400" b="1" dirty="0">
                <a:solidFill>
                  <a:srgbClr val="7030A0"/>
                </a:solidFill>
                <a:effectLst>
                  <a:outerShdw blurRad="38100" dist="38100" dir="2700000" algn="tl">
                    <a:srgbClr val="000000">
                      <a:alpha val="43137"/>
                    </a:srgbClr>
                  </a:outerShdw>
                </a:effectLst>
                <a:latin typeface="Comic Sans MS" panose="030F0702030302020204" pitchFamily="66" charset="0"/>
              </a:rPr>
            </a:br>
            <a:endParaRPr lang="en-US" dirty="0"/>
          </a:p>
        </p:txBody>
      </p:sp>
      <p:sp>
        <p:nvSpPr>
          <p:cNvPr id="3" name="Subtitle 2"/>
          <p:cNvSpPr>
            <a:spLocks noGrp="1"/>
          </p:cNvSpPr>
          <p:nvPr>
            <p:ph type="subTitle" idx="4294967295"/>
          </p:nvPr>
        </p:nvSpPr>
        <p:spPr>
          <a:xfrm>
            <a:off x="464344" y="2971800"/>
            <a:ext cx="7715250" cy="2358954"/>
          </a:xfrm>
          <a:prstGeom prst="rect">
            <a:avLst/>
          </a:prstGeom>
        </p:spPr>
        <p:txBody>
          <a:bodyPr/>
          <a:lstStyle/>
          <a:p>
            <a:pPr marL="0" indent="0" algn="ctr">
              <a:buNone/>
              <a:defRPr/>
            </a:pPr>
            <a:r>
              <a:rPr lang="en-GB" sz="3200" b="1" dirty="0">
                <a:solidFill>
                  <a:srgbClr val="7030A0"/>
                </a:solidFill>
                <a:effectLst>
                  <a:outerShdw blurRad="38100" dist="38100" dir="2700000" algn="tl">
                    <a:srgbClr val="000000">
                      <a:alpha val="43137"/>
                    </a:srgbClr>
                  </a:outerShdw>
                </a:effectLst>
                <a:latin typeface="Comic Sans MS" panose="030F0702030302020204" pitchFamily="66" charset="0"/>
              </a:rPr>
              <a:t>THE CHILDREN &amp; FAMILIES ACT 2014 Part 3: SEND</a:t>
            </a:r>
          </a:p>
          <a:p>
            <a:pPr algn="ctr">
              <a:defRPr/>
            </a:pPr>
            <a:endParaRPr lang="en-GB" sz="1100" b="1" dirty="0">
              <a:solidFill>
                <a:srgbClr val="7030A0"/>
              </a:solidFill>
              <a:effectLst>
                <a:outerShdw blurRad="38100" dist="38100" dir="2700000" algn="tl">
                  <a:srgbClr val="000000">
                    <a:alpha val="43137"/>
                  </a:srgbClr>
                </a:outerShdw>
              </a:effectLst>
              <a:latin typeface="Comic Sans MS" panose="030F0702030302020204" pitchFamily="66" charset="0"/>
            </a:endParaRPr>
          </a:p>
          <a:p>
            <a:pPr marL="0" indent="0" algn="ctr">
              <a:buNone/>
              <a:defRPr/>
            </a:pPr>
            <a:r>
              <a:rPr lang="en-GB" sz="4000" b="1" dirty="0">
                <a:effectLst>
                  <a:outerShdw blurRad="38100" dist="38100" dir="2700000" algn="tl">
                    <a:srgbClr val="000000">
                      <a:alpha val="43137"/>
                    </a:srgbClr>
                  </a:outerShdw>
                </a:effectLst>
                <a:latin typeface="Comic Sans MS" panose="030F0702030302020204" pitchFamily="66" charset="0"/>
              </a:rPr>
              <a:t>Session 1</a:t>
            </a:r>
          </a:p>
          <a:p>
            <a:endParaRPr lang="en-US" dirty="0">
              <a:solidFill>
                <a:srgbClr val="FFFFFF"/>
              </a:solidFill>
            </a:endParaRPr>
          </a:p>
        </p:txBody>
      </p:sp>
    </p:spTree>
    <p:extLst>
      <p:ext uri="{BB962C8B-B14F-4D97-AF65-F5344CB8AC3E}">
        <p14:creationId xmlns:p14="http://schemas.microsoft.com/office/powerpoint/2010/main" val="4001532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57" y="279409"/>
            <a:ext cx="7344649" cy="877879"/>
          </a:xfrm>
        </p:spPr>
        <p:txBody>
          <a:bodyPr>
            <a:normAutofit fontScale="90000"/>
          </a:bodyPr>
          <a:lstStyle/>
          <a:p>
            <a:r>
              <a:rPr lang="en-GB" sz="2400" b="1" dirty="0">
                <a:latin typeface="Comic Sans MS" panose="030F0702030302020204" pitchFamily="66" charset="0"/>
                <a:ea typeface="Calibri" panose="020F0502020204030204" pitchFamily="34" charset="0"/>
                <a:cs typeface="Times New Roman" panose="02020603050405020304" pitchFamily="18" charset="0"/>
              </a:rPr>
              <a:t>To achieve our ambition we will create a 0-25 SEND system that:-</a:t>
            </a:r>
            <a:br>
              <a:rPr lang="en-GB" sz="4400" b="1" dirty="0">
                <a:latin typeface="Comic Sans MS" panose="030F0702030302020204" pitchFamily="66" charset="0"/>
                <a:ea typeface="Calibri" panose="020F0502020204030204" pitchFamily="34" charset="0"/>
                <a:cs typeface="Times New Roman" panose="02020603050405020304" pitchFamily="18" charset="0"/>
              </a:rPr>
            </a:br>
            <a:endParaRPr lang="en-GB" dirty="0"/>
          </a:p>
        </p:txBody>
      </p:sp>
      <p:sp>
        <p:nvSpPr>
          <p:cNvPr id="3" name="Subtitle 2"/>
          <p:cNvSpPr>
            <a:spLocks noGrp="1"/>
          </p:cNvSpPr>
          <p:nvPr>
            <p:ph type="subTitle" idx="1"/>
          </p:nvPr>
        </p:nvSpPr>
        <p:spPr>
          <a:xfrm>
            <a:off x="321468" y="1064419"/>
            <a:ext cx="8093869" cy="4907756"/>
          </a:xfrm>
        </p:spPr>
        <p:txBody>
          <a:bodyPr/>
          <a:lstStyle/>
          <a:p>
            <a:pPr lvl="0" algn="l">
              <a:spcAft>
                <a:spcPts val="0"/>
              </a:spcAft>
            </a:pPr>
            <a:r>
              <a:rPr lang="en-GB" sz="18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Enables children and young people to </a:t>
            </a:r>
            <a:r>
              <a:rPr lang="en-GB" sz="1800" b="1"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have the best possible start in life</a:t>
            </a:r>
            <a:r>
              <a:rPr lang="en-GB" sz="18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 and </a:t>
            </a:r>
            <a:r>
              <a:rPr lang="en-GB" sz="1800" b="1"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achieve their potential</a:t>
            </a:r>
            <a:r>
              <a:rPr lang="en-GB" sz="18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a:t>
            </a:r>
          </a:p>
          <a:p>
            <a:pPr lvl="0" algn="l">
              <a:spcAft>
                <a:spcPts val="0"/>
              </a:spcAft>
            </a:pPr>
            <a:r>
              <a:rPr lang="en-GB" sz="18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Supports children, young people and their parents to </a:t>
            </a:r>
            <a:r>
              <a:rPr lang="en-GB" sz="1800" b="1"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have high aspirations for the future</a:t>
            </a:r>
            <a:r>
              <a:rPr lang="en-GB" sz="18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 raising aspirations by not only thinking about what is possible now but thinking creatively about what could be possible in their life;</a:t>
            </a:r>
          </a:p>
          <a:p>
            <a:pPr lvl="0" algn="l">
              <a:spcAft>
                <a:spcPts val="0"/>
              </a:spcAft>
            </a:pPr>
            <a:r>
              <a:rPr lang="en-GB" sz="18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Ensures that </a:t>
            </a:r>
            <a:r>
              <a:rPr lang="en-GB" sz="1800" b="1"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children and young people and their parents are actively involved in planning and decision making</a:t>
            </a:r>
            <a:r>
              <a:rPr lang="en-GB" sz="18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 both at an individual and strategic level, and have more choice and control over the support they receive;</a:t>
            </a:r>
          </a:p>
          <a:p>
            <a:pPr lvl="0" algn="l">
              <a:spcAft>
                <a:spcPts val="0"/>
              </a:spcAft>
            </a:pPr>
            <a:r>
              <a:rPr lang="en-GB" sz="18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Provides </a:t>
            </a:r>
            <a:r>
              <a:rPr lang="en-GB" sz="1800" b="1"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joined up education, health and social care services</a:t>
            </a:r>
            <a:r>
              <a:rPr lang="en-GB" sz="18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 working together to enable children and young people to achieve the best possible outcomes;</a:t>
            </a:r>
          </a:p>
          <a:p>
            <a:pPr lvl="0" algn="l">
              <a:spcAft>
                <a:spcPts val="0"/>
              </a:spcAft>
            </a:pPr>
            <a:r>
              <a:rPr lang="en-GB" sz="1800"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Ensures children and young people are effectively supported to </a:t>
            </a:r>
            <a:r>
              <a:rPr lang="en-GB" sz="1800" b="1" dirty="0">
                <a:solidFill>
                  <a:schemeClr val="tx1"/>
                </a:solidFill>
                <a:latin typeface="Comic Sans MS" panose="030F0702030302020204" pitchFamily="66" charset="0"/>
                <a:ea typeface="Calibri" panose="020F0502020204030204" pitchFamily="34" charset="0"/>
                <a:cs typeface="Times New Roman" panose="02020603050405020304" pitchFamily="18" charset="0"/>
              </a:rPr>
              <a:t>prepare for adulthood, including employment, independent living, good health and participation in community life</a:t>
            </a:r>
            <a:r>
              <a:rPr lang="en-GB" sz="1800" dirty="0">
                <a:latin typeface="Comic Sans MS" panose="030F0702030302020204" pitchFamily="66" charset="0"/>
                <a:ea typeface="Calibri" panose="020F0502020204030204" pitchFamily="34" charset="0"/>
                <a:cs typeface="Times New Roman" panose="02020603050405020304" pitchFamily="18" charset="0"/>
              </a:rPr>
              <a:t>.  </a:t>
            </a:r>
          </a:p>
          <a:p>
            <a:endParaRPr lang="en-GB" dirty="0"/>
          </a:p>
        </p:txBody>
      </p:sp>
    </p:spTree>
    <p:extLst>
      <p:ext uri="{BB962C8B-B14F-4D97-AF65-F5344CB8AC3E}">
        <p14:creationId xmlns:p14="http://schemas.microsoft.com/office/powerpoint/2010/main" val="172117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56" y="293697"/>
            <a:ext cx="7344649" cy="856447"/>
          </a:xfrm>
        </p:spPr>
        <p:txBody>
          <a:bodyPr>
            <a:normAutofit fontScale="90000"/>
          </a:bodyPr>
          <a:lstStyle/>
          <a:p>
            <a:r>
              <a:rPr lang="en-GB" sz="4400" b="1" dirty="0">
                <a:solidFill>
                  <a:schemeClr val="accent5">
                    <a:lumMod val="75000"/>
                  </a:schemeClr>
                </a:solidFill>
                <a:latin typeface="Comic Sans MS" panose="030F0702030302020204" pitchFamily="66" charset="0"/>
              </a:rPr>
              <a:t>Activity 2</a:t>
            </a:r>
            <a:br>
              <a:rPr lang="en-GB" sz="4400" b="1" dirty="0">
                <a:solidFill>
                  <a:srgbClr val="7030A0"/>
                </a:solidFill>
                <a:latin typeface="Comic Sans MS" panose="030F0702030302020204" pitchFamily="66" charset="0"/>
              </a:rPr>
            </a:br>
            <a:endParaRPr lang="en-GB" dirty="0"/>
          </a:p>
        </p:txBody>
      </p:sp>
      <p:sp>
        <p:nvSpPr>
          <p:cNvPr id="3" name="Subtitle 2"/>
          <p:cNvSpPr>
            <a:spLocks noGrp="1"/>
          </p:cNvSpPr>
          <p:nvPr>
            <p:ph type="subTitle" idx="1"/>
          </p:nvPr>
        </p:nvSpPr>
        <p:spPr>
          <a:xfrm>
            <a:off x="194864" y="1050131"/>
            <a:ext cx="8251032" cy="3950494"/>
          </a:xfrm>
        </p:spPr>
        <p:txBody>
          <a:bodyPr/>
          <a:lstStyle/>
          <a:p>
            <a:pPr algn="l"/>
            <a:r>
              <a:rPr lang="en-GB" sz="2400" dirty="0">
                <a:solidFill>
                  <a:schemeClr val="tx1">
                    <a:lumMod val="75000"/>
                    <a:lumOff val="25000"/>
                  </a:schemeClr>
                </a:solidFill>
                <a:latin typeface="Comic Sans MS" panose="030F0702030302020204" pitchFamily="66" charset="0"/>
              </a:rPr>
              <a:t>What burning questions do you have about your role?  </a:t>
            </a:r>
          </a:p>
          <a:p>
            <a:pPr algn="l">
              <a:buClr>
                <a:srgbClr val="CC0000"/>
              </a:buClr>
              <a:buSzPct val="128000"/>
            </a:pPr>
            <a:endParaRPr lang="en-GB" sz="2400" dirty="0">
              <a:solidFill>
                <a:schemeClr val="tx1">
                  <a:lumMod val="75000"/>
                  <a:lumOff val="25000"/>
                </a:schemeClr>
              </a:solidFill>
              <a:latin typeface="Comic Sans MS" panose="030F0702030302020204" pitchFamily="66" charset="0"/>
            </a:endParaRPr>
          </a:p>
          <a:p>
            <a:pPr algn="l">
              <a:buClr>
                <a:srgbClr val="CC0000"/>
              </a:buClr>
              <a:buSzPct val="128000"/>
            </a:pPr>
            <a:r>
              <a:rPr lang="en-GB" sz="2400" dirty="0">
                <a:solidFill>
                  <a:schemeClr val="tx1">
                    <a:lumMod val="75000"/>
                    <a:lumOff val="25000"/>
                  </a:schemeClr>
                </a:solidFill>
                <a:latin typeface="Comic Sans MS" panose="030F0702030302020204" pitchFamily="66" charset="0"/>
              </a:rPr>
              <a:t>Please write them on the post-it notes on the table and stick them on the big sheets. </a:t>
            </a:r>
          </a:p>
          <a:p>
            <a:pPr algn="l">
              <a:buClr>
                <a:srgbClr val="CC0000"/>
              </a:buClr>
              <a:buSzPct val="128000"/>
            </a:pPr>
            <a:endParaRPr lang="en-GB" sz="2400" dirty="0">
              <a:solidFill>
                <a:schemeClr val="tx1">
                  <a:lumMod val="75000"/>
                  <a:lumOff val="25000"/>
                </a:schemeClr>
              </a:solidFill>
              <a:latin typeface="Comic Sans MS" panose="030F0702030302020204" pitchFamily="66" charset="0"/>
            </a:endParaRPr>
          </a:p>
          <a:p>
            <a:pPr algn="l">
              <a:buClr>
                <a:srgbClr val="CC0000"/>
              </a:buClr>
              <a:buSzPct val="128000"/>
            </a:pPr>
            <a:r>
              <a:rPr lang="en-GB" sz="2400" dirty="0">
                <a:solidFill>
                  <a:schemeClr val="tx1">
                    <a:lumMod val="75000"/>
                    <a:lumOff val="25000"/>
                  </a:schemeClr>
                </a:solidFill>
                <a:latin typeface="Comic Sans MS" panose="030F0702030302020204" pitchFamily="66" charset="0"/>
              </a:rPr>
              <a:t>Please put any additional questions on the post-its provided as we go along and, if any remain unanswered by the end of the course, we will try and answer them at the last session.</a:t>
            </a:r>
          </a:p>
          <a:p>
            <a:endParaRPr lang="en-GB" dirty="0"/>
          </a:p>
        </p:txBody>
      </p:sp>
      <p:pic>
        <p:nvPicPr>
          <p:cNvPr id="4" name="Picture 3"/>
          <p:cNvPicPr>
            <a:picLocks noChangeAspect="1"/>
          </p:cNvPicPr>
          <p:nvPr/>
        </p:nvPicPr>
        <p:blipFill>
          <a:blip r:embed="rId2"/>
          <a:stretch>
            <a:fillRect/>
          </a:stretch>
        </p:blipFill>
        <p:spPr>
          <a:xfrm>
            <a:off x="6441995" y="4477464"/>
            <a:ext cx="1828959" cy="1828959"/>
          </a:xfrm>
          <a:prstGeom prst="rect">
            <a:avLst/>
          </a:prstGeom>
        </p:spPr>
      </p:pic>
    </p:spTree>
    <p:extLst>
      <p:ext uri="{BB962C8B-B14F-4D97-AF65-F5344CB8AC3E}">
        <p14:creationId xmlns:p14="http://schemas.microsoft.com/office/powerpoint/2010/main" val="4288572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57" y="100815"/>
            <a:ext cx="7344649" cy="1389718"/>
          </a:xfrm>
        </p:spPr>
        <p:txBody>
          <a:bodyPr/>
          <a:lstStyle/>
          <a:p>
            <a:r>
              <a:rPr lang="en-GB" altLang="en-US" sz="3600" dirty="0">
                <a:solidFill>
                  <a:schemeClr val="accent5">
                    <a:lumMod val="75000"/>
                  </a:schemeClr>
                </a:solidFill>
                <a:effectLst>
                  <a:reflection blurRad="6350" endPos="0" dir="5400000" sy="-100000" algn="bl" rotWithShape="0"/>
                </a:effectLst>
                <a:latin typeface="Comic Sans MS" panose="030F0702030302020204" pitchFamily="66" charset="0"/>
              </a:rPr>
              <a:t>Activity 3: identifying SEND</a:t>
            </a:r>
            <a:endParaRPr lang="en-GB" sz="3600" dirty="0">
              <a:solidFill>
                <a:schemeClr val="accent5">
                  <a:lumMod val="75000"/>
                </a:schemeClr>
              </a:solidFill>
            </a:endParaRPr>
          </a:p>
        </p:txBody>
      </p:sp>
      <p:sp>
        <p:nvSpPr>
          <p:cNvPr id="3" name="Subtitle 2"/>
          <p:cNvSpPr>
            <a:spLocks noGrp="1"/>
          </p:cNvSpPr>
          <p:nvPr>
            <p:ph type="subTitle" idx="1"/>
          </p:nvPr>
        </p:nvSpPr>
        <p:spPr>
          <a:xfrm>
            <a:off x="200025" y="995239"/>
            <a:ext cx="8186738" cy="1656856"/>
          </a:xfrm>
        </p:spPr>
        <p:txBody>
          <a:bodyPr/>
          <a:lstStyle/>
          <a:p>
            <a:pPr marL="52143">
              <a:defRPr/>
            </a:pPr>
            <a:r>
              <a:rPr lang="en-GB" sz="3200" dirty="0">
                <a:solidFill>
                  <a:schemeClr val="tx1"/>
                </a:solidFill>
                <a:latin typeface="Comic Sans MS" panose="030F0702030302020204" pitchFamily="66" charset="0"/>
              </a:rPr>
              <a:t>Table task:</a:t>
            </a:r>
          </a:p>
          <a:p>
            <a:pPr marL="52143">
              <a:defRPr/>
            </a:pPr>
            <a:r>
              <a:rPr lang="en-GB" sz="3200" dirty="0">
                <a:solidFill>
                  <a:schemeClr val="tx1"/>
                </a:solidFill>
                <a:latin typeface="Comic Sans MS" panose="030F0702030302020204" pitchFamily="66" charset="0"/>
              </a:rPr>
              <a:t>How do you identify children with SEND?</a:t>
            </a:r>
          </a:p>
          <a:p>
            <a:endParaRPr lang="en-GB" dirty="0"/>
          </a:p>
        </p:txBody>
      </p:sp>
      <p:pic>
        <p:nvPicPr>
          <p:cNvPr id="4" name="Picture 3"/>
          <p:cNvPicPr>
            <a:picLocks noChangeAspect="1"/>
          </p:cNvPicPr>
          <p:nvPr/>
        </p:nvPicPr>
        <p:blipFill>
          <a:blip r:embed="rId2"/>
          <a:stretch>
            <a:fillRect/>
          </a:stretch>
        </p:blipFill>
        <p:spPr>
          <a:xfrm>
            <a:off x="3089703" y="2443418"/>
            <a:ext cx="2332403" cy="2569086"/>
          </a:xfrm>
          <a:prstGeom prst="rect">
            <a:avLst/>
          </a:prstGeom>
        </p:spPr>
      </p:pic>
    </p:spTree>
    <p:extLst>
      <p:ext uri="{BB962C8B-B14F-4D97-AF65-F5344CB8AC3E}">
        <p14:creationId xmlns:p14="http://schemas.microsoft.com/office/powerpoint/2010/main" val="2116911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52" y="221655"/>
            <a:ext cx="7452658" cy="681344"/>
          </a:xfrm>
        </p:spPr>
        <p:txBody>
          <a:bodyPr>
            <a:normAutofit fontScale="90000"/>
          </a:bodyPr>
          <a:lstStyle/>
          <a:p>
            <a:r>
              <a:rPr lang="en-GB" sz="3880" b="1" dirty="0">
                <a:solidFill>
                  <a:schemeClr val="accent5">
                    <a:lumMod val="75000"/>
                  </a:schemeClr>
                </a:solidFill>
                <a:effectLst>
                  <a:reflection blurRad="6350" endPos="0" dir="5400000" sy="-100000" algn="bl" rotWithShape="0"/>
                </a:effectLst>
                <a:latin typeface="Comic Sans MS" panose="030F0702030302020204" pitchFamily="66" charset="0"/>
              </a:rPr>
              <a:t>Identifying SEND</a:t>
            </a:r>
          </a:p>
        </p:txBody>
      </p:sp>
      <p:sp>
        <p:nvSpPr>
          <p:cNvPr id="3" name="Content Placeholder 2"/>
          <p:cNvSpPr>
            <a:spLocks noGrp="1"/>
          </p:cNvSpPr>
          <p:nvPr>
            <p:ph idx="1"/>
          </p:nvPr>
        </p:nvSpPr>
        <p:spPr>
          <a:xfrm>
            <a:off x="330569" y="908910"/>
            <a:ext cx="7979625" cy="5115977"/>
          </a:xfrm>
        </p:spPr>
        <p:txBody>
          <a:bodyPr>
            <a:normAutofit fontScale="92500" lnSpcReduction="20000"/>
          </a:bodyPr>
          <a:lstStyle/>
          <a:p>
            <a:pPr marL="509295" indent="-369462"/>
            <a:r>
              <a:rPr lang="en-GB" sz="2102" dirty="0">
                <a:latin typeface="Comic Sans MS" panose="030F0702030302020204" pitchFamily="66" charset="0"/>
              </a:rPr>
              <a:t>Quality First Teaching (“QFT”) that is differentiated and personalised will meet the needs of the majority of children &amp; young people… special educational provision is underpinned by high quality teaching and is compromised by anything less.</a:t>
            </a:r>
          </a:p>
          <a:p>
            <a:pPr marL="139833" indent="0">
              <a:buNone/>
            </a:pPr>
            <a:endParaRPr lang="en-GB" sz="2102" dirty="0">
              <a:latin typeface="Comic Sans MS" panose="030F0702030302020204" pitchFamily="66" charset="0"/>
            </a:endParaRPr>
          </a:p>
          <a:p>
            <a:pPr marL="509295" indent="-369462"/>
            <a:r>
              <a:rPr lang="en-GB" sz="2102" dirty="0">
                <a:latin typeface="Comic Sans MS" panose="030F0702030302020204" pitchFamily="66" charset="0"/>
              </a:rPr>
              <a:t>A child or young person has SEN if they have a learning difficulty or disability which calls for special educational provision (“different from or additional to”) to be made for him or her (Code of Practice p.15)</a:t>
            </a:r>
          </a:p>
          <a:p>
            <a:pPr marL="509295" indent="-369462"/>
            <a:endParaRPr lang="en-GB" sz="2102" dirty="0">
              <a:latin typeface="Comic Sans MS" panose="030F0702030302020204" pitchFamily="66" charset="0"/>
            </a:endParaRPr>
          </a:p>
          <a:p>
            <a:pPr marL="509295" indent="-369462"/>
            <a:r>
              <a:rPr lang="en-GB" sz="2102" dirty="0">
                <a:latin typeface="Comic Sans MS" panose="030F0702030302020204" pitchFamily="66" charset="0"/>
              </a:rPr>
              <a:t>Every school is required to identify and address the SEN of pupils that they support.  Schools </a:t>
            </a:r>
            <a:r>
              <a:rPr lang="en-GB" sz="2102" b="1" dirty="0">
                <a:latin typeface="Comic Sans MS" panose="030F0702030302020204" pitchFamily="66" charset="0"/>
              </a:rPr>
              <a:t>must</a:t>
            </a:r>
            <a:r>
              <a:rPr lang="en-GB" sz="2102" dirty="0">
                <a:latin typeface="Comic Sans MS" panose="030F0702030302020204" pitchFamily="66" charset="0"/>
              </a:rPr>
              <a:t> use their best endeavours to make sure that a child with SEN gets the support they need – this means doing everything they can to meet children and young people’s SEN.</a:t>
            </a:r>
          </a:p>
          <a:p>
            <a:pPr marL="139833" indent="0">
              <a:buNone/>
            </a:pPr>
            <a:endParaRPr lang="en-GB" sz="2102" dirty="0">
              <a:latin typeface="Comic Sans MS" panose="030F0702030302020204" pitchFamily="66" charset="0"/>
            </a:endParaRPr>
          </a:p>
          <a:p>
            <a:pPr marL="509295" indent="-369462"/>
            <a:r>
              <a:rPr lang="en-GB" sz="2102" dirty="0">
                <a:latin typeface="Comic Sans MS" panose="030F0702030302020204" pitchFamily="66" charset="0"/>
              </a:rPr>
              <a:t>The level of need for each individual will dictate the level of support and therefore where they will fit within the graduated approach to supporting children with SEN.</a:t>
            </a:r>
          </a:p>
          <a:p>
            <a:pPr marL="509295" indent="-369462"/>
            <a:endParaRPr lang="en-GB" sz="1778" dirty="0"/>
          </a:p>
          <a:p>
            <a:pPr marL="42152" indent="0">
              <a:buNone/>
            </a:pPr>
            <a:endParaRPr lang="en-GB" sz="1617" dirty="0"/>
          </a:p>
        </p:txBody>
      </p:sp>
    </p:spTree>
    <p:extLst>
      <p:ext uri="{BB962C8B-B14F-4D97-AF65-F5344CB8AC3E}">
        <p14:creationId xmlns:p14="http://schemas.microsoft.com/office/powerpoint/2010/main" val="17283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052" y="340601"/>
            <a:ext cx="7452658" cy="681344"/>
          </a:xfrm>
        </p:spPr>
        <p:txBody>
          <a:bodyPr>
            <a:normAutofit fontScale="90000"/>
          </a:bodyPr>
          <a:lstStyle/>
          <a:p>
            <a:r>
              <a:rPr lang="en-GB" sz="3880" b="1" dirty="0">
                <a:solidFill>
                  <a:schemeClr val="accent5">
                    <a:lumMod val="75000"/>
                  </a:schemeClr>
                </a:solidFill>
                <a:effectLst>
                  <a:reflection blurRad="6350" endPos="0" dir="5400000" sy="-100000" algn="bl" rotWithShape="0"/>
                </a:effectLst>
                <a:latin typeface="Comic Sans MS" panose="030F0702030302020204" pitchFamily="66" charset="0"/>
              </a:rPr>
              <a:t>Identifying SEND</a:t>
            </a:r>
          </a:p>
        </p:txBody>
      </p:sp>
      <p:sp>
        <p:nvSpPr>
          <p:cNvPr id="4" name="Content Placeholder 3"/>
          <p:cNvSpPr>
            <a:spLocks noGrp="1"/>
          </p:cNvSpPr>
          <p:nvPr>
            <p:ph idx="1"/>
          </p:nvPr>
        </p:nvSpPr>
        <p:spPr>
          <a:xfrm>
            <a:off x="414404" y="1181557"/>
            <a:ext cx="7650309" cy="4273001"/>
          </a:xfrm>
        </p:spPr>
        <p:txBody>
          <a:bodyPr>
            <a:normAutofit fontScale="85000" lnSpcReduction="20000"/>
          </a:bodyPr>
          <a:lstStyle/>
          <a:p>
            <a:pPr marL="0" indent="0" algn="ctr">
              <a:buNone/>
            </a:pPr>
            <a:r>
              <a:rPr lang="en-GB" sz="2400" b="1" dirty="0">
                <a:latin typeface="Comic Sans MS" panose="030F0702030302020204" pitchFamily="66" charset="0"/>
              </a:rPr>
              <a:t>What does the Code of Practice state?  </a:t>
            </a:r>
          </a:p>
          <a:p>
            <a:pPr marL="0" indent="0" algn="ctr">
              <a:buNone/>
            </a:pPr>
            <a:endParaRPr lang="en-GB" sz="2400" b="1" dirty="0">
              <a:latin typeface="Comic Sans MS" panose="030F0702030302020204" pitchFamily="66" charset="0"/>
            </a:endParaRPr>
          </a:p>
          <a:p>
            <a:r>
              <a:rPr lang="en-GB" sz="2400" b="1" dirty="0">
                <a:latin typeface="Comic Sans MS" panose="030F0702030302020204" pitchFamily="66" charset="0"/>
              </a:rPr>
              <a:t>School leaders and teaching staff, including the SENCO</a:t>
            </a:r>
            <a:r>
              <a:rPr lang="en-GB" sz="2400" dirty="0">
                <a:latin typeface="Comic Sans MS" panose="030F0702030302020204" pitchFamily="66" charset="0"/>
              </a:rPr>
              <a:t>, should identify any patterns in the identification of SEN, both within the school and in comparison with national data, and use these to reflect on and reinforce the quality of teaching. </a:t>
            </a:r>
          </a:p>
          <a:p>
            <a:r>
              <a:rPr lang="en-GB" sz="2400" dirty="0">
                <a:latin typeface="Comic Sans MS" panose="030F0702030302020204" pitchFamily="66" charset="0"/>
              </a:rPr>
              <a:t>The identification of SEN should be </a:t>
            </a:r>
            <a:r>
              <a:rPr lang="en-GB" sz="2400" b="1" dirty="0">
                <a:latin typeface="Comic Sans MS" panose="030F0702030302020204" pitchFamily="66" charset="0"/>
              </a:rPr>
              <a:t>built into the overall approach to monitoring the progress and development of all pupils. </a:t>
            </a:r>
          </a:p>
          <a:p>
            <a:r>
              <a:rPr lang="en-GB" sz="2400" dirty="0">
                <a:latin typeface="Comic Sans MS" panose="030F0702030302020204" pitchFamily="66" charset="0"/>
              </a:rPr>
              <a:t>A mainstream school’s arrangements for assessing and identifying pupils as having SEN should be agreed and set out as </a:t>
            </a:r>
            <a:r>
              <a:rPr lang="en-GB" sz="2400" b="1" dirty="0">
                <a:latin typeface="Comic Sans MS" panose="030F0702030302020204" pitchFamily="66" charset="0"/>
              </a:rPr>
              <a:t>part of the Local Offer</a:t>
            </a:r>
            <a:r>
              <a:rPr lang="en-GB" sz="2400" dirty="0">
                <a:latin typeface="Comic Sans MS" panose="030F0702030302020204" pitchFamily="66" charset="0"/>
              </a:rPr>
              <a:t>. A school should publish its arrangements as part of the information it makes available on SEN. </a:t>
            </a:r>
          </a:p>
          <a:p>
            <a:endParaRPr lang="en-GB" dirty="0"/>
          </a:p>
        </p:txBody>
      </p:sp>
    </p:spTree>
    <p:extLst>
      <p:ext uri="{BB962C8B-B14F-4D97-AF65-F5344CB8AC3E}">
        <p14:creationId xmlns:p14="http://schemas.microsoft.com/office/powerpoint/2010/main" val="277464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940" y="288033"/>
            <a:ext cx="6778618" cy="1141904"/>
          </a:xfrm>
        </p:spPr>
        <p:txBody>
          <a:bodyPr>
            <a:normAutofit fontScale="90000"/>
          </a:bodyPr>
          <a:lstStyle/>
          <a:p>
            <a:r>
              <a:rPr lang="en-GB" sz="3200" b="1" dirty="0">
                <a:solidFill>
                  <a:schemeClr val="accent5">
                    <a:lumMod val="75000"/>
                  </a:schemeClr>
                </a:solidFill>
                <a:latin typeface="Comic Sans MS" pitchFamily="66" charset="0"/>
              </a:rPr>
              <a:t>Whole School Context</a:t>
            </a:r>
            <a:br>
              <a:rPr lang="en-GB" sz="3200" b="1" dirty="0">
                <a:solidFill>
                  <a:schemeClr val="accent5">
                    <a:lumMod val="75000"/>
                  </a:schemeClr>
                </a:solidFill>
                <a:latin typeface="Comic Sans MS" pitchFamily="66" charset="0"/>
              </a:rPr>
            </a:br>
            <a:r>
              <a:rPr lang="en-GB" sz="2700" b="1" dirty="0">
                <a:latin typeface="Comic Sans MS" pitchFamily="66" charset="0"/>
              </a:rPr>
              <a:t>Key components of effective early identification:</a:t>
            </a:r>
          </a:p>
        </p:txBody>
      </p:sp>
      <p:sp>
        <p:nvSpPr>
          <p:cNvPr id="3" name="TextBox 2"/>
          <p:cNvSpPr txBox="1"/>
          <p:nvPr/>
        </p:nvSpPr>
        <p:spPr>
          <a:xfrm>
            <a:off x="126380" y="1585295"/>
            <a:ext cx="8373725" cy="3935565"/>
          </a:xfrm>
          <a:prstGeom prst="rect">
            <a:avLst/>
          </a:prstGeom>
          <a:noFill/>
        </p:spPr>
        <p:txBody>
          <a:bodyPr wrap="square" rtlCol="0">
            <a:spAutoFit/>
          </a:bodyPr>
          <a:lstStyle/>
          <a:p>
            <a:pPr marL="687985" lvl="1" indent="-285750">
              <a:buFont typeface="Arial" panose="020B0604020202020204" pitchFamily="34" charset="0"/>
              <a:buChar char="•"/>
            </a:pPr>
            <a:r>
              <a:rPr lang="en-GB" sz="2000" b="1" dirty="0">
                <a:solidFill>
                  <a:srgbClr val="FF0000"/>
                </a:solidFill>
                <a:latin typeface="Comic Sans MS" panose="030F0702030302020204" pitchFamily="66" charset="0"/>
              </a:rPr>
              <a:t>teachers having an excellent understanding of every child</a:t>
            </a:r>
          </a:p>
          <a:p>
            <a:pPr marL="687985" lvl="1" indent="-285750">
              <a:buFont typeface="Arial" panose="020B0604020202020204" pitchFamily="34" charset="0"/>
              <a:buChar char="•"/>
            </a:pPr>
            <a:r>
              <a:rPr lang="en-GB" sz="2000" b="1" dirty="0">
                <a:solidFill>
                  <a:srgbClr val="FF0000"/>
                </a:solidFill>
                <a:latin typeface="Comic Sans MS" panose="030F0702030302020204" pitchFamily="66" charset="0"/>
              </a:rPr>
              <a:t>A comprehensive programme of SEN CPD</a:t>
            </a:r>
          </a:p>
          <a:p>
            <a:pPr marL="687985" lvl="1" indent="-285750">
              <a:buFont typeface="Arial" panose="020B0604020202020204" pitchFamily="34" charset="0"/>
              <a:buChar char="•"/>
            </a:pPr>
            <a:r>
              <a:rPr lang="en-GB" sz="2000" b="1" dirty="0">
                <a:solidFill>
                  <a:srgbClr val="FF0000"/>
                </a:solidFill>
                <a:latin typeface="Comic Sans MS" panose="030F0702030302020204" pitchFamily="66" charset="0"/>
              </a:rPr>
              <a:t>The SENCO having a sound understanding of the school; the school’s context, parents, the community and…the children!</a:t>
            </a:r>
          </a:p>
          <a:p>
            <a:pPr marL="687985" lvl="1" indent="-285750">
              <a:buFont typeface="Arial" panose="020B0604020202020204" pitchFamily="34" charset="0"/>
              <a:buChar char="•"/>
            </a:pPr>
            <a:r>
              <a:rPr lang="en-GB" sz="2000" b="1" dirty="0">
                <a:solidFill>
                  <a:srgbClr val="FF0000"/>
                </a:solidFill>
                <a:latin typeface="Comic Sans MS" panose="030F0702030302020204" pitchFamily="66" charset="0"/>
              </a:rPr>
              <a:t>schools having robust systems for progress monitoring </a:t>
            </a:r>
          </a:p>
          <a:p>
            <a:pPr marL="687985" lvl="1" indent="-285750">
              <a:buFont typeface="Arial" panose="020B0604020202020204" pitchFamily="34" charset="0"/>
              <a:buChar char="•"/>
            </a:pPr>
            <a:r>
              <a:rPr lang="en-GB" sz="2000" b="1" dirty="0">
                <a:solidFill>
                  <a:srgbClr val="FF0000"/>
                </a:solidFill>
                <a:latin typeface="Comic Sans MS" panose="030F0702030302020204" pitchFamily="66" charset="0"/>
              </a:rPr>
              <a:t>SLT supporting identification of need and sharing knowledge</a:t>
            </a:r>
          </a:p>
          <a:p>
            <a:endParaRPr lang="en-GB" sz="2000" dirty="0">
              <a:solidFill>
                <a:prstClr val="black"/>
              </a:solidFill>
              <a:latin typeface="Comic Sans MS" panose="030F0702030302020204" pitchFamily="66" charset="0"/>
            </a:endParaRPr>
          </a:p>
          <a:p>
            <a:pPr marL="277200" indent="-277200">
              <a:buFontTx/>
              <a:buChar char="-"/>
            </a:pPr>
            <a:r>
              <a:rPr lang="en-GB" sz="2000" dirty="0">
                <a:solidFill>
                  <a:prstClr val="black"/>
                </a:solidFill>
                <a:latin typeface="Comic Sans MS" panose="030F0702030302020204" pitchFamily="66" charset="0"/>
              </a:rPr>
              <a:t>The SENCO should have an active part in the whole school progress/attainment monitoring systems and follow up on persistent or unusual patterns of underachievement.</a:t>
            </a:r>
          </a:p>
          <a:p>
            <a:pPr marL="277200" indent="-277200">
              <a:buFontTx/>
              <a:buChar char="-"/>
            </a:pPr>
            <a:endParaRPr lang="en-GB" sz="1600" dirty="0">
              <a:solidFill>
                <a:prstClr val="black"/>
              </a:solidFill>
              <a:latin typeface="Comic Sans MS" panose="030F0702030302020204" pitchFamily="66" charset="0"/>
            </a:endParaRPr>
          </a:p>
          <a:p>
            <a:pPr marL="277200" indent="-277200">
              <a:buFontTx/>
              <a:buChar char="-"/>
            </a:pPr>
            <a:endParaRPr lang="en-GB" sz="1374" dirty="0">
              <a:solidFill>
                <a:prstClr val="black"/>
              </a:solidFill>
            </a:endParaRPr>
          </a:p>
        </p:txBody>
      </p:sp>
    </p:spTree>
    <p:extLst>
      <p:ext uri="{BB962C8B-B14F-4D97-AF65-F5344CB8AC3E}">
        <p14:creationId xmlns:p14="http://schemas.microsoft.com/office/powerpoint/2010/main" val="2293857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57" y="622309"/>
            <a:ext cx="7344649" cy="896525"/>
          </a:xfrm>
        </p:spPr>
        <p:txBody>
          <a:bodyPr/>
          <a:lstStyle/>
          <a:p>
            <a:r>
              <a:rPr lang="en-GB" dirty="0">
                <a:latin typeface="Comic Sans MS" panose="030F0702030302020204" pitchFamily="66" charset="0"/>
              </a:rPr>
              <a:t>Identifying SEMH</a:t>
            </a:r>
          </a:p>
        </p:txBody>
      </p:sp>
      <p:sp>
        <p:nvSpPr>
          <p:cNvPr id="3" name="Subtitle 2"/>
          <p:cNvSpPr>
            <a:spLocks noGrp="1"/>
          </p:cNvSpPr>
          <p:nvPr>
            <p:ph type="subTitle" idx="1"/>
          </p:nvPr>
        </p:nvSpPr>
        <p:spPr>
          <a:xfrm>
            <a:off x="503694" y="1449092"/>
            <a:ext cx="7725905" cy="3339884"/>
          </a:xfrm>
        </p:spPr>
        <p:txBody>
          <a:bodyPr/>
          <a:lstStyle/>
          <a:p>
            <a:r>
              <a:rPr lang="en-GB" dirty="0">
                <a:solidFill>
                  <a:schemeClr val="tx1"/>
                </a:solidFill>
                <a:latin typeface="Comic Sans MS" panose="030F0702030302020204" pitchFamily="66" charset="0"/>
              </a:rPr>
              <a:t>Challenging behaviour can be regarded as a form of communication and may reflect an unidentified SEN.</a:t>
            </a:r>
          </a:p>
          <a:p>
            <a:r>
              <a:rPr lang="en-GB" dirty="0">
                <a:solidFill>
                  <a:schemeClr val="tx1"/>
                </a:solidFill>
                <a:latin typeface="Comic Sans MS" panose="030F0702030302020204" pitchFamily="66" charset="0"/>
              </a:rPr>
              <a:t>Where a child or young person is experiencing regular exclusions, isolations, seclusions etc. this should be picked up by the </a:t>
            </a:r>
            <a:r>
              <a:rPr lang="en-GB" dirty="0" err="1">
                <a:solidFill>
                  <a:schemeClr val="tx1"/>
                </a:solidFill>
                <a:latin typeface="Comic Sans MS" panose="030F0702030302020204" pitchFamily="66" charset="0"/>
              </a:rPr>
              <a:t>SENCo</a:t>
            </a:r>
            <a:endParaRPr lang="en-GB"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580215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374" t="23523" r="35949" b="9451"/>
          <a:stretch/>
        </p:blipFill>
        <p:spPr bwMode="auto">
          <a:xfrm>
            <a:off x="0" y="184747"/>
            <a:ext cx="8625622" cy="611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75450" y="720035"/>
            <a:ext cx="203919" cy="1529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74">
              <a:solidFill>
                <a:prstClr val="white"/>
              </a:solidFill>
            </a:endParaRPr>
          </a:p>
        </p:txBody>
      </p:sp>
      <p:sp>
        <p:nvSpPr>
          <p:cNvPr id="3" name="Rectangle 2"/>
          <p:cNvSpPr/>
          <p:nvPr/>
        </p:nvSpPr>
        <p:spPr>
          <a:xfrm>
            <a:off x="7328343" y="630820"/>
            <a:ext cx="522543" cy="2421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74">
              <a:solidFill>
                <a:prstClr val="white"/>
              </a:solidFill>
            </a:endParaRPr>
          </a:p>
        </p:txBody>
      </p:sp>
      <p:sp>
        <p:nvSpPr>
          <p:cNvPr id="4" name="Rectangle 3"/>
          <p:cNvSpPr/>
          <p:nvPr/>
        </p:nvSpPr>
        <p:spPr>
          <a:xfrm>
            <a:off x="8175881" y="4836652"/>
            <a:ext cx="242154" cy="331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74">
              <a:solidFill>
                <a:prstClr val="white"/>
              </a:solidFill>
            </a:endParaRPr>
          </a:p>
        </p:txBody>
      </p:sp>
    </p:spTree>
    <p:extLst>
      <p:ext uri="{BB962C8B-B14F-4D97-AF65-F5344CB8AC3E}">
        <p14:creationId xmlns:p14="http://schemas.microsoft.com/office/powerpoint/2010/main" val="378821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6503" y="686849"/>
            <a:ext cx="4907755" cy="3166294"/>
          </a:xfrm>
          <a:prstGeom prst="rect">
            <a:avLst/>
          </a:prstGeom>
        </p:spPr>
      </p:pic>
    </p:spTree>
    <p:extLst>
      <p:ext uri="{BB962C8B-B14F-4D97-AF65-F5344CB8AC3E}">
        <p14:creationId xmlns:p14="http://schemas.microsoft.com/office/powerpoint/2010/main" val="4159700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Comic Sans MS" panose="030F0702030302020204" pitchFamily="66" charset="0"/>
              </a:rPr>
              <a:t>Time for a break</a:t>
            </a:r>
          </a:p>
        </p:txBody>
      </p:sp>
      <p:pic>
        <p:nvPicPr>
          <p:cNvPr id="5" name="Picture 4"/>
          <p:cNvPicPr>
            <a:picLocks noChangeAspect="1"/>
          </p:cNvPicPr>
          <p:nvPr/>
        </p:nvPicPr>
        <p:blipFill>
          <a:blip r:embed="rId2"/>
          <a:stretch>
            <a:fillRect/>
          </a:stretch>
        </p:blipFill>
        <p:spPr>
          <a:xfrm>
            <a:off x="2134775" y="1690108"/>
            <a:ext cx="4371211" cy="3103133"/>
          </a:xfrm>
          <a:prstGeom prst="rect">
            <a:avLst/>
          </a:prstGeom>
        </p:spPr>
      </p:pic>
    </p:spTree>
    <p:extLst>
      <p:ext uri="{BB962C8B-B14F-4D97-AF65-F5344CB8AC3E}">
        <p14:creationId xmlns:p14="http://schemas.microsoft.com/office/powerpoint/2010/main" val="3404943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8057" y="2123952"/>
            <a:ext cx="7271187" cy="1656856"/>
          </a:xfrm>
        </p:spPr>
        <p:txBody>
          <a:bodyPr>
            <a:normAutofit fontScale="77500" lnSpcReduction="20000"/>
          </a:bodyPr>
          <a:lstStyle/>
          <a:p>
            <a:pPr marL="457200" indent="-457200" algn="l">
              <a:buSzPct val="128000"/>
              <a:buFont typeface="Arial" panose="020B0604020202020204" pitchFamily="34" charset="0"/>
              <a:buChar char="•"/>
            </a:pPr>
            <a:r>
              <a:rPr lang="en-GB" altLang="en-US" sz="2800" dirty="0">
                <a:solidFill>
                  <a:schemeClr val="tx1"/>
                </a:solidFill>
                <a:latin typeface="Comic Sans MS" panose="030F0702030302020204" pitchFamily="66" charset="0"/>
              </a:rPr>
              <a:t>To help you develop a clearer understanding of the </a:t>
            </a:r>
            <a:r>
              <a:rPr lang="en-GB" altLang="en-US" sz="2800" dirty="0" err="1">
                <a:solidFill>
                  <a:schemeClr val="tx1"/>
                </a:solidFill>
                <a:latin typeface="Comic Sans MS" panose="030F0702030302020204" pitchFamily="66" charset="0"/>
              </a:rPr>
              <a:t>SENCo’s</a:t>
            </a:r>
            <a:r>
              <a:rPr lang="en-GB" altLang="en-US" sz="2800" dirty="0">
                <a:solidFill>
                  <a:schemeClr val="tx1"/>
                </a:solidFill>
                <a:latin typeface="Comic Sans MS" panose="030F0702030302020204" pitchFamily="66" charset="0"/>
              </a:rPr>
              <a:t> role and responsibilities</a:t>
            </a:r>
          </a:p>
          <a:p>
            <a:pPr marL="457200" indent="-457200" algn="l">
              <a:buSzPct val="128000"/>
              <a:buFont typeface="Arial" panose="020B0604020202020204" pitchFamily="34" charset="0"/>
              <a:buChar char="•"/>
            </a:pPr>
            <a:endParaRPr lang="en-GB" altLang="en-US" sz="2800" dirty="0">
              <a:solidFill>
                <a:schemeClr val="tx1"/>
              </a:solidFill>
              <a:latin typeface="Comic Sans MS" panose="030F0702030302020204" pitchFamily="66" charset="0"/>
            </a:endParaRPr>
          </a:p>
          <a:p>
            <a:pPr marL="457200" indent="-457200" algn="l">
              <a:buSzPct val="128000"/>
              <a:buFont typeface="Arial" panose="020B0604020202020204" pitchFamily="34" charset="0"/>
              <a:buChar char="•"/>
            </a:pPr>
            <a:r>
              <a:rPr lang="en-GB" altLang="en-US" sz="2800" dirty="0">
                <a:solidFill>
                  <a:schemeClr val="tx1"/>
                </a:solidFill>
                <a:latin typeface="Comic Sans MS" panose="030F0702030302020204" pitchFamily="66" charset="0"/>
              </a:rPr>
              <a:t>To give you the opportunity to identify and work on some of your immediate priorities</a:t>
            </a:r>
          </a:p>
          <a:p>
            <a:endParaRPr lang="en-GB" altLang="en-US" sz="4000" dirty="0"/>
          </a:p>
          <a:p>
            <a:endParaRPr lang="en-US" dirty="0"/>
          </a:p>
        </p:txBody>
      </p:sp>
      <p:sp>
        <p:nvSpPr>
          <p:cNvPr id="4" name="Rectangle 3"/>
          <p:cNvSpPr/>
          <p:nvPr/>
        </p:nvSpPr>
        <p:spPr>
          <a:xfrm>
            <a:off x="1691840" y="805652"/>
            <a:ext cx="5493812" cy="769441"/>
          </a:xfrm>
          <a:prstGeom prst="rect">
            <a:avLst/>
          </a:prstGeom>
        </p:spPr>
        <p:txBody>
          <a:bodyPr wrap="none">
            <a:spAutoFit/>
          </a:bodyPr>
          <a:lstStyle/>
          <a:p>
            <a:pPr>
              <a:buClr>
                <a:srgbClr val="C00000"/>
              </a:buClr>
              <a:buSzPct val="128000"/>
              <a:defRPr/>
            </a:pPr>
            <a:r>
              <a:rPr lang="en-US" sz="4400" b="1" dirty="0">
                <a:effectLst>
                  <a:outerShdw blurRad="38100" dist="38100" dir="2700000" algn="tl">
                    <a:srgbClr val="000000">
                      <a:alpha val="43137"/>
                    </a:srgbClr>
                  </a:outerShdw>
                </a:effectLst>
                <a:latin typeface="Comic Sans MS" panose="030F0702030302020204" pitchFamily="66" charset="0"/>
              </a:rPr>
              <a:t>Aims of the Course</a:t>
            </a:r>
          </a:p>
        </p:txBody>
      </p:sp>
    </p:spTree>
    <p:extLst>
      <p:ext uri="{BB962C8B-B14F-4D97-AF65-F5344CB8AC3E}">
        <p14:creationId xmlns:p14="http://schemas.microsoft.com/office/powerpoint/2010/main" val="2778469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Comic Sans MS" panose="030F0702030302020204" pitchFamily="66" charset="0"/>
              </a:rPr>
              <a:t>PCAN</a:t>
            </a:r>
            <a:br>
              <a:rPr lang="en-GB" dirty="0">
                <a:latin typeface="Comic Sans MS" panose="030F0702030302020204" pitchFamily="66" charset="0"/>
              </a:rPr>
            </a:br>
            <a:r>
              <a:rPr lang="en-GB" dirty="0">
                <a:latin typeface="Comic Sans MS" panose="030F0702030302020204" pitchFamily="66" charset="0"/>
              </a:rPr>
              <a:t>Parents of Children with Additional Needs</a:t>
            </a:r>
          </a:p>
        </p:txBody>
      </p:sp>
      <p:pic>
        <p:nvPicPr>
          <p:cNvPr id="5" name="Picture 4"/>
          <p:cNvPicPr>
            <a:picLocks noChangeAspect="1"/>
          </p:cNvPicPr>
          <p:nvPr/>
        </p:nvPicPr>
        <p:blipFill>
          <a:blip r:embed="rId2"/>
          <a:stretch>
            <a:fillRect/>
          </a:stretch>
        </p:blipFill>
        <p:spPr>
          <a:xfrm>
            <a:off x="3048794" y="2927350"/>
            <a:ext cx="2857500" cy="2857500"/>
          </a:xfrm>
          <a:prstGeom prst="rect">
            <a:avLst/>
          </a:prstGeom>
        </p:spPr>
      </p:pic>
    </p:spTree>
    <p:extLst>
      <p:ext uri="{BB962C8B-B14F-4D97-AF65-F5344CB8AC3E}">
        <p14:creationId xmlns:p14="http://schemas.microsoft.com/office/powerpoint/2010/main" val="4019746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dirty="0">
                <a:solidFill>
                  <a:srgbClr val="006600"/>
                </a:solidFill>
              </a:rPr>
              <a:t>The Role of the SENC0</a:t>
            </a:r>
          </a:p>
        </p:txBody>
      </p:sp>
      <p:sp>
        <p:nvSpPr>
          <p:cNvPr id="3" name="Subtitle 2"/>
          <p:cNvSpPr>
            <a:spLocks noGrp="1"/>
          </p:cNvSpPr>
          <p:nvPr>
            <p:ph type="subTitle" idx="1"/>
          </p:nvPr>
        </p:nvSpPr>
        <p:spPr>
          <a:xfrm>
            <a:off x="850083" y="3854080"/>
            <a:ext cx="7008641" cy="1475779"/>
          </a:xfrm>
        </p:spPr>
        <p:txBody>
          <a:bodyPr>
            <a:norm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dirty="0"/>
              <a:t>Carol Thomas and Johanna Hull</a:t>
            </a:r>
          </a:p>
          <a:p>
            <a:r>
              <a:rPr lang="en-GB"/>
              <a:t>January 2020</a:t>
            </a:r>
          </a:p>
          <a:p>
            <a:endParaRPr lang="en-GB" dirty="0"/>
          </a:p>
        </p:txBody>
      </p:sp>
      <p:pic>
        <p:nvPicPr>
          <p:cNvPr id="4" name="Picture 3" descr="pcan_header-charity-info.jpg"/>
          <p:cNvPicPr>
            <a:picLocks noChangeAspect="1"/>
          </p:cNvPicPr>
          <p:nvPr/>
        </p:nvPicPr>
        <p:blipFill>
          <a:blip r:embed="rId2" cstate="print"/>
          <a:stretch>
            <a:fillRect/>
          </a:stretch>
        </p:blipFill>
        <p:spPr>
          <a:xfrm>
            <a:off x="-1" y="1390"/>
            <a:ext cx="8640763" cy="1417612"/>
          </a:xfrm>
          <a:prstGeom prst="rect">
            <a:avLst/>
          </a:prstGeom>
        </p:spPr>
      </p:pic>
    </p:spTree>
    <p:extLst>
      <p:ext uri="{BB962C8B-B14F-4D97-AF65-F5344CB8AC3E}">
        <p14:creationId xmlns:p14="http://schemas.microsoft.com/office/powerpoint/2010/main" val="3389046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b="1" dirty="0">
                <a:solidFill>
                  <a:srgbClr val="006600"/>
                </a:solidFill>
                <a:latin typeface="Comic Sans MS" panose="030F0702030302020204" pitchFamily="66" charset="0"/>
              </a:rPr>
              <a:t>Aims</a:t>
            </a:r>
          </a:p>
        </p:txBody>
      </p:sp>
      <p:sp>
        <p:nvSpPr>
          <p:cNvPr id="3" name="Content Placeholder 2"/>
          <p:cNvSpPr>
            <a:spLocks noGrp="1"/>
          </p:cNvSpPr>
          <p:nvPr>
            <p:ph idx="1"/>
          </p:nvPr>
        </p:nvSpPr>
        <p:spPr/>
        <p:txBody>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indent="0" algn="ctr">
              <a:buNone/>
            </a:pPr>
            <a:r>
              <a:rPr lang="en-GB" dirty="0">
                <a:latin typeface="Comic Sans MS" panose="030F0702030302020204" pitchFamily="66" charset="0"/>
              </a:rPr>
              <a:t>Our purpose today is:</a:t>
            </a:r>
          </a:p>
          <a:p>
            <a:pPr marL="0" indent="0">
              <a:buNone/>
            </a:pPr>
            <a:endParaRPr lang="en-GB" dirty="0">
              <a:latin typeface="Comic Sans MS" panose="030F0702030302020204" pitchFamily="66" charset="0"/>
            </a:endParaRPr>
          </a:p>
          <a:p>
            <a:pPr marL="0" indent="0" algn="ctr">
              <a:buNone/>
            </a:pPr>
            <a:r>
              <a:rPr lang="en-GB" dirty="0">
                <a:latin typeface="Comic Sans MS" panose="030F0702030302020204" pitchFamily="66" charset="0"/>
              </a:rPr>
              <a:t>To give you a brief insight into our complex lives</a:t>
            </a:r>
          </a:p>
          <a:p>
            <a:pPr marL="0" indent="0" algn="ctr">
              <a:buNone/>
            </a:pPr>
            <a:r>
              <a:rPr lang="en-GB" dirty="0">
                <a:latin typeface="Comic Sans MS" panose="030F0702030302020204" pitchFamily="66" charset="0"/>
              </a:rPr>
              <a:t>and</a:t>
            </a:r>
          </a:p>
          <a:p>
            <a:pPr marL="0" indent="0" algn="ctr">
              <a:buNone/>
            </a:pPr>
            <a:r>
              <a:rPr lang="en-GB" dirty="0">
                <a:latin typeface="Comic Sans MS" panose="030F0702030302020204" pitchFamily="66" charset="0"/>
              </a:rPr>
              <a:t>To help you to understand what is important to parent carers and their families</a:t>
            </a:r>
          </a:p>
        </p:txBody>
      </p:sp>
    </p:spTree>
    <p:extLst>
      <p:ext uri="{BB962C8B-B14F-4D97-AF65-F5344CB8AC3E}">
        <p14:creationId xmlns:p14="http://schemas.microsoft.com/office/powerpoint/2010/main" val="3362951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034" y="31673"/>
            <a:ext cx="7776686" cy="1080095"/>
          </a:xfrm>
        </p:spPr>
        <p:txBody>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b="1" dirty="0">
                <a:solidFill>
                  <a:srgbClr val="336600"/>
                </a:solidFill>
                <a:latin typeface="Comic Sans MS" panose="030F0702030302020204" pitchFamily="66" charset="0"/>
              </a:rPr>
              <a:t>Key Themes</a:t>
            </a:r>
          </a:p>
        </p:txBody>
      </p:sp>
      <p:sp>
        <p:nvSpPr>
          <p:cNvPr id="4" name="TextBox 3"/>
          <p:cNvSpPr txBox="1"/>
          <p:nvPr/>
        </p:nvSpPr>
        <p:spPr>
          <a:xfrm>
            <a:off x="5094130" y="993792"/>
            <a:ext cx="3062028" cy="349006"/>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607" dirty="0">
                <a:solidFill>
                  <a:srgbClr val="66FF33"/>
                </a:solidFill>
                <a:latin typeface="Arial Black" pitchFamily="34" charset="0"/>
              </a:rPr>
              <a:t>One size DOESN’T fit all</a:t>
            </a:r>
          </a:p>
        </p:txBody>
      </p:sp>
      <p:sp>
        <p:nvSpPr>
          <p:cNvPr id="5" name="TextBox 4"/>
          <p:cNvSpPr txBox="1"/>
          <p:nvPr/>
        </p:nvSpPr>
        <p:spPr>
          <a:xfrm>
            <a:off x="918128" y="3377685"/>
            <a:ext cx="1292856" cy="441339"/>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268" b="1" dirty="0">
                <a:solidFill>
                  <a:schemeClr val="accent5"/>
                </a:solidFill>
              </a:rPr>
              <a:t>Support</a:t>
            </a:r>
          </a:p>
        </p:txBody>
      </p:sp>
      <p:sp>
        <p:nvSpPr>
          <p:cNvPr id="6" name="TextBox 5"/>
          <p:cNvSpPr txBox="1"/>
          <p:nvPr/>
        </p:nvSpPr>
        <p:spPr>
          <a:xfrm>
            <a:off x="5817372" y="1736572"/>
            <a:ext cx="2120250" cy="499496"/>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646" b="1" dirty="0">
                <a:solidFill>
                  <a:srgbClr val="FF33CC"/>
                </a:solidFill>
              </a:rPr>
              <a:t>Expectations</a:t>
            </a:r>
            <a:endParaRPr lang="en-US" sz="2646" b="1" dirty="0">
              <a:solidFill>
                <a:srgbClr val="FF33CC"/>
              </a:solidFill>
            </a:endParaRPr>
          </a:p>
        </p:txBody>
      </p:sp>
      <p:sp>
        <p:nvSpPr>
          <p:cNvPr id="9" name="TextBox 8"/>
          <p:cNvSpPr txBox="1"/>
          <p:nvPr/>
        </p:nvSpPr>
        <p:spPr>
          <a:xfrm>
            <a:off x="3171678" y="3701457"/>
            <a:ext cx="2324530" cy="499496"/>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646" dirty="0">
                <a:solidFill>
                  <a:srgbClr val="0000FF"/>
                </a:solidFill>
              </a:rPr>
              <a:t>Family-Centred</a:t>
            </a:r>
          </a:p>
        </p:txBody>
      </p:sp>
      <p:sp>
        <p:nvSpPr>
          <p:cNvPr id="11" name="TextBox 10"/>
          <p:cNvSpPr txBox="1"/>
          <p:nvPr/>
        </p:nvSpPr>
        <p:spPr>
          <a:xfrm>
            <a:off x="305722" y="2629269"/>
            <a:ext cx="2483645" cy="499496"/>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646" dirty="0">
                <a:solidFill>
                  <a:srgbClr val="FF6600"/>
                </a:solidFill>
              </a:rPr>
              <a:t>Person Centred</a:t>
            </a:r>
          </a:p>
        </p:txBody>
      </p:sp>
      <p:sp>
        <p:nvSpPr>
          <p:cNvPr id="12" name="TextBox 11"/>
          <p:cNvSpPr txBox="1"/>
          <p:nvPr/>
        </p:nvSpPr>
        <p:spPr>
          <a:xfrm>
            <a:off x="4177680" y="5146369"/>
            <a:ext cx="2796458" cy="441339"/>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268" dirty="0">
                <a:solidFill>
                  <a:srgbClr val="66FF33"/>
                </a:solidFill>
                <a:latin typeface="Copperplate Gothic Bold" panose="020E0705020206020404" pitchFamily="34" charset="0"/>
              </a:rPr>
              <a:t>Communication</a:t>
            </a:r>
          </a:p>
        </p:txBody>
      </p:sp>
      <p:sp>
        <p:nvSpPr>
          <p:cNvPr id="13" name="TextBox 12"/>
          <p:cNvSpPr txBox="1"/>
          <p:nvPr/>
        </p:nvSpPr>
        <p:spPr>
          <a:xfrm>
            <a:off x="6298389" y="3286716"/>
            <a:ext cx="1815671" cy="441339"/>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268" b="1" dirty="0">
                <a:solidFill>
                  <a:srgbClr val="FF0000"/>
                </a:solidFill>
                <a:latin typeface="+mn-lt"/>
              </a:rPr>
              <a:t>Preparation</a:t>
            </a:r>
          </a:p>
        </p:txBody>
      </p:sp>
      <p:sp>
        <p:nvSpPr>
          <p:cNvPr id="14" name="TextBox 13"/>
          <p:cNvSpPr txBox="1"/>
          <p:nvPr/>
        </p:nvSpPr>
        <p:spPr>
          <a:xfrm>
            <a:off x="5871194" y="2487832"/>
            <a:ext cx="1265646" cy="383182"/>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b="1" dirty="0">
                <a:solidFill>
                  <a:srgbClr val="7030A0"/>
                </a:solidFill>
              </a:rPr>
              <a:t>Needs led</a:t>
            </a:r>
          </a:p>
        </p:txBody>
      </p:sp>
      <p:sp>
        <p:nvSpPr>
          <p:cNvPr id="16" name="TextBox 15"/>
          <p:cNvSpPr txBox="1"/>
          <p:nvPr/>
        </p:nvSpPr>
        <p:spPr>
          <a:xfrm>
            <a:off x="373767" y="1040323"/>
            <a:ext cx="2567399" cy="441339"/>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268" dirty="0">
                <a:solidFill>
                  <a:srgbClr val="996633"/>
                </a:solidFill>
              </a:rPr>
              <a:t>Early Intervention</a:t>
            </a:r>
          </a:p>
        </p:txBody>
      </p:sp>
      <p:sp>
        <p:nvSpPr>
          <p:cNvPr id="17" name="TextBox 16"/>
          <p:cNvSpPr txBox="1"/>
          <p:nvPr/>
        </p:nvSpPr>
        <p:spPr>
          <a:xfrm>
            <a:off x="169632" y="1833448"/>
            <a:ext cx="2335353" cy="668928"/>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lgn="ctr"/>
            <a:r>
              <a:rPr lang="en-GB" sz="1890" b="1" dirty="0">
                <a:solidFill>
                  <a:srgbClr val="008080"/>
                </a:solidFill>
                <a:latin typeface="Eras Bold ITC" pitchFamily="34" charset="0"/>
              </a:rPr>
              <a:t>Scope of caring role</a:t>
            </a:r>
          </a:p>
        </p:txBody>
      </p:sp>
      <p:sp>
        <p:nvSpPr>
          <p:cNvPr id="18" name="TextBox 17"/>
          <p:cNvSpPr txBox="1"/>
          <p:nvPr/>
        </p:nvSpPr>
        <p:spPr>
          <a:xfrm>
            <a:off x="2941167" y="2927062"/>
            <a:ext cx="2263800" cy="441339"/>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268" dirty="0">
                <a:solidFill>
                  <a:srgbClr val="009999"/>
                </a:solidFill>
                <a:latin typeface="Impact" pitchFamily="34" charset="0"/>
              </a:rPr>
              <a:t>Effective reviews</a:t>
            </a:r>
          </a:p>
        </p:txBody>
      </p:sp>
      <p:sp>
        <p:nvSpPr>
          <p:cNvPr id="19" name="TextBox 18"/>
          <p:cNvSpPr txBox="1"/>
          <p:nvPr/>
        </p:nvSpPr>
        <p:spPr>
          <a:xfrm>
            <a:off x="3157694" y="1362520"/>
            <a:ext cx="1425672" cy="383182"/>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solidFill>
                  <a:schemeClr val="tx2"/>
                </a:solidFill>
                <a:latin typeface="Arial Rounded MT Bold" pitchFamily="34" charset="0"/>
              </a:rPr>
              <a:t>Outcomes</a:t>
            </a:r>
          </a:p>
        </p:txBody>
      </p:sp>
      <p:sp>
        <p:nvSpPr>
          <p:cNvPr id="21" name="TextBox 20"/>
          <p:cNvSpPr txBox="1"/>
          <p:nvPr/>
        </p:nvSpPr>
        <p:spPr>
          <a:xfrm>
            <a:off x="454014" y="4107389"/>
            <a:ext cx="2335353" cy="441339"/>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268" b="1" dirty="0">
                <a:solidFill>
                  <a:srgbClr val="FF33CC"/>
                </a:solidFill>
                <a:latin typeface="Rockwell Extra Bold" pitchFamily="18" charset="0"/>
              </a:rPr>
              <a:t>Information</a:t>
            </a:r>
            <a:endParaRPr lang="en-US" sz="2268" b="1" dirty="0">
              <a:solidFill>
                <a:srgbClr val="FF33CC"/>
              </a:solidFill>
              <a:latin typeface="Rockwell Extra Bold" pitchFamily="18" charset="0"/>
            </a:endParaRPr>
          </a:p>
        </p:txBody>
      </p:sp>
      <p:sp>
        <p:nvSpPr>
          <p:cNvPr id="22" name="TextBox 21"/>
          <p:cNvSpPr txBox="1"/>
          <p:nvPr/>
        </p:nvSpPr>
        <p:spPr>
          <a:xfrm>
            <a:off x="3836134" y="5808323"/>
            <a:ext cx="2160206" cy="441339"/>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268" b="1" dirty="0"/>
              <a:t>Empowerment</a:t>
            </a:r>
            <a:endParaRPr lang="en-US" sz="2268" b="1" dirty="0"/>
          </a:p>
        </p:txBody>
      </p:sp>
      <p:sp>
        <p:nvSpPr>
          <p:cNvPr id="23" name="TextBox 22"/>
          <p:cNvSpPr txBox="1"/>
          <p:nvPr/>
        </p:nvSpPr>
        <p:spPr>
          <a:xfrm>
            <a:off x="169632" y="5759342"/>
            <a:ext cx="2041352" cy="499496"/>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646" b="1" dirty="0">
                <a:solidFill>
                  <a:srgbClr val="336600"/>
                </a:solidFill>
              </a:rPr>
              <a:t>Aspirations</a:t>
            </a:r>
            <a:endParaRPr lang="en-US" sz="2646" b="1" dirty="0">
              <a:solidFill>
                <a:srgbClr val="336600"/>
              </a:solidFill>
            </a:endParaRPr>
          </a:p>
        </p:txBody>
      </p:sp>
      <p:sp>
        <p:nvSpPr>
          <p:cNvPr id="24" name="TextBox 23"/>
          <p:cNvSpPr txBox="1"/>
          <p:nvPr/>
        </p:nvSpPr>
        <p:spPr>
          <a:xfrm>
            <a:off x="3576093" y="4542930"/>
            <a:ext cx="1292856" cy="383182"/>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latin typeface="Stencil" pitchFamily="82" charset="0"/>
              </a:rPr>
              <a:t>Empathy</a:t>
            </a:r>
            <a:endParaRPr lang="en-US" sz="1890" dirty="0">
              <a:latin typeface="Stencil" pitchFamily="82" charset="0"/>
            </a:endParaRPr>
          </a:p>
        </p:txBody>
      </p:sp>
      <p:sp>
        <p:nvSpPr>
          <p:cNvPr id="25" name="TextBox 24"/>
          <p:cNvSpPr txBox="1"/>
          <p:nvPr/>
        </p:nvSpPr>
        <p:spPr>
          <a:xfrm>
            <a:off x="373768" y="4874756"/>
            <a:ext cx="2313532" cy="383182"/>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b="1" dirty="0">
                <a:solidFill>
                  <a:srgbClr val="FF3300"/>
                </a:solidFill>
                <a:latin typeface="Accord Heavy SF" pitchFamily="34" charset="0"/>
              </a:rPr>
              <a:t>Non-Judgemental</a:t>
            </a:r>
            <a:endParaRPr lang="en-US" sz="1890" b="1" dirty="0">
              <a:solidFill>
                <a:srgbClr val="FF3300"/>
              </a:solidFill>
              <a:latin typeface="Accord Heavy SF" pitchFamily="34" charset="0"/>
            </a:endParaRPr>
          </a:p>
        </p:txBody>
      </p:sp>
      <p:sp>
        <p:nvSpPr>
          <p:cNvPr id="26" name="TextBox 25"/>
          <p:cNvSpPr txBox="1"/>
          <p:nvPr/>
        </p:nvSpPr>
        <p:spPr>
          <a:xfrm>
            <a:off x="2006849" y="5268069"/>
            <a:ext cx="1360901" cy="552592"/>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3024" b="1" dirty="0">
                <a:solidFill>
                  <a:schemeClr val="tx2">
                    <a:lumMod val="60000"/>
                    <a:lumOff val="40000"/>
                  </a:schemeClr>
                </a:solidFill>
              </a:rPr>
              <a:t>Access</a:t>
            </a:r>
            <a:endParaRPr lang="en-US" sz="3024" b="1" dirty="0">
              <a:solidFill>
                <a:schemeClr val="tx2">
                  <a:lumMod val="60000"/>
                  <a:lumOff val="40000"/>
                </a:schemeClr>
              </a:solidFill>
            </a:endParaRPr>
          </a:p>
        </p:txBody>
      </p:sp>
      <p:sp>
        <p:nvSpPr>
          <p:cNvPr id="28" name="TextBox 27"/>
          <p:cNvSpPr txBox="1"/>
          <p:nvPr/>
        </p:nvSpPr>
        <p:spPr>
          <a:xfrm>
            <a:off x="6877496" y="5415343"/>
            <a:ext cx="1496991" cy="785263"/>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268" dirty="0">
                <a:solidFill>
                  <a:srgbClr val="7030A0"/>
                </a:solidFill>
                <a:latin typeface="Algerian" pitchFamily="82" charset="0"/>
              </a:rPr>
              <a:t>Prompt Action</a:t>
            </a:r>
            <a:endParaRPr lang="en-US" sz="2268" dirty="0">
              <a:solidFill>
                <a:srgbClr val="7030A0"/>
              </a:solidFill>
              <a:latin typeface="Algerian" pitchFamily="82" charset="0"/>
            </a:endParaRPr>
          </a:p>
        </p:txBody>
      </p:sp>
      <p:sp>
        <p:nvSpPr>
          <p:cNvPr id="3" name="TextBox 2"/>
          <p:cNvSpPr txBox="1"/>
          <p:nvPr/>
        </p:nvSpPr>
        <p:spPr>
          <a:xfrm>
            <a:off x="5871194" y="4376241"/>
            <a:ext cx="1919485" cy="441339"/>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268" b="1" dirty="0">
                <a:solidFill>
                  <a:srgbClr val="FF00FF"/>
                </a:solidFill>
              </a:rPr>
              <a:t>Independence</a:t>
            </a:r>
          </a:p>
        </p:txBody>
      </p:sp>
      <p:sp>
        <p:nvSpPr>
          <p:cNvPr id="10" name="TextBox 9"/>
          <p:cNvSpPr txBox="1"/>
          <p:nvPr/>
        </p:nvSpPr>
        <p:spPr>
          <a:xfrm>
            <a:off x="2815310" y="2110833"/>
            <a:ext cx="2517667" cy="441339"/>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2268" dirty="0">
                <a:solidFill>
                  <a:schemeClr val="accent2">
                    <a:lumMod val="75000"/>
                  </a:schemeClr>
                </a:solidFill>
                <a:latin typeface="Britannic Bold" panose="020B0903060703020204" pitchFamily="34" charset="0"/>
              </a:rPr>
              <a:t>Working together</a:t>
            </a:r>
          </a:p>
        </p:txBody>
      </p:sp>
    </p:spTree>
    <p:extLst>
      <p:ext uri="{BB962C8B-B14F-4D97-AF65-F5344CB8AC3E}">
        <p14:creationId xmlns:p14="http://schemas.microsoft.com/office/powerpoint/2010/main" val="3524565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6" name="Group 72"/>
          <p:cNvGrpSpPr>
            <a:grpSpLocks/>
          </p:cNvGrpSpPr>
          <p:nvPr/>
        </p:nvGrpSpPr>
        <p:grpSpPr bwMode="auto">
          <a:xfrm>
            <a:off x="0" y="406406"/>
            <a:ext cx="8631762" cy="5715504"/>
            <a:chOff x="785" y="1854"/>
            <a:chExt cx="14384" cy="9526"/>
          </a:xfrm>
        </p:grpSpPr>
        <p:grpSp>
          <p:nvGrpSpPr>
            <p:cNvPr id="1097" name="Group 73"/>
            <p:cNvGrpSpPr>
              <a:grpSpLocks/>
            </p:cNvGrpSpPr>
            <p:nvPr/>
          </p:nvGrpSpPr>
          <p:grpSpPr bwMode="auto">
            <a:xfrm>
              <a:off x="9441" y="6729"/>
              <a:ext cx="2160" cy="1440"/>
              <a:chOff x="111168150" y="110219775"/>
              <a:chExt cx="1371600" cy="914400"/>
            </a:xfrm>
          </p:grpSpPr>
          <p:sp>
            <p:nvSpPr>
              <p:cNvPr id="1098" name="Oval 74"/>
              <p:cNvSpPr>
                <a:spLocks noChangeArrowheads="1"/>
              </p:cNvSpPr>
              <p:nvPr/>
            </p:nvSpPr>
            <p:spPr bwMode="auto">
              <a:xfrm>
                <a:off x="111168150" y="110219775"/>
                <a:ext cx="1371600" cy="914400"/>
              </a:xfrm>
              <a:prstGeom prst="ellipse">
                <a:avLst/>
              </a:prstGeom>
              <a:solidFill>
                <a:srgbClr val="FF99FF"/>
              </a:solidFill>
              <a:ln w="9525">
                <a:solidFill>
                  <a:srgbClr val="000000"/>
                </a:solidFill>
                <a:round/>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endParaRPr lang="en-US" sz="1607"/>
              </a:p>
            </p:txBody>
          </p:sp>
          <p:sp>
            <p:nvSpPr>
              <p:cNvPr id="1099" name="Text Box 75"/>
              <p:cNvSpPr txBox="1">
                <a:spLocks noChangeArrowheads="1"/>
              </p:cNvSpPr>
              <p:nvPr/>
            </p:nvSpPr>
            <p:spPr bwMode="auto">
              <a:xfrm>
                <a:off x="111312150" y="110507775"/>
                <a:ext cx="1080000" cy="342900"/>
              </a:xfrm>
              <a:prstGeom prst="rect">
                <a:avLst/>
              </a:prstGeom>
              <a:solidFill>
                <a:srgbClr val="FF99FF"/>
              </a:solidFill>
              <a:ln w="9525">
                <a:no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ctr"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Eras Demi ITC" pitchFamily="34" charset="0"/>
                  </a:rPr>
                  <a:t>EDUCATION</a:t>
                </a:r>
                <a:endParaRPr kumimoji="0" lang="en-US" sz="1701" b="0" i="0" u="none" strike="noStrike" cap="none" normalizeH="0" baseline="0">
                  <a:ln>
                    <a:noFill/>
                  </a:ln>
                  <a:solidFill>
                    <a:schemeClr val="tx1"/>
                  </a:solidFill>
                  <a:effectLst/>
                  <a:latin typeface="Arial" pitchFamily="34" charset="0"/>
                </a:endParaRPr>
              </a:p>
            </p:txBody>
          </p:sp>
        </p:grpSp>
        <p:grpSp>
          <p:nvGrpSpPr>
            <p:cNvPr id="1100" name="Group 76"/>
            <p:cNvGrpSpPr>
              <a:grpSpLocks/>
            </p:cNvGrpSpPr>
            <p:nvPr/>
          </p:nvGrpSpPr>
          <p:grpSpPr bwMode="auto">
            <a:xfrm>
              <a:off x="785" y="1854"/>
              <a:ext cx="14384" cy="9526"/>
              <a:chOff x="785" y="1854"/>
              <a:chExt cx="14384" cy="9526"/>
            </a:xfrm>
          </p:grpSpPr>
          <p:sp>
            <p:nvSpPr>
              <p:cNvPr id="1101" name="Oval 77"/>
              <p:cNvSpPr>
                <a:spLocks noChangeArrowheads="1"/>
              </p:cNvSpPr>
              <p:nvPr/>
            </p:nvSpPr>
            <p:spPr bwMode="auto">
              <a:xfrm>
                <a:off x="7021" y="8942"/>
                <a:ext cx="2160" cy="1440"/>
              </a:xfrm>
              <a:prstGeom prst="ellipse">
                <a:avLst/>
              </a:prstGeom>
              <a:solidFill>
                <a:srgbClr val="FFFFFF"/>
              </a:solidFill>
              <a:ln w="9525">
                <a:solidFill>
                  <a:srgbClr val="000000"/>
                </a:solidFill>
                <a:round/>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endParaRPr lang="en-US" sz="1607"/>
              </a:p>
            </p:txBody>
          </p:sp>
          <p:grpSp>
            <p:nvGrpSpPr>
              <p:cNvPr id="1102" name="Group 78"/>
              <p:cNvGrpSpPr>
                <a:grpSpLocks/>
              </p:cNvGrpSpPr>
              <p:nvPr/>
            </p:nvGrpSpPr>
            <p:grpSpPr bwMode="auto">
              <a:xfrm>
                <a:off x="847" y="1854"/>
                <a:ext cx="3175" cy="540"/>
                <a:chOff x="105552150" y="107123775"/>
                <a:chExt cx="2016000" cy="342900"/>
              </a:xfrm>
            </p:grpSpPr>
            <p:sp>
              <p:nvSpPr>
                <p:cNvPr id="1103" name="Text Box 79"/>
                <p:cNvSpPr txBox="1">
                  <a:spLocks noChangeArrowheads="1"/>
                </p:cNvSpPr>
                <p:nvPr/>
              </p:nvSpPr>
              <p:spPr bwMode="auto">
                <a:xfrm>
                  <a:off x="105552150" y="107123775"/>
                  <a:ext cx="953100" cy="34290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Paediatrics</a:t>
                  </a:r>
                  <a:endParaRPr kumimoji="0" lang="en-US" sz="1701" b="0" i="0" u="none" strike="noStrike" cap="none" normalizeH="0" baseline="0">
                    <a:ln>
                      <a:noFill/>
                    </a:ln>
                    <a:solidFill>
                      <a:schemeClr val="tx1"/>
                    </a:solidFill>
                    <a:effectLst/>
                    <a:latin typeface="Arial" pitchFamily="34" charset="0"/>
                  </a:endParaRPr>
                </a:p>
              </p:txBody>
            </p:sp>
            <p:sp>
              <p:nvSpPr>
                <p:cNvPr id="1104" name="Text Box 80"/>
                <p:cNvSpPr txBox="1">
                  <a:spLocks noChangeArrowheads="1"/>
                </p:cNvSpPr>
                <p:nvPr/>
              </p:nvSpPr>
              <p:spPr bwMode="auto">
                <a:xfrm>
                  <a:off x="106704150" y="107123775"/>
                  <a:ext cx="864000" cy="34290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Genetics</a:t>
                  </a:r>
                  <a:endParaRPr kumimoji="0" lang="en-US" sz="1701" b="0" i="0" u="none" strike="noStrike" cap="none" normalizeH="0" baseline="0">
                    <a:ln>
                      <a:noFill/>
                    </a:ln>
                    <a:solidFill>
                      <a:schemeClr val="tx1"/>
                    </a:solidFill>
                    <a:effectLst/>
                    <a:latin typeface="Arial" pitchFamily="34" charset="0"/>
                  </a:endParaRPr>
                </a:p>
              </p:txBody>
            </p:sp>
          </p:grpSp>
          <p:sp>
            <p:nvSpPr>
              <p:cNvPr id="1105" name="Text Box 81"/>
              <p:cNvSpPr txBox="1">
                <a:spLocks noChangeArrowheads="1"/>
              </p:cNvSpPr>
              <p:nvPr/>
            </p:nvSpPr>
            <p:spPr bwMode="auto">
              <a:xfrm>
                <a:off x="4495" y="1854"/>
                <a:ext cx="1474"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Audiology</a:t>
                </a:r>
                <a:endParaRPr kumimoji="0" lang="en-US" sz="1701" b="0" i="0" u="none" strike="noStrike" cap="none" normalizeH="0" baseline="0">
                  <a:ln>
                    <a:noFill/>
                  </a:ln>
                  <a:solidFill>
                    <a:schemeClr val="tx1"/>
                  </a:solidFill>
                  <a:effectLst/>
                  <a:latin typeface="Arial" pitchFamily="34" charset="0"/>
                </a:endParaRPr>
              </a:p>
            </p:txBody>
          </p:sp>
          <p:sp>
            <p:nvSpPr>
              <p:cNvPr id="1106" name="Text Box 82"/>
              <p:cNvSpPr txBox="1">
                <a:spLocks noChangeArrowheads="1"/>
              </p:cNvSpPr>
              <p:nvPr/>
            </p:nvSpPr>
            <p:spPr bwMode="auto">
              <a:xfrm>
                <a:off x="6320" y="1854"/>
                <a:ext cx="1928"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Ophthalmology</a:t>
                </a:r>
                <a:endParaRPr kumimoji="0" lang="en-US" sz="1701" b="0" i="0" u="none" strike="noStrike" cap="none" normalizeH="0" baseline="0">
                  <a:ln>
                    <a:noFill/>
                  </a:ln>
                  <a:solidFill>
                    <a:schemeClr val="tx1"/>
                  </a:solidFill>
                  <a:effectLst/>
                  <a:latin typeface="Arial" pitchFamily="34" charset="0"/>
                </a:endParaRPr>
              </a:p>
            </p:txBody>
          </p:sp>
          <p:sp>
            <p:nvSpPr>
              <p:cNvPr id="1107" name="Text Box 83"/>
              <p:cNvSpPr txBox="1">
                <a:spLocks noChangeArrowheads="1"/>
              </p:cNvSpPr>
              <p:nvPr/>
            </p:nvSpPr>
            <p:spPr bwMode="auto">
              <a:xfrm>
                <a:off x="8761" y="1854"/>
                <a:ext cx="1587"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Nursing Staff</a:t>
                </a:r>
                <a:endParaRPr kumimoji="0" lang="en-US" sz="1701" b="0" i="0" u="none" strike="noStrike" cap="none" normalizeH="0" baseline="0">
                  <a:ln>
                    <a:noFill/>
                  </a:ln>
                  <a:solidFill>
                    <a:schemeClr val="tx1"/>
                  </a:solidFill>
                  <a:effectLst/>
                  <a:latin typeface="Arial" pitchFamily="34" charset="0"/>
                </a:endParaRPr>
              </a:p>
            </p:txBody>
          </p:sp>
          <p:sp>
            <p:nvSpPr>
              <p:cNvPr id="1108" name="Text Box 84"/>
              <p:cNvSpPr txBox="1">
                <a:spLocks noChangeArrowheads="1"/>
              </p:cNvSpPr>
              <p:nvPr/>
            </p:nvSpPr>
            <p:spPr bwMode="auto">
              <a:xfrm>
                <a:off x="10776" y="1854"/>
                <a:ext cx="2520"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Wheelchair Services</a:t>
                </a:r>
                <a:endParaRPr kumimoji="0" lang="en-US" sz="1701" b="0" i="0" u="none" strike="noStrike" cap="none" normalizeH="0" baseline="0">
                  <a:ln>
                    <a:noFill/>
                  </a:ln>
                  <a:solidFill>
                    <a:schemeClr val="tx1"/>
                  </a:solidFill>
                  <a:effectLst/>
                  <a:latin typeface="Arial" pitchFamily="34" charset="0"/>
                </a:endParaRPr>
              </a:p>
            </p:txBody>
          </p:sp>
          <p:sp>
            <p:nvSpPr>
              <p:cNvPr id="1109" name="Text Box 85"/>
              <p:cNvSpPr txBox="1">
                <a:spLocks noChangeArrowheads="1"/>
              </p:cNvSpPr>
              <p:nvPr/>
            </p:nvSpPr>
            <p:spPr bwMode="auto">
              <a:xfrm>
                <a:off x="13577" y="1854"/>
                <a:ext cx="1531"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Dietician</a:t>
                </a:r>
                <a:endParaRPr kumimoji="0" lang="en-US" sz="1701" b="0" i="0" u="none" strike="noStrike" cap="none" normalizeH="0" baseline="0">
                  <a:ln>
                    <a:noFill/>
                  </a:ln>
                  <a:solidFill>
                    <a:schemeClr val="tx1"/>
                  </a:solidFill>
                  <a:effectLst/>
                  <a:latin typeface="Arial" pitchFamily="34" charset="0"/>
                </a:endParaRPr>
              </a:p>
            </p:txBody>
          </p:sp>
          <p:sp>
            <p:nvSpPr>
              <p:cNvPr id="1110" name="Text Box 86"/>
              <p:cNvSpPr txBox="1">
                <a:spLocks noChangeArrowheads="1"/>
              </p:cNvSpPr>
              <p:nvPr/>
            </p:nvSpPr>
            <p:spPr bwMode="auto">
              <a:xfrm>
                <a:off x="785" y="2761"/>
                <a:ext cx="2154"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Community Nurse</a:t>
                </a:r>
                <a:endParaRPr kumimoji="0" lang="en-US" sz="1701" b="0" i="0" u="none" strike="noStrike" cap="none" normalizeH="0" baseline="0">
                  <a:ln>
                    <a:noFill/>
                  </a:ln>
                  <a:solidFill>
                    <a:schemeClr val="tx1"/>
                  </a:solidFill>
                  <a:effectLst/>
                  <a:latin typeface="Arial" pitchFamily="34" charset="0"/>
                </a:endParaRPr>
              </a:p>
            </p:txBody>
          </p:sp>
          <p:sp>
            <p:nvSpPr>
              <p:cNvPr id="1111" name="Text Box 87"/>
              <p:cNvSpPr txBox="1">
                <a:spLocks noChangeArrowheads="1"/>
              </p:cNvSpPr>
              <p:nvPr/>
            </p:nvSpPr>
            <p:spPr bwMode="auto">
              <a:xfrm>
                <a:off x="3192" y="2761"/>
                <a:ext cx="1440"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Orthoptics</a:t>
                </a:r>
                <a:endParaRPr kumimoji="0" lang="en-US" sz="1701" b="0" i="0" u="none" strike="noStrike" cap="none" normalizeH="0" baseline="0">
                  <a:ln>
                    <a:noFill/>
                  </a:ln>
                  <a:solidFill>
                    <a:schemeClr val="tx1"/>
                  </a:solidFill>
                  <a:effectLst/>
                  <a:latin typeface="Arial" pitchFamily="34" charset="0"/>
                </a:endParaRPr>
              </a:p>
            </p:txBody>
          </p:sp>
          <p:sp>
            <p:nvSpPr>
              <p:cNvPr id="1112" name="Text Box 88"/>
              <p:cNvSpPr txBox="1">
                <a:spLocks noChangeArrowheads="1"/>
              </p:cNvSpPr>
              <p:nvPr/>
            </p:nvSpPr>
            <p:spPr bwMode="auto">
              <a:xfrm>
                <a:off x="6021" y="2761"/>
                <a:ext cx="1643"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Health Visitor</a:t>
                </a:r>
                <a:endParaRPr kumimoji="0" lang="en-US" sz="1701" b="0" i="0" u="none" strike="noStrike" cap="none" normalizeH="0" baseline="0">
                  <a:ln>
                    <a:noFill/>
                  </a:ln>
                  <a:solidFill>
                    <a:schemeClr val="tx1"/>
                  </a:solidFill>
                  <a:effectLst/>
                  <a:latin typeface="Arial" pitchFamily="34" charset="0"/>
                </a:endParaRPr>
              </a:p>
            </p:txBody>
          </p:sp>
          <p:sp>
            <p:nvSpPr>
              <p:cNvPr id="1113" name="Text Box 89"/>
              <p:cNvSpPr txBox="1">
                <a:spLocks noChangeArrowheads="1"/>
              </p:cNvSpPr>
              <p:nvPr/>
            </p:nvSpPr>
            <p:spPr bwMode="auto">
              <a:xfrm>
                <a:off x="8021" y="2761"/>
                <a:ext cx="2608"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Cochlear Implant Team</a:t>
                </a:r>
                <a:endParaRPr kumimoji="0" lang="en-US" sz="1701" b="0" i="0" u="none" strike="noStrike" cap="none" normalizeH="0" baseline="0">
                  <a:ln>
                    <a:noFill/>
                  </a:ln>
                  <a:solidFill>
                    <a:schemeClr val="tx1"/>
                  </a:solidFill>
                  <a:effectLst/>
                  <a:latin typeface="Arial" pitchFamily="34" charset="0"/>
                </a:endParaRPr>
              </a:p>
            </p:txBody>
          </p:sp>
          <p:sp>
            <p:nvSpPr>
              <p:cNvPr id="1114" name="Text Box 90"/>
              <p:cNvSpPr txBox="1">
                <a:spLocks noChangeArrowheads="1"/>
              </p:cNvSpPr>
              <p:nvPr/>
            </p:nvSpPr>
            <p:spPr bwMode="auto">
              <a:xfrm>
                <a:off x="10869" y="2761"/>
                <a:ext cx="2948"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Child Development Centre</a:t>
                </a:r>
                <a:endParaRPr kumimoji="0" lang="en-US" sz="1701" b="0" i="0" u="none" strike="noStrike" cap="none" normalizeH="0" baseline="0">
                  <a:ln>
                    <a:noFill/>
                  </a:ln>
                  <a:solidFill>
                    <a:schemeClr val="tx1"/>
                  </a:solidFill>
                  <a:effectLst/>
                  <a:latin typeface="Arial" pitchFamily="34" charset="0"/>
                </a:endParaRPr>
              </a:p>
            </p:txBody>
          </p:sp>
          <p:sp>
            <p:nvSpPr>
              <p:cNvPr id="1115" name="Text Box 91"/>
              <p:cNvSpPr txBox="1">
                <a:spLocks noChangeArrowheads="1"/>
              </p:cNvSpPr>
              <p:nvPr/>
            </p:nvSpPr>
            <p:spPr bwMode="auto">
              <a:xfrm>
                <a:off x="14159" y="2761"/>
                <a:ext cx="900" cy="454"/>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GP</a:t>
                </a:r>
                <a:endParaRPr kumimoji="0" lang="en-US" sz="1701" b="0" i="0" u="none" strike="noStrike" cap="none" normalizeH="0" baseline="0">
                  <a:ln>
                    <a:noFill/>
                  </a:ln>
                  <a:solidFill>
                    <a:schemeClr val="tx1"/>
                  </a:solidFill>
                  <a:effectLst/>
                  <a:latin typeface="Arial" pitchFamily="34" charset="0"/>
                </a:endParaRPr>
              </a:p>
            </p:txBody>
          </p:sp>
          <p:sp>
            <p:nvSpPr>
              <p:cNvPr id="1116" name="Text Box 92"/>
              <p:cNvSpPr txBox="1">
                <a:spLocks noChangeArrowheads="1"/>
              </p:cNvSpPr>
              <p:nvPr/>
            </p:nvSpPr>
            <p:spPr bwMode="auto">
              <a:xfrm>
                <a:off x="847" y="3541"/>
                <a:ext cx="1260"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Orthotist</a:t>
                </a:r>
                <a:endParaRPr kumimoji="0" lang="en-US" sz="1701" b="0" i="0" u="none" strike="noStrike" cap="none" normalizeH="0" baseline="0">
                  <a:ln>
                    <a:noFill/>
                  </a:ln>
                  <a:solidFill>
                    <a:schemeClr val="tx1"/>
                  </a:solidFill>
                  <a:effectLst/>
                  <a:latin typeface="Arial" pitchFamily="34" charset="0"/>
                </a:endParaRPr>
              </a:p>
            </p:txBody>
          </p:sp>
          <p:sp>
            <p:nvSpPr>
              <p:cNvPr id="1117" name="Text Box 93"/>
              <p:cNvSpPr txBox="1">
                <a:spLocks noChangeArrowheads="1"/>
              </p:cNvSpPr>
              <p:nvPr/>
            </p:nvSpPr>
            <p:spPr bwMode="auto">
              <a:xfrm>
                <a:off x="2824" y="3555"/>
                <a:ext cx="1198" cy="526"/>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CAMHS</a:t>
                </a:r>
                <a:endParaRPr kumimoji="0" lang="en-US" sz="1701" b="0" i="0" u="none" strike="noStrike" cap="none" normalizeH="0" baseline="0">
                  <a:ln>
                    <a:noFill/>
                  </a:ln>
                  <a:solidFill>
                    <a:schemeClr val="tx1"/>
                  </a:solidFill>
                  <a:effectLst/>
                  <a:latin typeface="Arial" pitchFamily="34" charset="0"/>
                </a:endParaRPr>
              </a:p>
            </p:txBody>
          </p:sp>
          <p:sp>
            <p:nvSpPr>
              <p:cNvPr id="1118" name="Text Box 94"/>
              <p:cNvSpPr txBox="1">
                <a:spLocks noChangeArrowheads="1"/>
              </p:cNvSpPr>
              <p:nvPr/>
            </p:nvSpPr>
            <p:spPr bwMode="auto">
              <a:xfrm>
                <a:off x="5773" y="3555"/>
                <a:ext cx="1891" cy="540"/>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Physiotherapy</a:t>
                </a:r>
                <a:endParaRPr kumimoji="0" lang="en-US" sz="1701" b="0" i="0" u="none" strike="noStrike" cap="none" normalizeH="0" baseline="0">
                  <a:ln>
                    <a:noFill/>
                  </a:ln>
                  <a:solidFill>
                    <a:schemeClr val="tx1"/>
                  </a:solidFill>
                  <a:effectLst/>
                  <a:latin typeface="Arial" pitchFamily="34" charset="0"/>
                </a:endParaRPr>
              </a:p>
            </p:txBody>
          </p:sp>
          <p:sp>
            <p:nvSpPr>
              <p:cNvPr id="1119" name="Text Box 95"/>
              <p:cNvSpPr txBox="1">
                <a:spLocks noChangeArrowheads="1"/>
              </p:cNvSpPr>
              <p:nvPr/>
            </p:nvSpPr>
            <p:spPr bwMode="auto">
              <a:xfrm>
                <a:off x="8021" y="3555"/>
                <a:ext cx="3402" cy="453"/>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Speech and Language Therapy</a:t>
                </a:r>
                <a:endParaRPr kumimoji="0" lang="en-US" sz="1701" b="0" i="0" u="none" strike="noStrike" cap="none" normalizeH="0" baseline="0">
                  <a:ln>
                    <a:noFill/>
                  </a:ln>
                  <a:solidFill>
                    <a:schemeClr val="tx1"/>
                  </a:solidFill>
                  <a:effectLst/>
                  <a:latin typeface="Arial" pitchFamily="34" charset="0"/>
                </a:endParaRPr>
              </a:p>
            </p:txBody>
          </p:sp>
          <p:sp>
            <p:nvSpPr>
              <p:cNvPr id="1120" name="Text Box 96"/>
              <p:cNvSpPr txBox="1">
                <a:spLocks noChangeArrowheads="1"/>
              </p:cNvSpPr>
              <p:nvPr/>
            </p:nvSpPr>
            <p:spPr bwMode="auto">
              <a:xfrm>
                <a:off x="11828" y="3555"/>
                <a:ext cx="3231" cy="453"/>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Sensory Integration Therapy</a:t>
                </a:r>
                <a:endParaRPr kumimoji="0" lang="en-US" sz="1701" b="0" i="0" u="none" strike="noStrike" cap="none" normalizeH="0" baseline="0">
                  <a:ln>
                    <a:noFill/>
                  </a:ln>
                  <a:solidFill>
                    <a:schemeClr val="tx1"/>
                  </a:solidFill>
                  <a:effectLst/>
                  <a:latin typeface="Arial" pitchFamily="34" charset="0"/>
                </a:endParaRPr>
              </a:p>
            </p:txBody>
          </p:sp>
          <p:sp>
            <p:nvSpPr>
              <p:cNvPr id="1121" name="Text Box 97"/>
              <p:cNvSpPr txBox="1">
                <a:spLocks noChangeArrowheads="1"/>
              </p:cNvSpPr>
              <p:nvPr/>
            </p:nvSpPr>
            <p:spPr bwMode="auto">
              <a:xfrm>
                <a:off x="873" y="4348"/>
                <a:ext cx="2494" cy="454"/>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Occupational Therapy</a:t>
                </a:r>
                <a:endParaRPr kumimoji="0" lang="en-US" sz="1701" b="0" i="0" u="none" strike="noStrike" cap="none" normalizeH="0" baseline="0">
                  <a:ln>
                    <a:noFill/>
                  </a:ln>
                  <a:solidFill>
                    <a:schemeClr val="tx1"/>
                  </a:solidFill>
                  <a:effectLst/>
                  <a:latin typeface="Arial" pitchFamily="34" charset="0"/>
                </a:endParaRPr>
              </a:p>
            </p:txBody>
          </p:sp>
          <p:sp>
            <p:nvSpPr>
              <p:cNvPr id="1122" name="Text Box 98"/>
              <p:cNvSpPr txBox="1">
                <a:spLocks noChangeArrowheads="1"/>
              </p:cNvSpPr>
              <p:nvPr/>
            </p:nvSpPr>
            <p:spPr bwMode="auto">
              <a:xfrm>
                <a:off x="3753" y="4348"/>
                <a:ext cx="2268" cy="454"/>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Continence service</a:t>
                </a:r>
                <a:endParaRPr kumimoji="0" lang="en-US" sz="1701" b="0" i="0" u="none" strike="noStrike" cap="none" normalizeH="0" baseline="0">
                  <a:ln>
                    <a:noFill/>
                  </a:ln>
                  <a:solidFill>
                    <a:schemeClr val="tx1"/>
                  </a:solidFill>
                  <a:effectLst/>
                  <a:latin typeface="Arial" pitchFamily="34" charset="0"/>
                </a:endParaRPr>
              </a:p>
            </p:txBody>
          </p:sp>
          <p:sp>
            <p:nvSpPr>
              <p:cNvPr id="1123" name="Oval 99"/>
              <p:cNvSpPr>
                <a:spLocks noChangeArrowheads="1"/>
              </p:cNvSpPr>
              <p:nvPr/>
            </p:nvSpPr>
            <p:spPr bwMode="auto">
              <a:xfrm>
                <a:off x="7021" y="4802"/>
                <a:ext cx="2160" cy="1440"/>
              </a:xfrm>
              <a:prstGeom prst="ellipse">
                <a:avLst/>
              </a:prstGeom>
              <a:solidFill>
                <a:srgbClr val="CCFFFF"/>
              </a:solidFill>
              <a:ln w="9525">
                <a:solidFill>
                  <a:srgbClr val="000000"/>
                </a:solidFill>
                <a:round/>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endParaRPr lang="en-US" sz="1607"/>
              </a:p>
            </p:txBody>
          </p:sp>
          <p:sp>
            <p:nvSpPr>
              <p:cNvPr id="1124" name="Text Box 100"/>
              <p:cNvSpPr txBox="1">
                <a:spLocks noChangeArrowheads="1"/>
              </p:cNvSpPr>
              <p:nvPr/>
            </p:nvSpPr>
            <p:spPr bwMode="auto">
              <a:xfrm>
                <a:off x="7501" y="5220"/>
                <a:ext cx="1260" cy="454"/>
              </a:xfrm>
              <a:prstGeom prst="rect">
                <a:avLst/>
              </a:prstGeom>
              <a:solidFill>
                <a:srgbClr val="CCFFFF"/>
              </a:solidFill>
              <a:ln w="9525">
                <a:no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ctr"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Eras Demi ITC" pitchFamily="34" charset="0"/>
                  </a:rPr>
                  <a:t>HEALTH</a:t>
                </a:r>
                <a:endParaRPr kumimoji="0" lang="en-US" sz="1701" b="0" i="0" u="none" strike="noStrike" cap="none" normalizeH="0" baseline="0">
                  <a:ln>
                    <a:noFill/>
                  </a:ln>
                  <a:solidFill>
                    <a:schemeClr val="tx1"/>
                  </a:solidFill>
                  <a:effectLst/>
                  <a:latin typeface="Arial" pitchFamily="34" charset="0"/>
                </a:endParaRPr>
              </a:p>
            </p:txBody>
          </p:sp>
          <p:sp>
            <p:nvSpPr>
              <p:cNvPr id="1125" name="Text Box 101"/>
              <p:cNvSpPr txBox="1">
                <a:spLocks noChangeArrowheads="1"/>
              </p:cNvSpPr>
              <p:nvPr/>
            </p:nvSpPr>
            <p:spPr bwMode="auto">
              <a:xfrm>
                <a:off x="9326" y="4348"/>
                <a:ext cx="2608" cy="454"/>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Specific Consultants</a:t>
                </a:r>
                <a:endParaRPr kumimoji="0" lang="en-US" sz="1701" b="0" i="0" u="none" strike="noStrike" cap="none" normalizeH="0" baseline="0">
                  <a:ln>
                    <a:noFill/>
                  </a:ln>
                  <a:solidFill>
                    <a:schemeClr val="tx1"/>
                  </a:solidFill>
                  <a:effectLst/>
                  <a:latin typeface="Arial" pitchFamily="34" charset="0"/>
                </a:endParaRPr>
              </a:p>
            </p:txBody>
          </p:sp>
          <p:sp>
            <p:nvSpPr>
              <p:cNvPr id="1126" name="Text Box 102"/>
              <p:cNvSpPr txBox="1">
                <a:spLocks noChangeArrowheads="1"/>
              </p:cNvSpPr>
              <p:nvPr/>
            </p:nvSpPr>
            <p:spPr bwMode="auto">
              <a:xfrm>
                <a:off x="12795" y="4348"/>
                <a:ext cx="2268" cy="454"/>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Clinical Psychology</a:t>
                </a:r>
                <a:endParaRPr kumimoji="0" lang="en-US" sz="1701" b="0" i="0" u="none" strike="noStrike" cap="none" normalizeH="0" baseline="0">
                  <a:ln>
                    <a:noFill/>
                  </a:ln>
                  <a:solidFill>
                    <a:schemeClr val="tx1"/>
                  </a:solidFill>
                  <a:effectLst/>
                  <a:latin typeface="Arial" pitchFamily="34" charset="0"/>
                </a:endParaRPr>
              </a:p>
            </p:txBody>
          </p:sp>
          <p:sp>
            <p:nvSpPr>
              <p:cNvPr id="1127" name="Text Box 103"/>
              <p:cNvSpPr txBox="1">
                <a:spLocks noChangeArrowheads="1"/>
              </p:cNvSpPr>
              <p:nvPr/>
            </p:nvSpPr>
            <p:spPr bwMode="auto">
              <a:xfrm>
                <a:off x="873" y="5371"/>
                <a:ext cx="1986" cy="482"/>
              </a:xfrm>
              <a:prstGeom prst="rect">
                <a:avLst/>
              </a:prstGeom>
              <a:solidFill>
                <a:srgbClr val="FFFF66"/>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Social Worker</a:t>
                </a:r>
                <a:endParaRPr kumimoji="0" lang="en-US" sz="1701" b="0" i="0" u="none" strike="noStrike" cap="none" normalizeH="0" baseline="0">
                  <a:ln>
                    <a:noFill/>
                  </a:ln>
                  <a:solidFill>
                    <a:schemeClr val="tx1"/>
                  </a:solidFill>
                  <a:effectLst/>
                  <a:latin typeface="Arial" pitchFamily="34" charset="0"/>
                </a:endParaRPr>
              </a:p>
            </p:txBody>
          </p:sp>
          <p:sp>
            <p:nvSpPr>
              <p:cNvPr id="1128" name="Text Box 104"/>
              <p:cNvSpPr txBox="1">
                <a:spLocks noChangeArrowheads="1"/>
              </p:cNvSpPr>
              <p:nvPr/>
            </p:nvSpPr>
            <p:spPr bwMode="auto">
              <a:xfrm>
                <a:off x="3120" y="5371"/>
                <a:ext cx="2085" cy="540"/>
              </a:xfrm>
              <a:prstGeom prst="rect">
                <a:avLst/>
              </a:prstGeom>
              <a:solidFill>
                <a:srgbClr val="FFFF66"/>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Direct Payments </a:t>
                </a:r>
                <a:endParaRPr kumimoji="0" lang="en-US" sz="1701" b="0" i="0" u="none" strike="noStrike" cap="none" normalizeH="0" baseline="0">
                  <a:ln>
                    <a:noFill/>
                  </a:ln>
                  <a:solidFill>
                    <a:schemeClr val="tx1"/>
                  </a:solidFill>
                  <a:effectLst/>
                  <a:latin typeface="Arial" pitchFamily="34" charset="0"/>
                </a:endParaRPr>
              </a:p>
            </p:txBody>
          </p:sp>
          <p:sp>
            <p:nvSpPr>
              <p:cNvPr id="1129" name="Text Box 105"/>
              <p:cNvSpPr txBox="1">
                <a:spLocks noChangeArrowheads="1"/>
              </p:cNvSpPr>
              <p:nvPr/>
            </p:nvSpPr>
            <p:spPr bwMode="auto">
              <a:xfrm>
                <a:off x="3192" y="6303"/>
                <a:ext cx="1620" cy="540"/>
              </a:xfrm>
              <a:prstGeom prst="rect">
                <a:avLst/>
              </a:prstGeom>
              <a:solidFill>
                <a:srgbClr val="FFFF66"/>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Adaptations</a:t>
                </a:r>
                <a:endParaRPr kumimoji="0" lang="en-US" sz="1701" b="0" i="0" u="none" strike="noStrike" cap="none" normalizeH="0" baseline="0">
                  <a:ln>
                    <a:noFill/>
                  </a:ln>
                  <a:solidFill>
                    <a:schemeClr val="tx1"/>
                  </a:solidFill>
                  <a:effectLst/>
                  <a:latin typeface="Arial" pitchFamily="34" charset="0"/>
                </a:endParaRPr>
              </a:p>
            </p:txBody>
          </p:sp>
          <p:sp>
            <p:nvSpPr>
              <p:cNvPr id="1130" name="Oval 106"/>
              <p:cNvSpPr>
                <a:spLocks noChangeArrowheads="1"/>
              </p:cNvSpPr>
              <p:nvPr/>
            </p:nvSpPr>
            <p:spPr bwMode="auto">
              <a:xfrm>
                <a:off x="6741" y="6242"/>
                <a:ext cx="2700" cy="2700"/>
              </a:xfrm>
              <a:prstGeom prst="ellipse">
                <a:avLst/>
              </a:prstGeom>
              <a:solidFill>
                <a:srgbClr val="99CCFF"/>
              </a:solidFill>
              <a:ln w="9525">
                <a:solidFill>
                  <a:srgbClr val="000000"/>
                </a:solidFill>
                <a:round/>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endParaRPr lang="en-US" sz="1607"/>
              </a:p>
            </p:txBody>
          </p:sp>
          <p:sp>
            <p:nvSpPr>
              <p:cNvPr id="1131" name="Text Box 107"/>
              <p:cNvSpPr txBox="1">
                <a:spLocks noChangeArrowheads="1"/>
              </p:cNvSpPr>
              <p:nvPr/>
            </p:nvSpPr>
            <p:spPr bwMode="auto">
              <a:xfrm>
                <a:off x="6913" y="6843"/>
                <a:ext cx="2268" cy="1326"/>
              </a:xfrm>
              <a:prstGeom prst="rect">
                <a:avLst/>
              </a:prstGeom>
              <a:solidFill>
                <a:srgbClr val="99CCFF"/>
              </a:solidFill>
              <a:ln w="9525">
                <a:no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ctr"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Eras Demi ITC" pitchFamily="34" charset="0"/>
                  </a:rPr>
                  <a:t>MAZE OF SERVICES FOR CHILDREN WITH ADDITIONAL NEEDS</a:t>
                </a:r>
                <a:endParaRPr kumimoji="0" lang="en-US" sz="1701" b="0" i="0" u="none" strike="noStrike" cap="none" normalizeH="0" baseline="0">
                  <a:ln>
                    <a:noFill/>
                  </a:ln>
                  <a:solidFill>
                    <a:schemeClr val="tx1"/>
                  </a:solidFill>
                  <a:effectLst/>
                  <a:latin typeface="Arial" pitchFamily="34" charset="0"/>
                </a:endParaRPr>
              </a:p>
            </p:txBody>
          </p:sp>
          <p:grpSp>
            <p:nvGrpSpPr>
              <p:cNvPr id="1132" name="Group 108"/>
              <p:cNvGrpSpPr>
                <a:grpSpLocks/>
              </p:cNvGrpSpPr>
              <p:nvPr/>
            </p:nvGrpSpPr>
            <p:grpSpPr bwMode="auto">
              <a:xfrm>
                <a:off x="4581" y="6764"/>
                <a:ext cx="2160" cy="1440"/>
                <a:chOff x="5822" y="6729"/>
                <a:chExt cx="2160" cy="1440"/>
              </a:xfrm>
            </p:grpSpPr>
            <p:sp>
              <p:nvSpPr>
                <p:cNvPr id="1133" name="Oval 109"/>
                <p:cNvSpPr>
                  <a:spLocks noChangeArrowheads="1"/>
                </p:cNvSpPr>
                <p:nvPr/>
              </p:nvSpPr>
              <p:spPr bwMode="auto">
                <a:xfrm>
                  <a:off x="5822" y="6729"/>
                  <a:ext cx="2160" cy="1440"/>
                </a:xfrm>
                <a:prstGeom prst="ellipse">
                  <a:avLst/>
                </a:prstGeom>
                <a:solidFill>
                  <a:srgbClr val="FFFF66"/>
                </a:solidFill>
                <a:ln w="9525">
                  <a:solidFill>
                    <a:srgbClr val="000000"/>
                  </a:solidFill>
                  <a:round/>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endParaRPr lang="en-US" sz="1607"/>
                </a:p>
              </p:txBody>
            </p:sp>
            <p:sp>
              <p:nvSpPr>
                <p:cNvPr id="1134" name="Text Box 110"/>
                <p:cNvSpPr txBox="1">
                  <a:spLocks noChangeArrowheads="1"/>
                </p:cNvSpPr>
                <p:nvPr/>
              </p:nvSpPr>
              <p:spPr bwMode="auto">
                <a:xfrm>
                  <a:off x="6049" y="7183"/>
                  <a:ext cx="1620" cy="567"/>
                </a:xfrm>
                <a:prstGeom prst="rect">
                  <a:avLst/>
                </a:prstGeom>
                <a:solidFill>
                  <a:srgbClr val="FFFF66"/>
                </a:solidFill>
                <a:ln w="9525">
                  <a:no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ctr"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Eras Demi ITC" pitchFamily="34" charset="0"/>
                    </a:rPr>
                    <a:t>SOCIAL CARE</a:t>
                  </a:r>
                  <a:endParaRPr kumimoji="0" lang="en-US" sz="1701" b="0" i="0" u="none" strike="noStrike" cap="none" normalizeH="0" baseline="0">
                    <a:ln>
                      <a:noFill/>
                    </a:ln>
                    <a:solidFill>
                      <a:schemeClr val="tx1"/>
                    </a:solidFill>
                    <a:effectLst/>
                    <a:latin typeface="Arial" pitchFamily="34" charset="0"/>
                  </a:endParaRPr>
                </a:p>
              </p:txBody>
            </p:sp>
          </p:grpSp>
          <p:sp>
            <p:nvSpPr>
              <p:cNvPr id="1135" name="Text Box 111"/>
              <p:cNvSpPr txBox="1">
                <a:spLocks noChangeArrowheads="1"/>
              </p:cNvSpPr>
              <p:nvPr/>
            </p:nvSpPr>
            <p:spPr bwMode="auto">
              <a:xfrm>
                <a:off x="847" y="6242"/>
                <a:ext cx="1980" cy="720"/>
              </a:xfrm>
              <a:prstGeom prst="rect">
                <a:avLst/>
              </a:prstGeom>
              <a:solidFill>
                <a:srgbClr val="FFFF66"/>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Family Support Services</a:t>
                </a:r>
                <a:endParaRPr kumimoji="0" lang="en-US" sz="1701" b="0" i="0" u="none" strike="noStrike" cap="none" normalizeH="0" baseline="0">
                  <a:ln>
                    <a:noFill/>
                  </a:ln>
                  <a:solidFill>
                    <a:schemeClr val="tx1"/>
                  </a:solidFill>
                  <a:effectLst/>
                  <a:latin typeface="Arial" pitchFamily="34" charset="0"/>
                </a:endParaRPr>
              </a:p>
            </p:txBody>
          </p:sp>
          <p:sp>
            <p:nvSpPr>
              <p:cNvPr id="1136" name="Text Box 112"/>
              <p:cNvSpPr txBox="1">
                <a:spLocks noChangeArrowheads="1"/>
              </p:cNvSpPr>
              <p:nvPr/>
            </p:nvSpPr>
            <p:spPr bwMode="auto">
              <a:xfrm>
                <a:off x="5473" y="5371"/>
                <a:ext cx="1440" cy="720"/>
              </a:xfrm>
              <a:prstGeom prst="rect">
                <a:avLst/>
              </a:prstGeom>
              <a:solidFill>
                <a:srgbClr val="FFFF66"/>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Care    Agencies</a:t>
                </a:r>
                <a:endParaRPr kumimoji="0" lang="en-US" sz="1701" b="0" i="0" u="none" strike="noStrike" cap="none" normalizeH="0" baseline="0">
                  <a:ln>
                    <a:noFill/>
                  </a:ln>
                  <a:solidFill>
                    <a:schemeClr val="tx1"/>
                  </a:solidFill>
                  <a:effectLst/>
                  <a:latin typeface="Arial" pitchFamily="34" charset="0"/>
                </a:endParaRPr>
              </a:p>
            </p:txBody>
          </p:sp>
          <p:sp>
            <p:nvSpPr>
              <p:cNvPr id="1137" name="Text Box 113"/>
              <p:cNvSpPr txBox="1">
                <a:spLocks noChangeArrowheads="1"/>
              </p:cNvSpPr>
              <p:nvPr/>
            </p:nvSpPr>
            <p:spPr bwMode="auto">
              <a:xfrm>
                <a:off x="873" y="7304"/>
                <a:ext cx="3288" cy="567"/>
              </a:xfrm>
              <a:prstGeom prst="rect">
                <a:avLst/>
              </a:prstGeom>
              <a:solidFill>
                <a:srgbClr val="FFFF66"/>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Respite/Residential Services</a:t>
                </a:r>
                <a:endParaRPr kumimoji="0" lang="en-US" sz="1701" b="0" i="0" u="none" strike="noStrike" cap="none" normalizeH="0" baseline="0">
                  <a:ln>
                    <a:noFill/>
                  </a:ln>
                  <a:solidFill>
                    <a:schemeClr val="tx1"/>
                  </a:solidFill>
                  <a:effectLst/>
                  <a:latin typeface="Arial" pitchFamily="34" charset="0"/>
                </a:endParaRPr>
              </a:p>
            </p:txBody>
          </p:sp>
          <p:sp>
            <p:nvSpPr>
              <p:cNvPr id="1138" name="Text Box 114"/>
              <p:cNvSpPr txBox="1">
                <a:spLocks noChangeArrowheads="1"/>
              </p:cNvSpPr>
              <p:nvPr/>
            </p:nvSpPr>
            <p:spPr bwMode="auto">
              <a:xfrm>
                <a:off x="873" y="8352"/>
                <a:ext cx="2520" cy="540"/>
              </a:xfrm>
              <a:prstGeom prst="rect">
                <a:avLst/>
              </a:prstGeom>
              <a:solidFill>
                <a:srgbClr val="FFFF66"/>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Equipment Service</a:t>
                </a:r>
                <a:endParaRPr kumimoji="0" lang="en-US" sz="1701" b="0" i="0" u="none" strike="noStrike" cap="none" normalizeH="0" baseline="0">
                  <a:ln>
                    <a:noFill/>
                  </a:ln>
                  <a:solidFill>
                    <a:schemeClr val="tx1"/>
                  </a:solidFill>
                  <a:effectLst/>
                  <a:latin typeface="Arial" pitchFamily="34" charset="0"/>
                </a:endParaRPr>
              </a:p>
            </p:txBody>
          </p:sp>
          <p:sp>
            <p:nvSpPr>
              <p:cNvPr id="1139" name="Text Box 115"/>
              <p:cNvSpPr txBox="1">
                <a:spLocks noChangeArrowheads="1"/>
              </p:cNvSpPr>
              <p:nvPr/>
            </p:nvSpPr>
            <p:spPr bwMode="auto">
              <a:xfrm>
                <a:off x="3632" y="8352"/>
                <a:ext cx="1701" cy="540"/>
              </a:xfrm>
              <a:prstGeom prst="rect">
                <a:avLst/>
              </a:prstGeom>
              <a:solidFill>
                <a:srgbClr val="FFFF66"/>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Short Breaks</a:t>
                </a:r>
                <a:endParaRPr kumimoji="0" lang="en-US" sz="1701" b="0" i="0" u="none" strike="noStrike" cap="none" normalizeH="0" baseline="0">
                  <a:ln>
                    <a:noFill/>
                  </a:ln>
                  <a:solidFill>
                    <a:schemeClr val="tx1"/>
                  </a:solidFill>
                  <a:effectLst/>
                  <a:latin typeface="Arial" pitchFamily="34" charset="0"/>
                </a:endParaRPr>
              </a:p>
            </p:txBody>
          </p:sp>
          <p:sp>
            <p:nvSpPr>
              <p:cNvPr id="1140" name="Text Box 116"/>
              <p:cNvSpPr txBox="1">
                <a:spLocks noChangeArrowheads="1"/>
              </p:cNvSpPr>
              <p:nvPr/>
            </p:nvSpPr>
            <p:spPr bwMode="auto">
              <a:xfrm>
                <a:off x="898" y="9185"/>
                <a:ext cx="2041" cy="493"/>
              </a:xfrm>
              <a:prstGeom prst="rect">
                <a:avLst/>
              </a:prstGeom>
              <a:solidFill>
                <a:srgbClr val="FFFF66"/>
              </a:solidFill>
              <a:ln w="9525" algn="in">
                <a:solidFill>
                  <a:srgbClr val="000000"/>
                </a:solidFill>
                <a:miter lim="800000"/>
                <a:headEnd/>
                <a:tailEnd/>
              </a:ln>
              <a:effectLst/>
            </p:spPr>
            <p:txBody>
              <a:bodyPr vert="horz" wrap="square" lIns="34563" tIns="34563" rIns="34563" bIns="34563"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Benefits Service</a:t>
                </a:r>
                <a:endParaRPr kumimoji="0" lang="en-US" sz="1701" b="0" i="0" u="none" strike="noStrike" cap="none" normalizeH="0" baseline="0">
                  <a:ln>
                    <a:noFill/>
                  </a:ln>
                  <a:solidFill>
                    <a:schemeClr val="tx1"/>
                  </a:solidFill>
                  <a:effectLst/>
                  <a:latin typeface="Arial" pitchFamily="34" charset="0"/>
                </a:endParaRPr>
              </a:p>
            </p:txBody>
          </p:sp>
          <p:sp>
            <p:nvSpPr>
              <p:cNvPr id="1141" name="Text Box 117"/>
              <p:cNvSpPr txBox="1">
                <a:spLocks noChangeArrowheads="1"/>
              </p:cNvSpPr>
              <p:nvPr/>
            </p:nvSpPr>
            <p:spPr bwMode="auto">
              <a:xfrm>
                <a:off x="3632" y="9185"/>
                <a:ext cx="3061" cy="567"/>
              </a:xfrm>
              <a:prstGeom prst="rect">
                <a:avLst/>
              </a:prstGeom>
              <a:solidFill>
                <a:srgbClr val="FFFF66"/>
              </a:solidFill>
              <a:ln w="9525" algn="in">
                <a:solidFill>
                  <a:srgbClr val="000000"/>
                </a:solidFill>
                <a:miter lim="800000"/>
                <a:headEnd/>
                <a:tailEnd/>
              </a:ln>
              <a:effectLst/>
            </p:spPr>
            <p:txBody>
              <a:bodyPr vert="horz" wrap="square" lIns="34563" tIns="34563" rIns="34563" bIns="34563"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Assessments and reviews</a:t>
                </a:r>
                <a:endParaRPr kumimoji="0" lang="en-US" sz="1701" b="0" i="0" u="none" strike="noStrike" cap="none" normalizeH="0" baseline="0">
                  <a:ln>
                    <a:noFill/>
                  </a:ln>
                  <a:solidFill>
                    <a:schemeClr val="tx1"/>
                  </a:solidFill>
                  <a:effectLst/>
                  <a:latin typeface="Arial" pitchFamily="34" charset="0"/>
                </a:endParaRPr>
              </a:p>
            </p:txBody>
          </p:sp>
          <p:sp>
            <p:nvSpPr>
              <p:cNvPr id="1142" name="Text Box 118"/>
              <p:cNvSpPr txBox="1">
                <a:spLocks noChangeArrowheads="1"/>
              </p:cNvSpPr>
              <p:nvPr/>
            </p:nvSpPr>
            <p:spPr bwMode="auto">
              <a:xfrm>
                <a:off x="7289" y="9185"/>
                <a:ext cx="1620" cy="794"/>
              </a:xfrm>
              <a:prstGeom prst="rect">
                <a:avLst/>
              </a:prstGeom>
              <a:solidFill>
                <a:srgbClr val="FFFFFF"/>
              </a:solidFill>
              <a:ln w="9525">
                <a:no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ctr"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Eras Demi ITC" pitchFamily="34" charset="0"/>
                  </a:rPr>
                  <a:t>OTHER     SERVICES</a:t>
                </a:r>
                <a:endParaRPr kumimoji="0" lang="en-US" sz="1701" b="0" i="0" u="none" strike="noStrike" cap="none" normalizeH="0" baseline="0">
                  <a:ln>
                    <a:noFill/>
                  </a:ln>
                  <a:solidFill>
                    <a:schemeClr val="tx1"/>
                  </a:solidFill>
                  <a:effectLst/>
                  <a:latin typeface="Arial" pitchFamily="34" charset="0"/>
                </a:endParaRPr>
              </a:p>
            </p:txBody>
          </p:sp>
          <p:sp>
            <p:nvSpPr>
              <p:cNvPr id="1143" name="Text Box 119"/>
              <p:cNvSpPr txBox="1">
                <a:spLocks noChangeArrowheads="1"/>
              </p:cNvSpPr>
              <p:nvPr/>
            </p:nvSpPr>
            <p:spPr bwMode="auto">
              <a:xfrm>
                <a:off x="9668" y="5107"/>
                <a:ext cx="2880" cy="567"/>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Educational Psychology</a:t>
                </a:r>
                <a:endParaRPr kumimoji="0" lang="en-US" sz="1701" b="0" i="0" u="none" strike="noStrike" cap="none" normalizeH="0" baseline="0">
                  <a:ln>
                    <a:noFill/>
                  </a:ln>
                  <a:solidFill>
                    <a:schemeClr val="tx1"/>
                  </a:solidFill>
                  <a:effectLst/>
                  <a:latin typeface="Arial" pitchFamily="34" charset="0"/>
                </a:endParaRPr>
              </a:p>
            </p:txBody>
          </p:sp>
          <p:sp>
            <p:nvSpPr>
              <p:cNvPr id="1144" name="Text Box 120"/>
              <p:cNvSpPr txBox="1">
                <a:spLocks noChangeArrowheads="1"/>
              </p:cNvSpPr>
              <p:nvPr/>
            </p:nvSpPr>
            <p:spPr bwMode="auto">
              <a:xfrm>
                <a:off x="12948" y="5107"/>
                <a:ext cx="2160" cy="567"/>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School Transport</a:t>
                </a:r>
                <a:endParaRPr kumimoji="0" lang="en-US" sz="1701" b="0" i="0" u="none" strike="noStrike" cap="none" normalizeH="0" baseline="0">
                  <a:ln>
                    <a:noFill/>
                  </a:ln>
                  <a:solidFill>
                    <a:schemeClr val="tx1"/>
                  </a:solidFill>
                  <a:effectLst/>
                  <a:latin typeface="Arial" pitchFamily="34" charset="0"/>
                </a:endParaRPr>
              </a:p>
            </p:txBody>
          </p:sp>
          <p:sp>
            <p:nvSpPr>
              <p:cNvPr id="1145" name="Text Box 121"/>
              <p:cNvSpPr txBox="1">
                <a:spLocks noChangeArrowheads="1"/>
              </p:cNvSpPr>
              <p:nvPr/>
            </p:nvSpPr>
            <p:spPr bwMode="auto">
              <a:xfrm>
                <a:off x="9668" y="5822"/>
                <a:ext cx="2160" cy="720"/>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Peripatetic VI HI MSI teachers</a:t>
                </a:r>
                <a:endParaRPr kumimoji="0" lang="en-US" sz="1701" b="0" i="0" u="none" strike="noStrike" cap="none" normalizeH="0" baseline="0">
                  <a:ln>
                    <a:noFill/>
                  </a:ln>
                  <a:solidFill>
                    <a:schemeClr val="tx1"/>
                  </a:solidFill>
                  <a:effectLst/>
                  <a:latin typeface="Arial" pitchFamily="34" charset="0"/>
                </a:endParaRPr>
              </a:p>
            </p:txBody>
          </p:sp>
          <p:sp>
            <p:nvSpPr>
              <p:cNvPr id="1146" name="Text Box 122"/>
              <p:cNvSpPr txBox="1">
                <a:spLocks noChangeArrowheads="1"/>
              </p:cNvSpPr>
              <p:nvPr/>
            </p:nvSpPr>
            <p:spPr bwMode="auto">
              <a:xfrm>
                <a:off x="12197" y="5860"/>
                <a:ext cx="1260" cy="567"/>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Portage</a:t>
                </a:r>
                <a:endParaRPr kumimoji="0" lang="en-US" sz="1701" b="0" i="0" u="none" strike="noStrike" cap="none" normalizeH="0" baseline="0">
                  <a:ln>
                    <a:noFill/>
                  </a:ln>
                  <a:solidFill>
                    <a:schemeClr val="tx1"/>
                  </a:solidFill>
                  <a:effectLst/>
                  <a:latin typeface="Arial" pitchFamily="34" charset="0"/>
                </a:endParaRPr>
              </a:p>
            </p:txBody>
          </p:sp>
          <p:sp>
            <p:nvSpPr>
              <p:cNvPr id="1147" name="Text Box 123"/>
              <p:cNvSpPr txBox="1">
                <a:spLocks noChangeArrowheads="1"/>
              </p:cNvSpPr>
              <p:nvPr/>
            </p:nvSpPr>
            <p:spPr bwMode="auto">
              <a:xfrm>
                <a:off x="13848" y="5911"/>
                <a:ext cx="1260" cy="516"/>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Nursery</a:t>
                </a:r>
                <a:endParaRPr kumimoji="0" lang="en-US" sz="1701" b="0" i="0" u="none" strike="noStrike" cap="none" normalizeH="0" baseline="0">
                  <a:ln>
                    <a:noFill/>
                  </a:ln>
                  <a:solidFill>
                    <a:schemeClr val="tx1"/>
                  </a:solidFill>
                  <a:effectLst/>
                  <a:latin typeface="Arial" pitchFamily="34" charset="0"/>
                </a:endParaRPr>
              </a:p>
            </p:txBody>
          </p:sp>
          <p:sp>
            <p:nvSpPr>
              <p:cNvPr id="1148" name="Text Box 124"/>
              <p:cNvSpPr txBox="1">
                <a:spLocks noChangeArrowheads="1"/>
              </p:cNvSpPr>
              <p:nvPr/>
            </p:nvSpPr>
            <p:spPr bwMode="auto">
              <a:xfrm>
                <a:off x="11957" y="6667"/>
                <a:ext cx="1620" cy="454"/>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SEN Service</a:t>
                </a:r>
                <a:endParaRPr kumimoji="0" lang="en-US" sz="1701" b="0" i="0" u="none" strike="noStrike" cap="none" normalizeH="0" baseline="0">
                  <a:ln>
                    <a:noFill/>
                  </a:ln>
                  <a:solidFill>
                    <a:schemeClr val="tx1"/>
                  </a:solidFill>
                  <a:effectLst/>
                  <a:latin typeface="Arial" pitchFamily="34" charset="0"/>
                </a:endParaRPr>
              </a:p>
            </p:txBody>
          </p:sp>
          <p:sp>
            <p:nvSpPr>
              <p:cNvPr id="1149" name="Text Box 125"/>
              <p:cNvSpPr txBox="1">
                <a:spLocks noChangeArrowheads="1"/>
              </p:cNvSpPr>
              <p:nvPr/>
            </p:nvSpPr>
            <p:spPr bwMode="auto">
              <a:xfrm>
                <a:off x="13848" y="6667"/>
                <a:ext cx="1260" cy="516"/>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Schools</a:t>
                </a:r>
                <a:endParaRPr kumimoji="0" lang="en-US" sz="1701" b="0" i="0" u="none" strike="noStrike" cap="none" normalizeH="0" baseline="0">
                  <a:ln>
                    <a:noFill/>
                  </a:ln>
                  <a:solidFill>
                    <a:schemeClr val="tx1"/>
                  </a:solidFill>
                  <a:effectLst/>
                  <a:latin typeface="Arial" pitchFamily="34" charset="0"/>
                </a:endParaRPr>
              </a:p>
            </p:txBody>
          </p:sp>
          <p:sp>
            <p:nvSpPr>
              <p:cNvPr id="1150" name="Text Box 126"/>
              <p:cNvSpPr txBox="1">
                <a:spLocks noChangeArrowheads="1"/>
              </p:cNvSpPr>
              <p:nvPr/>
            </p:nvSpPr>
            <p:spPr bwMode="auto">
              <a:xfrm>
                <a:off x="12161" y="7304"/>
                <a:ext cx="3005" cy="481"/>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Teaching and support staff</a:t>
                </a:r>
                <a:endParaRPr kumimoji="0" lang="en-US" sz="1701" b="0" i="0" u="none" strike="noStrike" cap="none" normalizeH="0" baseline="0">
                  <a:ln>
                    <a:noFill/>
                  </a:ln>
                  <a:solidFill>
                    <a:schemeClr val="tx1"/>
                  </a:solidFill>
                  <a:effectLst/>
                  <a:latin typeface="Arial" pitchFamily="34" charset="0"/>
                </a:endParaRPr>
              </a:p>
            </p:txBody>
          </p:sp>
          <p:sp>
            <p:nvSpPr>
              <p:cNvPr id="1151" name="Text Box 127"/>
              <p:cNvSpPr txBox="1">
                <a:spLocks noChangeArrowheads="1"/>
              </p:cNvSpPr>
              <p:nvPr/>
            </p:nvSpPr>
            <p:spPr bwMode="auto">
              <a:xfrm>
                <a:off x="9488" y="8618"/>
                <a:ext cx="2880" cy="462"/>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Home Teaching Service</a:t>
                </a:r>
                <a:endParaRPr kumimoji="0" lang="en-US" sz="1701" b="0" i="0" u="none" strike="noStrike" cap="none" normalizeH="0" baseline="0">
                  <a:ln>
                    <a:noFill/>
                  </a:ln>
                  <a:solidFill>
                    <a:schemeClr val="tx1"/>
                  </a:solidFill>
                  <a:effectLst/>
                  <a:latin typeface="Arial" pitchFamily="34" charset="0"/>
                </a:endParaRPr>
              </a:p>
            </p:txBody>
          </p:sp>
          <p:sp>
            <p:nvSpPr>
              <p:cNvPr id="1152" name="Text Box 128"/>
              <p:cNvSpPr txBox="1">
                <a:spLocks noChangeArrowheads="1"/>
              </p:cNvSpPr>
              <p:nvPr/>
            </p:nvSpPr>
            <p:spPr bwMode="auto">
              <a:xfrm>
                <a:off x="12501" y="8618"/>
                <a:ext cx="2665" cy="462"/>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Statement and reviews</a:t>
                </a:r>
                <a:endParaRPr kumimoji="0" lang="en-US" sz="1701" b="0" i="0" u="none" strike="noStrike" cap="none" normalizeH="0" baseline="0">
                  <a:ln>
                    <a:noFill/>
                  </a:ln>
                  <a:solidFill>
                    <a:schemeClr val="tx1"/>
                  </a:solidFill>
                  <a:effectLst/>
                  <a:latin typeface="Arial" pitchFamily="34" charset="0"/>
                </a:endParaRPr>
              </a:p>
            </p:txBody>
          </p:sp>
          <p:sp>
            <p:nvSpPr>
              <p:cNvPr id="1153" name="Text Box 129"/>
              <p:cNvSpPr txBox="1">
                <a:spLocks noChangeArrowheads="1"/>
              </p:cNvSpPr>
              <p:nvPr/>
            </p:nvSpPr>
            <p:spPr bwMode="auto">
              <a:xfrm>
                <a:off x="9668" y="9298"/>
                <a:ext cx="2700" cy="454"/>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Out of School Clubs</a:t>
                </a:r>
                <a:endParaRPr kumimoji="0" lang="en-US" sz="1701" b="0" i="0" u="none" strike="noStrike" cap="none" normalizeH="0" baseline="0">
                  <a:ln>
                    <a:noFill/>
                  </a:ln>
                  <a:solidFill>
                    <a:schemeClr val="tx1"/>
                  </a:solidFill>
                  <a:effectLst/>
                  <a:latin typeface="Arial" pitchFamily="34" charset="0"/>
                </a:endParaRPr>
              </a:p>
            </p:txBody>
          </p:sp>
          <p:sp>
            <p:nvSpPr>
              <p:cNvPr id="1154" name="Text Box 130"/>
              <p:cNvSpPr txBox="1">
                <a:spLocks noChangeArrowheads="1"/>
              </p:cNvSpPr>
              <p:nvPr/>
            </p:nvSpPr>
            <p:spPr bwMode="auto">
              <a:xfrm>
                <a:off x="12621" y="9298"/>
                <a:ext cx="2438" cy="454"/>
              </a:xfrm>
              <a:prstGeom prst="rect">
                <a:avLst/>
              </a:prstGeom>
              <a:solidFill>
                <a:srgbClr val="FF99FF"/>
              </a:solidFill>
              <a:ln w="9525" algn="in">
                <a:solidFill>
                  <a:srgbClr val="000000"/>
                </a:solidFill>
                <a:miter lim="800000"/>
                <a:headEnd/>
                <a:tailEnd/>
              </a:ln>
              <a:effectLst/>
            </p:spPr>
            <p:txBody>
              <a:bodyPr vert="horz" wrap="square" lIns="34563" tIns="34563" rIns="34563" bIns="34563"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ctr"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Transition Teams</a:t>
                </a:r>
                <a:endParaRPr kumimoji="0" lang="en-US" sz="1701" b="0" i="0" u="none" strike="noStrike" cap="none" normalizeH="0" baseline="0">
                  <a:ln>
                    <a:noFill/>
                  </a:ln>
                  <a:solidFill>
                    <a:schemeClr val="tx1"/>
                  </a:solidFill>
                  <a:effectLst/>
                  <a:latin typeface="Arial" pitchFamily="34" charset="0"/>
                </a:endParaRPr>
              </a:p>
            </p:txBody>
          </p:sp>
          <p:sp>
            <p:nvSpPr>
              <p:cNvPr id="1155" name="Text Box 131"/>
              <p:cNvSpPr txBox="1">
                <a:spLocks noChangeArrowheads="1"/>
              </p:cNvSpPr>
              <p:nvPr/>
            </p:nvSpPr>
            <p:spPr bwMode="auto">
              <a:xfrm>
                <a:off x="905" y="9979"/>
                <a:ext cx="1954"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Leisure Services</a:t>
                </a:r>
                <a:endParaRPr kumimoji="0" lang="en-US" sz="1701" b="0" i="0" u="none" strike="noStrike" cap="none" normalizeH="0" baseline="0">
                  <a:ln>
                    <a:noFill/>
                  </a:ln>
                  <a:solidFill>
                    <a:schemeClr val="tx1"/>
                  </a:solidFill>
                  <a:effectLst/>
                  <a:latin typeface="Arial" pitchFamily="34" charset="0"/>
                </a:endParaRPr>
              </a:p>
            </p:txBody>
          </p:sp>
          <p:sp>
            <p:nvSpPr>
              <p:cNvPr id="1156" name="Text Box 132"/>
              <p:cNvSpPr txBox="1">
                <a:spLocks noChangeArrowheads="1"/>
              </p:cNvSpPr>
              <p:nvPr/>
            </p:nvSpPr>
            <p:spPr bwMode="auto">
              <a:xfrm>
                <a:off x="3141" y="9979"/>
                <a:ext cx="1440"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Housing</a:t>
                </a:r>
                <a:endParaRPr kumimoji="0" lang="en-US" sz="1701" b="0" i="0" u="none" strike="noStrike" cap="none" normalizeH="0" baseline="0">
                  <a:ln>
                    <a:noFill/>
                  </a:ln>
                  <a:solidFill>
                    <a:schemeClr val="tx1"/>
                  </a:solidFill>
                  <a:effectLst/>
                  <a:latin typeface="Arial" pitchFamily="34" charset="0"/>
                </a:endParaRPr>
              </a:p>
            </p:txBody>
          </p:sp>
          <p:sp>
            <p:nvSpPr>
              <p:cNvPr id="1157" name="Text Box 133"/>
              <p:cNvSpPr txBox="1">
                <a:spLocks noChangeArrowheads="1"/>
              </p:cNvSpPr>
              <p:nvPr/>
            </p:nvSpPr>
            <p:spPr bwMode="auto">
              <a:xfrm>
                <a:off x="4985" y="9979"/>
                <a:ext cx="1928"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Benefits Advice</a:t>
                </a:r>
                <a:endParaRPr kumimoji="0" lang="en-US" sz="1701" b="0" i="0" u="none" strike="noStrike" cap="none" normalizeH="0" baseline="0">
                  <a:ln>
                    <a:noFill/>
                  </a:ln>
                  <a:solidFill>
                    <a:schemeClr val="tx1"/>
                  </a:solidFill>
                  <a:effectLst/>
                  <a:latin typeface="Arial" pitchFamily="34" charset="0"/>
                </a:endParaRPr>
              </a:p>
            </p:txBody>
          </p:sp>
          <p:sp>
            <p:nvSpPr>
              <p:cNvPr id="1158" name="Text Box 134"/>
              <p:cNvSpPr txBox="1">
                <a:spLocks noChangeArrowheads="1"/>
              </p:cNvSpPr>
              <p:nvPr/>
            </p:nvSpPr>
            <p:spPr bwMode="auto">
              <a:xfrm>
                <a:off x="9308" y="9979"/>
                <a:ext cx="3060"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Carer Support Agencies</a:t>
                </a:r>
                <a:endParaRPr kumimoji="0" lang="en-US" sz="1701" b="0" i="0" u="none" strike="noStrike" cap="none" normalizeH="0" baseline="0">
                  <a:ln>
                    <a:noFill/>
                  </a:ln>
                  <a:solidFill>
                    <a:schemeClr val="tx1"/>
                  </a:solidFill>
                  <a:effectLst/>
                  <a:latin typeface="Arial" pitchFamily="34" charset="0"/>
                </a:endParaRPr>
              </a:p>
            </p:txBody>
          </p:sp>
          <p:sp>
            <p:nvSpPr>
              <p:cNvPr id="1159" name="Text Box 135"/>
              <p:cNvSpPr txBox="1">
                <a:spLocks noChangeArrowheads="1"/>
              </p:cNvSpPr>
              <p:nvPr/>
            </p:nvSpPr>
            <p:spPr bwMode="auto">
              <a:xfrm>
                <a:off x="12848" y="9979"/>
                <a:ext cx="2211"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Children’s Centres</a:t>
                </a:r>
                <a:endParaRPr kumimoji="0" lang="en-US" sz="1701" b="0" i="0" u="none" strike="noStrike" cap="none" normalizeH="0" baseline="0">
                  <a:ln>
                    <a:noFill/>
                  </a:ln>
                  <a:solidFill>
                    <a:schemeClr val="tx1"/>
                  </a:solidFill>
                  <a:effectLst/>
                  <a:latin typeface="Arial" pitchFamily="34" charset="0"/>
                </a:endParaRPr>
              </a:p>
            </p:txBody>
          </p:sp>
          <p:sp>
            <p:nvSpPr>
              <p:cNvPr id="1160" name="Text Box 136"/>
              <p:cNvSpPr txBox="1">
                <a:spLocks noChangeArrowheads="1"/>
              </p:cNvSpPr>
              <p:nvPr/>
            </p:nvSpPr>
            <p:spPr bwMode="auto">
              <a:xfrm>
                <a:off x="905" y="10840"/>
                <a:ext cx="914"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DWP</a:t>
                </a:r>
                <a:endParaRPr kumimoji="0" lang="en-US" sz="1701" b="0" i="0" u="none" strike="noStrike" cap="none" normalizeH="0" baseline="0">
                  <a:ln>
                    <a:noFill/>
                  </a:ln>
                  <a:solidFill>
                    <a:schemeClr val="tx1"/>
                  </a:solidFill>
                  <a:effectLst/>
                  <a:latin typeface="Arial" pitchFamily="34" charset="0"/>
                </a:endParaRPr>
              </a:p>
            </p:txBody>
          </p:sp>
          <p:sp>
            <p:nvSpPr>
              <p:cNvPr id="1161" name="Text Box 137"/>
              <p:cNvSpPr txBox="1">
                <a:spLocks noChangeArrowheads="1"/>
              </p:cNvSpPr>
              <p:nvPr/>
            </p:nvSpPr>
            <p:spPr bwMode="auto">
              <a:xfrm>
                <a:off x="2107" y="10840"/>
                <a:ext cx="1260"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Charities</a:t>
                </a:r>
                <a:endParaRPr kumimoji="0" lang="en-US" sz="1701" b="0" i="0" u="none" strike="noStrike" cap="none" normalizeH="0" baseline="0">
                  <a:ln>
                    <a:noFill/>
                  </a:ln>
                  <a:solidFill>
                    <a:schemeClr val="tx1"/>
                  </a:solidFill>
                  <a:effectLst/>
                  <a:latin typeface="Arial" pitchFamily="34" charset="0"/>
                </a:endParaRPr>
              </a:p>
            </p:txBody>
          </p:sp>
          <p:sp>
            <p:nvSpPr>
              <p:cNvPr id="1162" name="Text Box 138"/>
              <p:cNvSpPr txBox="1">
                <a:spLocks noChangeArrowheads="1"/>
              </p:cNvSpPr>
              <p:nvPr/>
            </p:nvSpPr>
            <p:spPr bwMode="auto">
              <a:xfrm>
                <a:off x="3855" y="10840"/>
                <a:ext cx="3336"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Local/National Support Groups</a:t>
                </a:r>
                <a:endParaRPr kumimoji="0" lang="en-US" sz="1701" b="0" i="0" u="none" strike="noStrike" cap="none" normalizeH="0" baseline="0">
                  <a:ln>
                    <a:noFill/>
                  </a:ln>
                  <a:solidFill>
                    <a:schemeClr val="tx1"/>
                  </a:solidFill>
                  <a:effectLst/>
                  <a:latin typeface="Arial" pitchFamily="34" charset="0"/>
                </a:endParaRPr>
              </a:p>
            </p:txBody>
          </p:sp>
          <p:sp>
            <p:nvSpPr>
              <p:cNvPr id="1163" name="Text Box 139"/>
              <p:cNvSpPr txBox="1">
                <a:spLocks noChangeArrowheads="1"/>
              </p:cNvSpPr>
              <p:nvPr/>
            </p:nvSpPr>
            <p:spPr bwMode="auto">
              <a:xfrm>
                <a:off x="7664" y="10840"/>
                <a:ext cx="2835"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Legal/Advocacy Services</a:t>
                </a:r>
                <a:endParaRPr kumimoji="0" lang="en-US" sz="1701" b="0" i="0" u="none" strike="noStrike" cap="none" normalizeH="0" baseline="0">
                  <a:ln>
                    <a:noFill/>
                  </a:ln>
                  <a:solidFill>
                    <a:schemeClr val="tx1"/>
                  </a:solidFill>
                  <a:effectLst/>
                  <a:latin typeface="Arial" pitchFamily="34" charset="0"/>
                </a:endParaRPr>
              </a:p>
            </p:txBody>
          </p:sp>
          <p:sp>
            <p:nvSpPr>
              <p:cNvPr id="1164" name="Text Box 140"/>
              <p:cNvSpPr txBox="1">
                <a:spLocks noChangeArrowheads="1"/>
              </p:cNvSpPr>
              <p:nvPr/>
            </p:nvSpPr>
            <p:spPr bwMode="auto">
              <a:xfrm>
                <a:off x="10870" y="10840"/>
                <a:ext cx="1800"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ctr"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Utilities</a:t>
                </a:r>
                <a:endParaRPr kumimoji="0" lang="en-US" sz="1701" b="0" i="0" u="none" strike="noStrike" cap="none" normalizeH="0" baseline="0">
                  <a:ln>
                    <a:noFill/>
                  </a:ln>
                  <a:solidFill>
                    <a:schemeClr val="tx1"/>
                  </a:solidFill>
                  <a:effectLst/>
                  <a:latin typeface="Arial" pitchFamily="34" charset="0"/>
                </a:endParaRPr>
              </a:p>
            </p:txBody>
          </p:sp>
          <p:sp>
            <p:nvSpPr>
              <p:cNvPr id="1165" name="Text Box 141"/>
              <p:cNvSpPr txBox="1">
                <a:spLocks noChangeArrowheads="1"/>
              </p:cNvSpPr>
              <p:nvPr/>
            </p:nvSpPr>
            <p:spPr bwMode="auto">
              <a:xfrm>
                <a:off x="12930" y="10840"/>
                <a:ext cx="2133" cy="540"/>
              </a:xfrm>
              <a:prstGeom prst="rect">
                <a:avLst/>
              </a:prstGeom>
              <a:solidFill>
                <a:srgbClr val="FF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GB" sz="1040" b="0" i="0" u="none" strike="noStrike" cap="none" normalizeH="0" baseline="0">
                    <a:ln>
                      <a:noFill/>
                    </a:ln>
                    <a:solidFill>
                      <a:schemeClr val="tx1"/>
                    </a:solidFill>
                    <a:effectLst/>
                    <a:latin typeface="Arial" pitchFamily="34" charset="0"/>
                  </a:rPr>
                  <a:t>Private Therapists</a:t>
                </a:r>
                <a:endParaRPr kumimoji="0" lang="en-US" sz="1701" b="0" i="0" u="none" strike="noStrike" cap="none" normalizeH="0" baseline="0">
                  <a:ln>
                    <a:noFill/>
                  </a:ln>
                  <a:solidFill>
                    <a:schemeClr val="tx1"/>
                  </a:solidFill>
                  <a:effectLst/>
                  <a:latin typeface="Arial" pitchFamily="34" charset="0"/>
                </a:endParaRPr>
              </a:p>
            </p:txBody>
          </p:sp>
          <p:sp>
            <p:nvSpPr>
              <p:cNvPr id="1166" name="Text Box 142"/>
              <p:cNvSpPr txBox="1">
                <a:spLocks noChangeArrowheads="1"/>
              </p:cNvSpPr>
              <p:nvPr/>
            </p:nvSpPr>
            <p:spPr bwMode="auto">
              <a:xfrm>
                <a:off x="4852" y="2761"/>
                <a:ext cx="921" cy="454"/>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US" sz="1040" b="0" i="0" u="none" strike="noStrike" cap="none" normalizeH="0" baseline="0">
                    <a:ln>
                      <a:noFill/>
                    </a:ln>
                    <a:solidFill>
                      <a:schemeClr val="tx1"/>
                    </a:solidFill>
                    <a:effectLst/>
                    <a:latin typeface="Arial" pitchFamily="34" charset="0"/>
                  </a:rPr>
                  <a:t>A &amp; E</a:t>
                </a:r>
                <a:endParaRPr kumimoji="0" lang="en-US" sz="1701" b="0" i="0" u="none" strike="noStrike" cap="none" normalizeH="0" baseline="0">
                  <a:ln>
                    <a:noFill/>
                  </a:ln>
                  <a:solidFill>
                    <a:schemeClr val="tx1"/>
                  </a:solidFill>
                  <a:effectLst/>
                  <a:latin typeface="Arial" pitchFamily="34" charset="0"/>
                </a:endParaRPr>
              </a:p>
            </p:txBody>
          </p:sp>
          <p:sp>
            <p:nvSpPr>
              <p:cNvPr id="1167" name="Text Box 143"/>
              <p:cNvSpPr txBox="1">
                <a:spLocks noChangeArrowheads="1"/>
              </p:cNvSpPr>
              <p:nvPr/>
            </p:nvSpPr>
            <p:spPr bwMode="auto">
              <a:xfrm>
                <a:off x="4480" y="3555"/>
                <a:ext cx="853" cy="453"/>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US" sz="1040" b="0" i="0" u="none" strike="noStrike" cap="none" normalizeH="0" baseline="0">
                    <a:ln>
                      <a:noFill/>
                    </a:ln>
                    <a:solidFill>
                      <a:schemeClr val="tx1"/>
                    </a:solidFill>
                    <a:effectLst/>
                    <a:latin typeface="Arial" pitchFamily="34" charset="0"/>
                  </a:rPr>
                  <a:t>111</a:t>
                </a:r>
                <a:endParaRPr kumimoji="0" lang="en-US" sz="1701" b="0" i="0" u="none" strike="noStrike" cap="none" normalizeH="0" baseline="0">
                  <a:ln>
                    <a:noFill/>
                  </a:ln>
                  <a:solidFill>
                    <a:schemeClr val="tx1"/>
                  </a:solidFill>
                  <a:effectLst/>
                  <a:latin typeface="Arial" pitchFamily="34" charset="0"/>
                </a:endParaRPr>
              </a:p>
            </p:txBody>
          </p:sp>
          <p:sp>
            <p:nvSpPr>
              <p:cNvPr id="2" name="Text Box 144"/>
              <p:cNvSpPr txBox="1">
                <a:spLocks noChangeArrowheads="1"/>
              </p:cNvSpPr>
              <p:nvPr/>
            </p:nvSpPr>
            <p:spPr bwMode="auto">
              <a:xfrm>
                <a:off x="12928" y="7980"/>
                <a:ext cx="2241" cy="512"/>
              </a:xfrm>
              <a:prstGeom prst="rect">
                <a:avLst/>
              </a:prstGeom>
              <a:solidFill>
                <a:srgbClr val="FF99FF"/>
              </a:solidFill>
              <a:ln w="9525">
                <a:solidFill>
                  <a:srgbClr val="000000"/>
                </a:solidFill>
                <a:miter lim="800000"/>
                <a:headEnd/>
                <a:tailEnd/>
              </a:ln>
            </p:spPr>
            <p:txBody>
              <a:bodyPr vert="horz" wrap="square" lIns="86408" tIns="43204" rIns="86408" bIns="43204" numCol="1" anchor="t" anchorCtr="0" compatLnSpc="1">
                <a:prstTxWarp prst="textNoShape">
                  <a:avLst/>
                </a:prstTxWarp>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US" sz="1040" b="0" i="0" u="none" strike="noStrike" cap="none" normalizeH="0" baseline="0">
                    <a:ln>
                      <a:noFill/>
                    </a:ln>
                    <a:solidFill>
                      <a:schemeClr val="tx1"/>
                    </a:solidFill>
                    <a:effectLst/>
                    <a:latin typeface="Arial" pitchFamily="34" charset="0"/>
                  </a:rPr>
                  <a:t>Medical Provision</a:t>
                </a:r>
                <a:endParaRPr kumimoji="0" lang="en-US" sz="1701" b="0" i="0" u="none" strike="noStrike" cap="none" normalizeH="0" baseline="0">
                  <a:ln>
                    <a:noFill/>
                  </a:ln>
                  <a:solidFill>
                    <a:schemeClr val="tx1"/>
                  </a:solidFill>
                  <a:effectLst/>
                  <a:latin typeface="Arial" pitchFamily="34" charset="0"/>
                </a:endParaRPr>
              </a:p>
            </p:txBody>
          </p:sp>
          <p:sp>
            <p:nvSpPr>
              <p:cNvPr id="3" name="Text Box 145"/>
              <p:cNvSpPr txBox="1">
                <a:spLocks noChangeArrowheads="1"/>
              </p:cNvSpPr>
              <p:nvPr/>
            </p:nvSpPr>
            <p:spPr bwMode="auto">
              <a:xfrm>
                <a:off x="6320" y="4348"/>
                <a:ext cx="1380" cy="412"/>
              </a:xfrm>
              <a:prstGeom prst="rect">
                <a:avLst/>
              </a:prstGeom>
              <a:solidFill>
                <a:srgbClr val="CCFFFF"/>
              </a:solidFill>
              <a:ln w="9525">
                <a:solidFill>
                  <a:srgbClr val="000000"/>
                </a:solidFill>
                <a:miter lim="800000"/>
                <a:headEnd/>
                <a:tailEnd/>
              </a:ln>
            </p:spPr>
            <p:txBody>
              <a:bodyPr vert="horz" wrap="square" lIns="86408" tIns="43204" rIns="86408" bIns="43204" numCol="1" anchor="t" anchorCtr="0" compatLnSpc="1">
                <a:prstTxWarp prst="textNoShape">
                  <a:avLst/>
                </a:prstTxWarp>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marR="0" lvl="0" indent="0" algn="l" defTabSz="864108" rtl="0" eaLnBrk="1" fontAlgn="base" latinLnBrk="0" hangingPunct="1">
                  <a:lnSpc>
                    <a:spcPct val="100000"/>
                  </a:lnSpc>
                  <a:spcBef>
                    <a:spcPct val="0"/>
                  </a:spcBef>
                  <a:spcAft>
                    <a:spcPts val="945"/>
                  </a:spcAft>
                  <a:buClrTx/>
                  <a:buSzTx/>
                  <a:buFontTx/>
                  <a:buNone/>
                  <a:tabLst/>
                </a:pPr>
                <a:r>
                  <a:rPr kumimoji="0" lang="en-US" sz="1040" b="0" i="0" u="none" strike="noStrike" cap="none" normalizeH="0" baseline="0">
                    <a:ln>
                      <a:noFill/>
                    </a:ln>
                    <a:solidFill>
                      <a:schemeClr val="tx1"/>
                    </a:solidFill>
                    <a:effectLst/>
                    <a:latin typeface="Arial" pitchFamily="34" charset="0"/>
                  </a:rPr>
                  <a:t>Hospice</a:t>
                </a:r>
                <a:endParaRPr kumimoji="0" lang="en-US" sz="1701" b="0" i="0" u="none" strike="noStrike" cap="none" normalizeH="0" baseline="0">
                  <a:ln>
                    <a:noFill/>
                  </a:ln>
                  <a:solidFill>
                    <a:schemeClr val="tx1"/>
                  </a:solidFill>
                  <a:effectLst/>
                  <a:latin typeface="Arial" pitchFamily="34" charset="0"/>
                </a:endParaRPr>
              </a:p>
            </p:txBody>
          </p:sp>
        </p:grpSp>
      </p:grpSp>
      <p:sp>
        <p:nvSpPr>
          <p:cNvPr id="4" name="Footer Placeholder 3">
            <a:extLst>
              <a:ext uri="{FF2B5EF4-FFF2-40B4-BE49-F238E27FC236}">
                <a16:creationId xmlns:a16="http://schemas.microsoft.com/office/drawing/2014/main" id="{68CBE94A-D652-4CCA-A5BB-02102ADA5437}"/>
              </a:ext>
            </a:extLst>
          </p:cNvPr>
          <p:cNvSpPr>
            <a:spLocks noGrp="1"/>
          </p:cNvSpPr>
          <p:nvPr>
            <p:ph type="ftr" sz="quarter" idx="11"/>
          </p:nvPr>
        </p:nvSpPr>
        <p:spPr>
          <a:xfrm>
            <a:off x="2970147" y="6062511"/>
            <a:ext cx="3398877" cy="345030"/>
          </a:xfrm>
        </p:spPr>
        <p:txBody>
          <a:bodyPr/>
          <a:lstStyle>
            <a:defPPr>
              <a:defRPr lang="en-US"/>
            </a:defPPr>
            <a:lvl1pPr marL="0" algn="l" defTabSz="816668" rtl="0" eaLnBrk="1" latinLnBrk="0" hangingPunct="1">
              <a:defRPr sz="1607" kern="1200">
                <a:solidFill>
                  <a:schemeClr val="tx1"/>
                </a:solidFill>
                <a:latin typeface="+mn-lt"/>
                <a:ea typeface="+mn-ea"/>
                <a:cs typeface="+mn-cs"/>
              </a:defRPr>
            </a:lvl1pPr>
            <a:lvl2pPr marL="408335" algn="l" defTabSz="816668" rtl="0" eaLnBrk="1" latinLnBrk="0" hangingPunct="1">
              <a:defRPr sz="1607" kern="1200">
                <a:solidFill>
                  <a:schemeClr val="tx1"/>
                </a:solidFill>
                <a:latin typeface="+mn-lt"/>
                <a:ea typeface="+mn-ea"/>
                <a:cs typeface="+mn-cs"/>
              </a:defRPr>
            </a:lvl2pPr>
            <a:lvl3pPr marL="816668" algn="l" defTabSz="816668" rtl="0" eaLnBrk="1" latinLnBrk="0" hangingPunct="1">
              <a:defRPr sz="1607" kern="1200">
                <a:solidFill>
                  <a:schemeClr val="tx1"/>
                </a:solidFill>
                <a:latin typeface="+mn-lt"/>
                <a:ea typeface="+mn-ea"/>
                <a:cs typeface="+mn-cs"/>
              </a:defRPr>
            </a:lvl3pPr>
            <a:lvl4pPr marL="1225003" algn="l" defTabSz="816668" rtl="0" eaLnBrk="1" latinLnBrk="0" hangingPunct="1">
              <a:defRPr sz="1607" kern="1200">
                <a:solidFill>
                  <a:schemeClr val="tx1"/>
                </a:solidFill>
                <a:latin typeface="+mn-lt"/>
                <a:ea typeface="+mn-ea"/>
                <a:cs typeface="+mn-cs"/>
              </a:defRPr>
            </a:lvl4pPr>
            <a:lvl5pPr marL="1633337" algn="l" defTabSz="816668" rtl="0" eaLnBrk="1" latinLnBrk="0" hangingPunct="1">
              <a:defRPr sz="1607" kern="1200">
                <a:solidFill>
                  <a:schemeClr val="tx1"/>
                </a:solidFill>
                <a:latin typeface="+mn-lt"/>
                <a:ea typeface="+mn-ea"/>
                <a:cs typeface="+mn-cs"/>
              </a:defRPr>
            </a:lvl5pPr>
            <a:lvl6pPr marL="2041672" algn="l" defTabSz="816668" rtl="0" eaLnBrk="1" latinLnBrk="0" hangingPunct="1">
              <a:defRPr sz="1607" kern="1200">
                <a:solidFill>
                  <a:schemeClr val="tx1"/>
                </a:solidFill>
                <a:latin typeface="+mn-lt"/>
                <a:ea typeface="+mn-ea"/>
                <a:cs typeface="+mn-cs"/>
              </a:defRPr>
            </a:lvl6pPr>
            <a:lvl7pPr marL="2450005" algn="l" defTabSz="816668" rtl="0" eaLnBrk="1" latinLnBrk="0" hangingPunct="1">
              <a:defRPr sz="1607" kern="1200">
                <a:solidFill>
                  <a:schemeClr val="tx1"/>
                </a:solidFill>
                <a:latin typeface="+mn-lt"/>
                <a:ea typeface="+mn-ea"/>
                <a:cs typeface="+mn-cs"/>
              </a:defRPr>
            </a:lvl7pPr>
            <a:lvl8pPr marL="2858340" algn="l" defTabSz="816668" rtl="0" eaLnBrk="1" latinLnBrk="0" hangingPunct="1">
              <a:defRPr sz="1607" kern="1200">
                <a:solidFill>
                  <a:schemeClr val="tx1"/>
                </a:solidFill>
                <a:latin typeface="+mn-lt"/>
                <a:ea typeface="+mn-ea"/>
                <a:cs typeface="+mn-cs"/>
              </a:defRPr>
            </a:lvl8pPr>
            <a:lvl9pPr marL="3266674" algn="l" defTabSz="816668" rtl="0" eaLnBrk="1" latinLnBrk="0" hangingPunct="1">
              <a:defRPr sz="1607" kern="1200">
                <a:solidFill>
                  <a:schemeClr val="tx1"/>
                </a:solidFill>
                <a:latin typeface="+mn-lt"/>
                <a:ea typeface="+mn-ea"/>
                <a:cs typeface="+mn-cs"/>
              </a:defRPr>
            </a:lvl9pPr>
          </a:lstStyle>
          <a:p>
            <a:r>
              <a:rPr lang="en-GB" dirty="0"/>
              <a:t>Copyright Carol Thomas and Angie McCormack 2008</a:t>
            </a:r>
          </a:p>
        </p:txBody>
      </p:sp>
    </p:spTree>
    <p:extLst>
      <p:ext uri="{BB962C8B-B14F-4D97-AF65-F5344CB8AC3E}">
        <p14:creationId xmlns:p14="http://schemas.microsoft.com/office/powerpoint/2010/main" val="2033550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eaLnBrk="1" hangingPunct="1"/>
            <a:r>
              <a:rPr lang="en-GB" b="1" dirty="0">
                <a:solidFill>
                  <a:srgbClr val="336600"/>
                </a:solidFill>
                <a:latin typeface="Comic Sans MS" panose="030F0702030302020204" pitchFamily="66" charset="0"/>
              </a:rPr>
              <a:t>The Parent Carer</a:t>
            </a:r>
          </a:p>
        </p:txBody>
      </p:sp>
      <p:sp>
        <p:nvSpPr>
          <p:cNvPr id="7171" name="Text Box 4"/>
          <p:cNvSpPr txBox="1">
            <a:spLocks noChangeArrowheads="1"/>
          </p:cNvSpPr>
          <p:nvPr/>
        </p:nvSpPr>
        <p:spPr bwMode="auto">
          <a:xfrm>
            <a:off x="2959761" y="2425603"/>
            <a:ext cx="2176692" cy="346531"/>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endParaRPr lang="en-US" sz="1607"/>
          </a:p>
        </p:txBody>
      </p:sp>
      <p:sp>
        <p:nvSpPr>
          <p:cNvPr id="7172" name="Text Box 5"/>
          <p:cNvSpPr txBox="1">
            <a:spLocks noChangeArrowheads="1"/>
          </p:cNvSpPr>
          <p:nvPr/>
        </p:nvSpPr>
        <p:spPr bwMode="auto">
          <a:xfrm>
            <a:off x="3163780" y="3105163"/>
            <a:ext cx="1701150" cy="346530"/>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endParaRPr lang="en-US" sz="1607"/>
          </a:p>
        </p:txBody>
      </p:sp>
      <p:pic>
        <p:nvPicPr>
          <p:cNvPr id="7173" name="Picture 6" descr="BD09494_"/>
          <p:cNvPicPr>
            <a:picLocks noChangeAspect="1" noChangeArrowheads="1"/>
          </p:cNvPicPr>
          <p:nvPr/>
        </p:nvPicPr>
        <p:blipFill>
          <a:blip r:embed="rId3" cstate="print"/>
          <a:srcRect/>
          <a:stretch>
            <a:fillRect/>
          </a:stretch>
        </p:blipFill>
        <p:spPr bwMode="auto">
          <a:xfrm>
            <a:off x="3375298" y="2431603"/>
            <a:ext cx="1143101" cy="1686149"/>
          </a:xfrm>
          <a:prstGeom prst="rect">
            <a:avLst/>
          </a:prstGeom>
          <a:noFill/>
          <a:ln w="9525">
            <a:noFill/>
            <a:miter lim="800000"/>
            <a:headEnd/>
            <a:tailEnd/>
          </a:ln>
        </p:spPr>
      </p:pic>
      <p:sp>
        <p:nvSpPr>
          <p:cNvPr id="7174" name="Text Box 7"/>
          <p:cNvSpPr txBox="1">
            <a:spLocks noChangeArrowheads="1"/>
          </p:cNvSpPr>
          <p:nvPr/>
        </p:nvSpPr>
        <p:spPr bwMode="auto">
          <a:xfrm>
            <a:off x="6075548" y="2499105"/>
            <a:ext cx="1405624"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dirty="0">
                <a:solidFill>
                  <a:srgbClr val="FF3399"/>
                </a:solidFill>
              </a:rPr>
              <a:t>Employee</a:t>
            </a:r>
          </a:p>
        </p:txBody>
      </p:sp>
      <p:sp>
        <p:nvSpPr>
          <p:cNvPr id="7175" name="Text Box 8"/>
          <p:cNvSpPr txBox="1">
            <a:spLocks noChangeArrowheads="1"/>
          </p:cNvSpPr>
          <p:nvPr/>
        </p:nvSpPr>
        <p:spPr bwMode="auto">
          <a:xfrm>
            <a:off x="5613237" y="2016864"/>
            <a:ext cx="1360901"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dirty="0">
                <a:solidFill>
                  <a:srgbClr val="FFC000"/>
                </a:solidFill>
              </a:rPr>
              <a:t>Accountant</a:t>
            </a:r>
          </a:p>
        </p:txBody>
      </p:sp>
      <p:sp>
        <p:nvSpPr>
          <p:cNvPr id="7176" name="Text Box 9"/>
          <p:cNvSpPr txBox="1">
            <a:spLocks noChangeArrowheads="1"/>
          </p:cNvSpPr>
          <p:nvPr/>
        </p:nvSpPr>
        <p:spPr bwMode="auto">
          <a:xfrm>
            <a:off x="850083" y="2561224"/>
            <a:ext cx="1485131"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dirty="0">
                <a:solidFill>
                  <a:srgbClr val="FF3399"/>
                </a:solidFill>
              </a:rPr>
              <a:t>Homemaker</a:t>
            </a:r>
          </a:p>
        </p:txBody>
      </p:sp>
      <p:sp>
        <p:nvSpPr>
          <p:cNvPr id="7177" name="Text Box 10"/>
          <p:cNvSpPr txBox="1">
            <a:spLocks noChangeArrowheads="1"/>
          </p:cNvSpPr>
          <p:nvPr/>
        </p:nvSpPr>
        <p:spPr bwMode="auto">
          <a:xfrm>
            <a:off x="2767744" y="1351509"/>
            <a:ext cx="3334794"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a:solidFill>
                  <a:schemeClr val="hlink"/>
                </a:solidFill>
              </a:rPr>
              <a:t>Special educational Needs</a:t>
            </a:r>
          </a:p>
        </p:txBody>
      </p:sp>
      <p:sp>
        <p:nvSpPr>
          <p:cNvPr id="7178" name="Text Box 11"/>
          <p:cNvSpPr txBox="1">
            <a:spLocks noChangeArrowheads="1"/>
          </p:cNvSpPr>
          <p:nvPr/>
        </p:nvSpPr>
        <p:spPr bwMode="auto">
          <a:xfrm>
            <a:off x="986173" y="2084909"/>
            <a:ext cx="1687649"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dirty="0">
                <a:solidFill>
                  <a:schemeClr val="hlink"/>
                </a:solidFill>
              </a:rPr>
              <a:t>Administrator</a:t>
            </a:r>
          </a:p>
        </p:txBody>
      </p:sp>
      <p:sp>
        <p:nvSpPr>
          <p:cNvPr id="7179" name="Text Box 12"/>
          <p:cNvSpPr txBox="1">
            <a:spLocks noChangeArrowheads="1"/>
          </p:cNvSpPr>
          <p:nvPr/>
        </p:nvSpPr>
        <p:spPr bwMode="auto">
          <a:xfrm>
            <a:off x="986174" y="3445811"/>
            <a:ext cx="1905168"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dirty="0">
                <a:solidFill>
                  <a:srgbClr val="FF0000"/>
                </a:solidFill>
              </a:rPr>
              <a:t>Appointments</a:t>
            </a:r>
          </a:p>
        </p:txBody>
      </p:sp>
      <p:sp>
        <p:nvSpPr>
          <p:cNvPr id="7180" name="Text Box 13"/>
          <p:cNvSpPr txBox="1">
            <a:spLocks noChangeArrowheads="1"/>
          </p:cNvSpPr>
          <p:nvPr/>
        </p:nvSpPr>
        <p:spPr bwMode="auto">
          <a:xfrm>
            <a:off x="5477147" y="1608594"/>
            <a:ext cx="1020090"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dirty="0">
                <a:solidFill>
                  <a:srgbClr val="FF0000"/>
                </a:solidFill>
              </a:rPr>
              <a:t>Carer</a:t>
            </a:r>
          </a:p>
        </p:txBody>
      </p:sp>
      <p:sp>
        <p:nvSpPr>
          <p:cNvPr id="7181" name="Text Box 14"/>
          <p:cNvSpPr txBox="1">
            <a:spLocks noChangeArrowheads="1"/>
          </p:cNvSpPr>
          <p:nvPr/>
        </p:nvSpPr>
        <p:spPr bwMode="auto">
          <a:xfrm>
            <a:off x="6345574" y="2904143"/>
            <a:ext cx="1360621"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dirty="0">
                <a:solidFill>
                  <a:schemeClr val="hlink"/>
                </a:solidFill>
              </a:rPr>
              <a:t>Advocate</a:t>
            </a:r>
          </a:p>
        </p:txBody>
      </p:sp>
      <p:sp>
        <p:nvSpPr>
          <p:cNvPr id="7182" name="Text Box 15"/>
          <p:cNvSpPr txBox="1">
            <a:spLocks noChangeArrowheads="1"/>
          </p:cNvSpPr>
          <p:nvPr/>
        </p:nvSpPr>
        <p:spPr bwMode="auto">
          <a:xfrm>
            <a:off x="713993" y="3037540"/>
            <a:ext cx="1362120"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dirty="0">
                <a:solidFill>
                  <a:srgbClr val="FFC000"/>
                </a:solidFill>
              </a:rPr>
              <a:t>Teacher</a:t>
            </a:r>
          </a:p>
        </p:txBody>
      </p:sp>
      <p:sp>
        <p:nvSpPr>
          <p:cNvPr id="7183" name="Text Box 16"/>
          <p:cNvSpPr txBox="1">
            <a:spLocks noChangeArrowheads="1"/>
          </p:cNvSpPr>
          <p:nvPr/>
        </p:nvSpPr>
        <p:spPr bwMode="auto">
          <a:xfrm>
            <a:off x="1530534" y="1676639"/>
            <a:ext cx="1506133"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dirty="0">
                <a:solidFill>
                  <a:srgbClr val="FF0000"/>
                </a:solidFill>
              </a:rPr>
              <a:t>Researcher</a:t>
            </a:r>
          </a:p>
        </p:txBody>
      </p:sp>
      <p:sp>
        <p:nvSpPr>
          <p:cNvPr id="7184" name="Text Box 17"/>
          <p:cNvSpPr txBox="1">
            <a:spLocks noChangeArrowheads="1"/>
          </p:cNvSpPr>
          <p:nvPr/>
        </p:nvSpPr>
        <p:spPr bwMode="auto">
          <a:xfrm>
            <a:off x="6361733" y="3309721"/>
            <a:ext cx="877584"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a:spcBef>
                <a:spcPct val="50000"/>
              </a:spcBef>
            </a:pPr>
            <a:r>
              <a:rPr lang="en-GB" sz="1890" dirty="0">
                <a:solidFill>
                  <a:srgbClr val="FF0000"/>
                </a:solidFill>
              </a:rPr>
              <a:t>Parent</a:t>
            </a:r>
          </a:p>
        </p:txBody>
      </p:sp>
      <p:sp>
        <p:nvSpPr>
          <p:cNvPr id="7186" name="TextBox 17"/>
          <p:cNvSpPr txBox="1">
            <a:spLocks noChangeArrowheads="1"/>
          </p:cNvSpPr>
          <p:nvPr/>
        </p:nvSpPr>
        <p:spPr bwMode="auto">
          <a:xfrm>
            <a:off x="1258353" y="3854081"/>
            <a:ext cx="1350119"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solidFill>
                  <a:srgbClr val="0000FF"/>
                </a:solidFill>
              </a:rPr>
              <a:t>Employer</a:t>
            </a:r>
          </a:p>
        </p:txBody>
      </p:sp>
      <p:sp>
        <p:nvSpPr>
          <p:cNvPr id="7187" name="TextBox 18"/>
          <p:cNvSpPr txBox="1">
            <a:spLocks noChangeArrowheads="1"/>
          </p:cNvSpPr>
          <p:nvPr/>
        </p:nvSpPr>
        <p:spPr bwMode="auto">
          <a:xfrm>
            <a:off x="1666624" y="4262351"/>
            <a:ext cx="1620143"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solidFill>
                  <a:srgbClr val="FF3399"/>
                </a:solidFill>
              </a:rPr>
              <a:t>Co-ordinator</a:t>
            </a:r>
          </a:p>
        </p:txBody>
      </p:sp>
      <p:sp>
        <p:nvSpPr>
          <p:cNvPr id="7188" name="TextBox 19"/>
          <p:cNvSpPr txBox="1">
            <a:spLocks noChangeArrowheads="1"/>
          </p:cNvSpPr>
          <p:nvPr/>
        </p:nvSpPr>
        <p:spPr bwMode="auto">
          <a:xfrm>
            <a:off x="5805523" y="3714220"/>
            <a:ext cx="1282622"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solidFill>
                  <a:srgbClr val="FFC000"/>
                </a:solidFill>
              </a:rPr>
              <a:t>Negotiator</a:t>
            </a:r>
          </a:p>
        </p:txBody>
      </p:sp>
      <p:sp>
        <p:nvSpPr>
          <p:cNvPr id="7189" name="TextBox 20"/>
          <p:cNvSpPr txBox="1">
            <a:spLocks noChangeArrowheads="1"/>
          </p:cNvSpPr>
          <p:nvPr/>
        </p:nvSpPr>
        <p:spPr bwMode="auto">
          <a:xfrm>
            <a:off x="5873029" y="4119259"/>
            <a:ext cx="945090"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solidFill>
                  <a:srgbClr val="FF3399"/>
                </a:solidFill>
              </a:rPr>
              <a:t>Trainer</a:t>
            </a:r>
          </a:p>
        </p:txBody>
      </p:sp>
      <p:sp>
        <p:nvSpPr>
          <p:cNvPr id="7190" name="TextBox 21"/>
          <p:cNvSpPr txBox="1">
            <a:spLocks noChangeArrowheads="1"/>
          </p:cNvSpPr>
          <p:nvPr/>
        </p:nvSpPr>
        <p:spPr bwMode="auto">
          <a:xfrm>
            <a:off x="5603003" y="4591804"/>
            <a:ext cx="945090"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solidFill>
                  <a:srgbClr val="0000FF"/>
                </a:solidFill>
              </a:rPr>
              <a:t>Friend</a:t>
            </a:r>
          </a:p>
        </p:txBody>
      </p:sp>
      <p:sp>
        <p:nvSpPr>
          <p:cNvPr id="7191" name="TextBox 22"/>
          <p:cNvSpPr txBox="1">
            <a:spLocks noChangeArrowheads="1"/>
          </p:cNvSpPr>
          <p:nvPr/>
        </p:nvSpPr>
        <p:spPr bwMode="auto">
          <a:xfrm>
            <a:off x="2074894" y="4670621"/>
            <a:ext cx="1282613"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solidFill>
                  <a:srgbClr val="FFC000"/>
                </a:solidFill>
              </a:rPr>
              <a:t>Playmate</a:t>
            </a:r>
          </a:p>
        </p:txBody>
      </p:sp>
      <p:sp>
        <p:nvSpPr>
          <p:cNvPr id="7192" name="TextBox 23"/>
          <p:cNvSpPr txBox="1">
            <a:spLocks noChangeArrowheads="1"/>
          </p:cNvSpPr>
          <p:nvPr/>
        </p:nvSpPr>
        <p:spPr bwMode="auto">
          <a:xfrm>
            <a:off x="3367751" y="5351072"/>
            <a:ext cx="1822665" cy="383182"/>
          </a:xfrm>
          <a:prstGeom prst="rect">
            <a:avLst/>
          </a:prstGeom>
          <a:noFill/>
          <a:ln w="9525">
            <a:noFill/>
            <a:miter lim="800000"/>
            <a:headEnd/>
            <a:tailEnd/>
          </a:ln>
        </p:spPr>
        <p:txBody>
          <a:bodyPr wrap="square">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solidFill>
                  <a:srgbClr val="FF0000"/>
                </a:solidFill>
              </a:rPr>
              <a:t>Social Secretary</a:t>
            </a:r>
          </a:p>
        </p:txBody>
      </p:sp>
      <p:sp>
        <p:nvSpPr>
          <p:cNvPr id="25" name="TextBox 24"/>
          <p:cNvSpPr txBox="1"/>
          <p:nvPr/>
        </p:nvSpPr>
        <p:spPr>
          <a:xfrm>
            <a:off x="5273012" y="5010847"/>
            <a:ext cx="1147609" cy="383182"/>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solidFill>
                  <a:srgbClr val="FFC000"/>
                </a:solidFill>
              </a:rPr>
              <a:t>Nurse</a:t>
            </a:r>
            <a:endParaRPr lang="en-US" sz="1890" dirty="0">
              <a:solidFill>
                <a:srgbClr val="FFC000"/>
              </a:solidFill>
            </a:endParaRPr>
          </a:p>
        </p:txBody>
      </p:sp>
      <p:sp>
        <p:nvSpPr>
          <p:cNvPr id="26" name="TextBox 25"/>
          <p:cNvSpPr txBox="1"/>
          <p:nvPr/>
        </p:nvSpPr>
        <p:spPr>
          <a:xfrm>
            <a:off x="2551209" y="5078892"/>
            <a:ext cx="884586" cy="383182"/>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1890" dirty="0">
                <a:solidFill>
                  <a:srgbClr val="0070C0"/>
                </a:solidFill>
              </a:rPr>
              <a:t>Taxi</a:t>
            </a:r>
            <a:endParaRPr lang="en-US" sz="1890" dirty="0">
              <a:solidFill>
                <a:srgbClr val="0070C0"/>
              </a:solidFill>
            </a:endParaRPr>
          </a:p>
        </p:txBody>
      </p:sp>
      <p:sp>
        <p:nvSpPr>
          <p:cNvPr id="2" name="Footer Placeholder 1">
            <a:extLst>
              <a:ext uri="{FF2B5EF4-FFF2-40B4-BE49-F238E27FC236}">
                <a16:creationId xmlns:a16="http://schemas.microsoft.com/office/drawing/2014/main" id="{90283865-7B05-4B36-B640-7E6A43C2C1F1}"/>
              </a:ext>
            </a:extLst>
          </p:cNvPr>
          <p:cNvSpPr>
            <a:spLocks noGrp="1"/>
          </p:cNvSpPr>
          <p:nvPr>
            <p:ph type="ftr" sz="quarter" idx="11"/>
          </p:nvPr>
        </p:nvSpPr>
        <p:spPr>
          <a:xfrm>
            <a:off x="2551209" y="6037107"/>
            <a:ext cx="3409473" cy="345030"/>
          </a:xfrm>
        </p:spPr>
        <p:txBody>
          <a:bodyPr/>
          <a:lstStyle>
            <a:defPPr>
              <a:defRPr lang="en-US"/>
            </a:defPPr>
            <a:lvl1pPr marL="0" algn="l" defTabSz="816668" rtl="0" eaLnBrk="1" latinLnBrk="0" hangingPunct="1">
              <a:defRPr sz="1607" kern="1200">
                <a:solidFill>
                  <a:schemeClr val="tx1"/>
                </a:solidFill>
                <a:latin typeface="+mn-lt"/>
                <a:ea typeface="+mn-ea"/>
                <a:cs typeface="+mn-cs"/>
              </a:defRPr>
            </a:lvl1pPr>
            <a:lvl2pPr marL="408335" algn="l" defTabSz="816668" rtl="0" eaLnBrk="1" latinLnBrk="0" hangingPunct="1">
              <a:defRPr sz="1607" kern="1200">
                <a:solidFill>
                  <a:schemeClr val="tx1"/>
                </a:solidFill>
                <a:latin typeface="+mn-lt"/>
                <a:ea typeface="+mn-ea"/>
                <a:cs typeface="+mn-cs"/>
              </a:defRPr>
            </a:lvl2pPr>
            <a:lvl3pPr marL="816668" algn="l" defTabSz="816668" rtl="0" eaLnBrk="1" latinLnBrk="0" hangingPunct="1">
              <a:defRPr sz="1607" kern="1200">
                <a:solidFill>
                  <a:schemeClr val="tx1"/>
                </a:solidFill>
                <a:latin typeface="+mn-lt"/>
                <a:ea typeface="+mn-ea"/>
                <a:cs typeface="+mn-cs"/>
              </a:defRPr>
            </a:lvl3pPr>
            <a:lvl4pPr marL="1225003" algn="l" defTabSz="816668" rtl="0" eaLnBrk="1" latinLnBrk="0" hangingPunct="1">
              <a:defRPr sz="1607" kern="1200">
                <a:solidFill>
                  <a:schemeClr val="tx1"/>
                </a:solidFill>
                <a:latin typeface="+mn-lt"/>
                <a:ea typeface="+mn-ea"/>
                <a:cs typeface="+mn-cs"/>
              </a:defRPr>
            </a:lvl4pPr>
            <a:lvl5pPr marL="1633337" algn="l" defTabSz="816668" rtl="0" eaLnBrk="1" latinLnBrk="0" hangingPunct="1">
              <a:defRPr sz="1607" kern="1200">
                <a:solidFill>
                  <a:schemeClr val="tx1"/>
                </a:solidFill>
                <a:latin typeface="+mn-lt"/>
                <a:ea typeface="+mn-ea"/>
                <a:cs typeface="+mn-cs"/>
              </a:defRPr>
            </a:lvl5pPr>
            <a:lvl6pPr marL="2041672" algn="l" defTabSz="816668" rtl="0" eaLnBrk="1" latinLnBrk="0" hangingPunct="1">
              <a:defRPr sz="1607" kern="1200">
                <a:solidFill>
                  <a:schemeClr val="tx1"/>
                </a:solidFill>
                <a:latin typeface="+mn-lt"/>
                <a:ea typeface="+mn-ea"/>
                <a:cs typeface="+mn-cs"/>
              </a:defRPr>
            </a:lvl6pPr>
            <a:lvl7pPr marL="2450005" algn="l" defTabSz="816668" rtl="0" eaLnBrk="1" latinLnBrk="0" hangingPunct="1">
              <a:defRPr sz="1607" kern="1200">
                <a:solidFill>
                  <a:schemeClr val="tx1"/>
                </a:solidFill>
                <a:latin typeface="+mn-lt"/>
                <a:ea typeface="+mn-ea"/>
                <a:cs typeface="+mn-cs"/>
              </a:defRPr>
            </a:lvl7pPr>
            <a:lvl8pPr marL="2858340" algn="l" defTabSz="816668" rtl="0" eaLnBrk="1" latinLnBrk="0" hangingPunct="1">
              <a:defRPr sz="1607" kern="1200">
                <a:solidFill>
                  <a:schemeClr val="tx1"/>
                </a:solidFill>
                <a:latin typeface="+mn-lt"/>
                <a:ea typeface="+mn-ea"/>
                <a:cs typeface="+mn-cs"/>
              </a:defRPr>
            </a:lvl8pPr>
            <a:lvl9pPr marL="3266674" algn="l" defTabSz="816668" rtl="0" eaLnBrk="1" latinLnBrk="0" hangingPunct="1">
              <a:defRPr sz="1607" kern="1200">
                <a:solidFill>
                  <a:schemeClr val="tx1"/>
                </a:solidFill>
                <a:latin typeface="+mn-lt"/>
                <a:ea typeface="+mn-ea"/>
                <a:cs typeface="+mn-cs"/>
              </a:defRPr>
            </a:lvl9pPr>
          </a:lstStyle>
          <a:p>
            <a:r>
              <a:rPr lang="en-GB" dirty="0"/>
              <a:t>Copyright Carol Thomas and Angie McCormack 2008</a:t>
            </a:r>
          </a:p>
        </p:txBody>
      </p:sp>
    </p:spTree>
    <p:extLst>
      <p:ext uri="{BB962C8B-B14F-4D97-AF65-F5344CB8AC3E}">
        <p14:creationId xmlns:p14="http://schemas.microsoft.com/office/powerpoint/2010/main" val="3278265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b="1" dirty="0">
                <a:solidFill>
                  <a:srgbClr val="006600"/>
                </a:solidFill>
                <a:latin typeface="Comic Sans MS" panose="030F0702030302020204" pitchFamily="66" charset="0"/>
              </a:rPr>
              <a:t>Barriers to our journey</a:t>
            </a:r>
          </a:p>
        </p:txBody>
      </p:sp>
      <p:sp>
        <p:nvSpPr>
          <p:cNvPr id="3" name="Content Placeholder 2"/>
          <p:cNvSpPr>
            <a:spLocks noGrp="1"/>
          </p:cNvSpPr>
          <p:nvPr>
            <p:ph idx="1"/>
          </p:nvPr>
        </p:nvSpPr>
        <p:spPr>
          <a:xfrm>
            <a:off x="441813" y="1268368"/>
            <a:ext cx="7776686" cy="4763154"/>
          </a:xfrm>
        </p:spPr>
        <p:txBody>
          <a:bodyPr>
            <a:norm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dirty="0">
                <a:latin typeface="Comic Sans MS" panose="030F0702030302020204" pitchFamily="66" charset="0"/>
              </a:rPr>
              <a:t>Don’t know what we don’t know</a:t>
            </a:r>
          </a:p>
          <a:p>
            <a:r>
              <a:rPr lang="en-GB" dirty="0">
                <a:latin typeface="Comic Sans MS" panose="030F0702030302020204" pitchFamily="66" charset="0"/>
              </a:rPr>
              <a:t>Finding relevant information</a:t>
            </a:r>
          </a:p>
          <a:p>
            <a:r>
              <a:rPr lang="en-GB" dirty="0">
                <a:latin typeface="Comic Sans MS" panose="030F0702030302020204" pitchFamily="66" charset="0"/>
              </a:rPr>
              <a:t>Not understanding professional roles or processes</a:t>
            </a:r>
          </a:p>
          <a:p>
            <a:r>
              <a:rPr lang="en-GB" dirty="0">
                <a:latin typeface="Comic Sans MS" panose="030F0702030302020204" pitchFamily="66" charset="0"/>
              </a:rPr>
              <a:t>Not being listened to (or believed)</a:t>
            </a:r>
          </a:p>
          <a:p>
            <a:r>
              <a:rPr lang="en-GB" dirty="0">
                <a:latin typeface="Comic Sans MS" panose="030F0702030302020204" pitchFamily="66" charset="0"/>
              </a:rPr>
              <a:t>Not having a diagnosis (in a culture where diagnosis seems to be a passport to support)</a:t>
            </a:r>
          </a:p>
          <a:p>
            <a:r>
              <a:rPr lang="en-GB" dirty="0">
                <a:latin typeface="Comic Sans MS" panose="030F0702030302020204" pitchFamily="66" charset="0"/>
              </a:rPr>
              <a:t>Service/Provision led not needs led approach</a:t>
            </a:r>
          </a:p>
          <a:p>
            <a:r>
              <a:rPr lang="en-GB" dirty="0">
                <a:latin typeface="Comic Sans MS" panose="030F0702030302020204" pitchFamily="66" charset="0"/>
              </a:rPr>
              <a:t>Not appearing to meet criteria for support</a:t>
            </a:r>
          </a:p>
          <a:p>
            <a:r>
              <a:rPr lang="en-GB" dirty="0">
                <a:latin typeface="Comic Sans MS" panose="030F0702030302020204" pitchFamily="66" charset="0"/>
              </a:rPr>
              <a:t>Late or slow identification of child’s issues</a:t>
            </a:r>
          </a:p>
          <a:p>
            <a:r>
              <a:rPr lang="en-GB" dirty="0">
                <a:latin typeface="Comic Sans MS" panose="030F0702030302020204" pitchFamily="66" charset="0"/>
              </a:rPr>
              <a:t>Lack of accountability</a:t>
            </a:r>
          </a:p>
          <a:p>
            <a:endParaRPr lang="en-GB" dirty="0"/>
          </a:p>
        </p:txBody>
      </p:sp>
    </p:spTree>
    <p:extLst>
      <p:ext uri="{BB962C8B-B14F-4D97-AF65-F5344CB8AC3E}">
        <p14:creationId xmlns:p14="http://schemas.microsoft.com/office/powerpoint/2010/main" val="961662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b="1" dirty="0">
                <a:solidFill>
                  <a:srgbClr val="006600"/>
                </a:solidFill>
                <a:latin typeface="Comic Sans MS" panose="030F0702030302020204" pitchFamily="66" charset="0"/>
              </a:rPr>
              <a:t>What makes our journey easier</a:t>
            </a:r>
          </a:p>
        </p:txBody>
      </p:sp>
      <p:sp>
        <p:nvSpPr>
          <p:cNvPr id="3" name="Content Placeholder 2"/>
          <p:cNvSpPr>
            <a:spLocks noGrp="1"/>
          </p:cNvSpPr>
          <p:nvPr>
            <p:ph idx="1"/>
          </p:nvPr>
        </p:nvSpPr>
        <p:spPr>
          <a:xfrm>
            <a:off x="432038" y="1513522"/>
            <a:ext cx="7776686" cy="4449955"/>
          </a:xfrm>
        </p:spPr>
        <p:txBody>
          <a:bodyPr>
            <a:norm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dirty="0">
                <a:latin typeface="Comic Sans MS" panose="030F0702030302020204" pitchFamily="66" charset="0"/>
              </a:rPr>
              <a:t>Early identification and response to child’s issues</a:t>
            </a:r>
          </a:p>
          <a:p>
            <a:r>
              <a:rPr lang="en-GB" dirty="0">
                <a:latin typeface="Comic Sans MS" panose="030F0702030302020204" pitchFamily="66" charset="0"/>
              </a:rPr>
              <a:t>Preparation (with family, child and other professionals)</a:t>
            </a:r>
          </a:p>
          <a:p>
            <a:r>
              <a:rPr lang="en-GB" dirty="0">
                <a:latin typeface="Comic Sans MS" panose="030F0702030302020204" pitchFamily="66" charset="0"/>
              </a:rPr>
              <a:t>Helping us to understand why our involvement is important</a:t>
            </a:r>
          </a:p>
          <a:p>
            <a:r>
              <a:rPr lang="en-GB" dirty="0">
                <a:latin typeface="Comic Sans MS" panose="030F0702030302020204" pitchFamily="66" charset="0"/>
              </a:rPr>
              <a:t>Having the right information at the right time</a:t>
            </a:r>
          </a:p>
          <a:p>
            <a:r>
              <a:rPr lang="en-GB" dirty="0">
                <a:latin typeface="Comic Sans MS" panose="030F0702030302020204" pitchFamily="66" charset="0"/>
              </a:rPr>
              <a:t>People doing what they say they’re going to do</a:t>
            </a:r>
          </a:p>
          <a:p>
            <a:r>
              <a:rPr lang="en-GB" dirty="0">
                <a:latin typeface="Comic Sans MS" panose="030F0702030302020204" pitchFamily="66" charset="0"/>
              </a:rPr>
              <a:t>Truly joined up approach (working together)</a:t>
            </a:r>
          </a:p>
          <a:p>
            <a:r>
              <a:rPr lang="en-GB" dirty="0">
                <a:latin typeface="Comic Sans MS" panose="030F0702030302020204" pitchFamily="66" charset="0"/>
              </a:rPr>
              <a:t>Commitment from all involved to enabling the child to be the best they can be (aspirations)</a:t>
            </a:r>
          </a:p>
          <a:p>
            <a:r>
              <a:rPr lang="en-GB" dirty="0">
                <a:latin typeface="Comic Sans MS" panose="030F0702030302020204" pitchFamily="66" charset="0"/>
              </a:rPr>
              <a:t>Talking and listening</a:t>
            </a:r>
          </a:p>
          <a:p>
            <a:r>
              <a:rPr lang="en-GB" dirty="0">
                <a:latin typeface="Comic Sans MS" panose="030F0702030302020204" pitchFamily="66" charset="0"/>
              </a:rPr>
              <a:t>Accountability</a:t>
            </a:r>
          </a:p>
          <a:p>
            <a:r>
              <a:rPr lang="en-GB" dirty="0">
                <a:latin typeface="Comic Sans MS" panose="030F0702030302020204" pitchFamily="66" charset="0"/>
              </a:rPr>
              <a:t>Clarity and transparency</a:t>
            </a:r>
          </a:p>
          <a:p>
            <a:r>
              <a:rPr lang="en-GB" dirty="0">
                <a:latin typeface="Comic Sans MS" panose="030F0702030302020204" pitchFamily="66" charset="0"/>
              </a:rPr>
              <a:t>Family centred approach</a:t>
            </a:r>
          </a:p>
          <a:p>
            <a:r>
              <a:rPr lang="en-GB" dirty="0">
                <a:latin typeface="Comic Sans MS" panose="030F0702030302020204" pitchFamily="66" charset="0"/>
              </a:rPr>
              <a:t>Recognition that “one size doesn’t fit all”</a:t>
            </a:r>
          </a:p>
        </p:txBody>
      </p:sp>
    </p:spTree>
    <p:extLst>
      <p:ext uri="{BB962C8B-B14F-4D97-AF65-F5344CB8AC3E}">
        <p14:creationId xmlns:p14="http://schemas.microsoft.com/office/powerpoint/2010/main" val="2580119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b="1" dirty="0">
                <a:solidFill>
                  <a:srgbClr val="006600"/>
                </a:solidFill>
                <a:latin typeface="Comic Sans MS" panose="030F0702030302020204" pitchFamily="66" charset="0"/>
              </a:rPr>
              <a:t>Our hopes for the future</a:t>
            </a:r>
          </a:p>
        </p:txBody>
      </p:sp>
      <p:sp>
        <p:nvSpPr>
          <p:cNvPr id="3" name="Content Placeholder 2"/>
          <p:cNvSpPr>
            <a:spLocks noGrp="1"/>
          </p:cNvSpPr>
          <p:nvPr>
            <p:ph idx="1"/>
          </p:nvPr>
        </p:nvSpPr>
        <p:spPr/>
        <p:txBody>
          <a:bodyPr>
            <a:norm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indent="0" algn="ctr">
              <a:buNone/>
            </a:pPr>
            <a:r>
              <a:rPr lang="en-GB" dirty="0">
                <a:solidFill>
                  <a:srgbClr val="006600"/>
                </a:solidFill>
                <a:latin typeface="Comic Sans MS" panose="030F0702030302020204" pitchFamily="66" charset="0"/>
              </a:rPr>
              <a:t>We want to see a collaborative, holistic outcome-focussed approach, all agencies working together putting the child and family at the centre, listening to their views and supporting them in their journey. We all have the child’s best interests at heart.</a:t>
            </a:r>
          </a:p>
          <a:p>
            <a:pPr marL="0" indent="0">
              <a:buNone/>
            </a:pPr>
            <a:endParaRPr lang="en-GB" dirty="0">
              <a:solidFill>
                <a:srgbClr val="006600"/>
              </a:solidFill>
              <a:latin typeface="Comic Sans MS" panose="030F0702030302020204" pitchFamily="66" charset="0"/>
            </a:endParaRPr>
          </a:p>
        </p:txBody>
      </p:sp>
    </p:spTree>
    <p:extLst>
      <p:ext uri="{BB962C8B-B14F-4D97-AF65-F5344CB8AC3E}">
        <p14:creationId xmlns:p14="http://schemas.microsoft.com/office/powerpoint/2010/main" val="870245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b="1" dirty="0">
                <a:solidFill>
                  <a:srgbClr val="006600"/>
                </a:solidFill>
                <a:latin typeface="Comic Sans MS" panose="030F0702030302020204" pitchFamily="66" charset="0"/>
              </a:rPr>
              <a:t>What can you do ?</a:t>
            </a:r>
          </a:p>
        </p:txBody>
      </p:sp>
      <p:sp>
        <p:nvSpPr>
          <p:cNvPr id="4" name="TextBox 3"/>
          <p:cNvSpPr txBox="1"/>
          <p:nvPr/>
        </p:nvSpPr>
        <p:spPr>
          <a:xfrm>
            <a:off x="3299705" y="2697315"/>
            <a:ext cx="2313532" cy="1483274"/>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r>
              <a:rPr lang="en-GB" sz="9072" dirty="0">
                <a:solidFill>
                  <a:srgbClr val="006600"/>
                </a:solidFill>
                <a:latin typeface="Arial Rounded MT Bold" panose="020F0704030504030204" pitchFamily="34" charset="0"/>
              </a:rPr>
              <a:t>???</a:t>
            </a:r>
          </a:p>
        </p:txBody>
      </p:sp>
    </p:spTree>
    <p:extLst>
      <p:ext uri="{BB962C8B-B14F-4D97-AF65-F5344CB8AC3E}">
        <p14:creationId xmlns:p14="http://schemas.microsoft.com/office/powerpoint/2010/main" val="3381430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5274" y="347176"/>
            <a:ext cx="8028626" cy="3825121"/>
          </a:xfrm>
          <a:prstGeom prst="rect">
            <a:avLst/>
          </a:prstGeom>
        </p:spPr>
      </p:pic>
      <p:pic>
        <p:nvPicPr>
          <p:cNvPr id="3" name="Picture 2"/>
          <p:cNvPicPr>
            <a:picLocks noChangeAspect="1"/>
          </p:cNvPicPr>
          <p:nvPr/>
        </p:nvPicPr>
        <p:blipFill>
          <a:blip r:embed="rId4"/>
          <a:stretch>
            <a:fillRect/>
          </a:stretch>
        </p:blipFill>
        <p:spPr>
          <a:xfrm>
            <a:off x="2217420" y="2662657"/>
            <a:ext cx="4107180" cy="1176368"/>
          </a:xfrm>
          <a:prstGeom prst="rect">
            <a:avLst/>
          </a:prstGeom>
        </p:spPr>
      </p:pic>
      <p:sp>
        <p:nvSpPr>
          <p:cNvPr id="4" name="Rectangle 3"/>
          <p:cNvSpPr/>
          <p:nvPr/>
        </p:nvSpPr>
        <p:spPr>
          <a:xfrm>
            <a:off x="373380" y="4417265"/>
            <a:ext cx="7970520" cy="830997"/>
          </a:xfrm>
          <a:prstGeom prst="rect">
            <a:avLst/>
          </a:prstGeom>
        </p:spPr>
        <p:txBody>
          <a:bodyPr wrap="square">
            <a:spAutoFit/>
          </a:bodyPr>
          <a:lstStyle/>
          <a:p>
            <a:pPr algn="ctr"/>
            <a:r>
              <a:rPr lang="en-GB" sz="2400" b="1" dirty="0">
                <a:hlinkClick r:id="rId5"/>
              </a:rPr>
              <a:t>www.sendgateway.org.uk</a:t>
            </a:r>
            <a:endParaRPr lang="en-GB" sz="2400" b="1" dirty="0"/>
          </a:p>
          <a:p>
            <a:pPr algn="ctr"/>
            <a:r>
              <a:rPr lang="en-GB" sz="2400" b="1" dirty="0">
                <a:latin typeface="Comic Sans MS" panose="030F0702030302020204" pitchFamily="66" charset="0"/>
              </a:rPr>
              <a:t>Or just search </a:t>
            </a:r>
            <a:r>
              <a:rPr lang="en-GB" sz="2400" b="1" dirty="0" err="1">
                <a:latin typeface="Comic Sans MS" panose="030F0702030302020204" pitchFamily="66" charset="0"/>
              </a:rPr>
              <a:t>SENCo</a:t>
            </a:r>
            <a:r>
              <a:rPr lang="en-GB" sz="2400" b="1" dirty="0">
                <a:latin typeface="Comic Sans MS" panose="030F0702030302020204" pitchFamily="66" charset="0"/>
              </a:rPr>
              <a:t> induction </a:t>
            </a:r>
          </a:p>
        </p:txBody>
      </p:sp>
    </p:spTree>
    <p:extLst>
      <p:ext uri="{BB962C8B-B14F-4D97-AF65-F5344CB8AC3E}">
        <p14:creationId xmlns:p14="http://schemas.microsoft.com/office/powerpoint/2010/main" val="4040678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noGrp="1"/>
          </p:cNvSpPr>
          <p:nvPr>
            <p:ph idx="1"/>
          </p:nvPr>
        </p:nvSpPr>
        <p:spPr>
          <a:xfrm>
            <a:off x="432038" y="2765360"/>
            <a:ext cx="7776686" cy="1134269"/>
          </a:xfrm>
          <a:prstGeom prst="rect">
            <a:avLst/>
          </a:prstGeom>
          <a:noFill/>
        </p:spPr>
        <p:txBody>
          <a:bodyPr wrap="square" rtlCol="0">
            <a:spAutoFit/>
          </a:bodyPr>
          <a:lstStyle>
            <a:defPPr>
              <a:defRPr lang="en-US"/>
            </a:defPPr>
            <a:lvl1pPr marL="0" algn="l" defTabSz="864199" rtl="0" eaLnBrk="1" latinLnBrk="0" hangingPunct="1">
              <a:defRPr sz="1701" kern="1200">
                <a:solidFill>
                  <a:schemeClr val="tx1"/>
                </a:solidFill>
                <a:latin typeface="+mn-lt"/>
                <a:ea typeface="+mn-ea"/>
                <a:cs typeface="+mn-cs"/>
              </a:defRPr>
            </a:lvl1pPr>
            <a:lvl2pPr marL="432100" algn="l" defTabSz="864199" rtl="0" eaLnBrk="1" latinLnBrk="0" hangingPunct="1">
              <a:defRPr sz="1701" kern="1200">
                <a:solidFill>
                  <a:schemeClr val="tx1"/>
                </a:solidFill>
                <a:latin typeface="+mn-lt"/>
                <a:ea typeface="+mn-ea"/>
                <a:cs typeface="+mn-cs"/>
              </a:defRPr>
            </a:lvl2pPr>
            <a:lvl3pPr marL="864199" algn="l" defTabSz="864199" rtl="0" eaLnBrk="1" latinLnBrk="0" hangingPunct="1">
              <a:defRPr sz="1701" kern="1200">
                <a:solidFill>
                  <a:schemeClr val="tx1"/>
                </a:solidFill>
                <a:latin typeface="+mn-lt"/>
                <a:ea typeface="+mn-ea"/>
                <a:cs typeface="+mn-cs"/>
              </a:defRPr>
            </a:lvl3pPr>
            <a:lvl4pPr marL="1296299" algn="l" defTabSz="864199" rtl="0" eaLnBrk="1" latinLnBrk="0" hangingPunct="1">
              <a:defRPr sz="1701" kern="1200">
                <a:solidFill>
                  <a:schemeClr val="tx1"/>
                </a:solidFill>
                <a:latin typeface="+mn-lt"/>
                <a:ea typeface="+mn-ea"/>
                <a:cs typeface="+mn-cs"/>
              </a:defRPr>
            </a:lvl4pPr>
            <a:lvl5pPr marL="1728399" algn="l" defTabSz="864199" rtl="0" eaLnBrk="1" latinLnBrk="0" hangingPunct="1">
              <a:defRPr sz="1701" kern="1200">
                <a:solidFill>
                  <a:schemeClr val="tx1"/>
                </a:solidFill>
                <a:latin typeface="+mn-lt"/>
                <a:ea typeface="+mn-ea"/>
                <a:cs typeface="+mn-cs"/>
              </a:defRPr>
            </a:lvl5pPr>
            <a:lvl6pPr marL="2160499" algn="l" defTabSz="864199" rtl="0" eaLnBrk="1" latinLnBrk="0" hangingPunct="1">
              <a:defRPr sz="1701" kern="1200">
                <a:solidFill>
                  <a:schemeClr val="tx1"/>
                </a:solidFill>
                <a:latin typeface="+mn-lt"/>
                <a:ea typeface="+mn-ea"/>
                <a:cs typeface="+mn-cs"/>
              </a:defRPr>
            </a:lvl6pPr>
            <a:lvl7pPr marL="2592598" algn="l" defTabSz="864199" rtl="0" eaLnBrk="1" latinLnBrk="0" hangingPunct="1">
              <a:defRPr sz="1701" kern="1200">
                <a:solidFill>
                  <a:schemeClr val="tx1"/>
                </a:solidFill>
                <a:latin typeface="+mn-lt"/>
                <a:ea typeface="+mn-ea"/>
                <a:cs typeface="+mn-cs"/>
              </a:defRPr>
            </a:lvl7pPr>
            <a:lvl8pPr marL="3024698" algn="l" defTabSz="864199" rtl="0" eaLnBrk="1" latinLnBrk="0" hangingPunct="1">
              <a:defRPr sz="1701" kern="1200">
                <a:solidFill>
                  <a:schemeClr val="tx1"/>
                </a:solidFill>
                <a:latin typeface="+mn-lt"/>
                <a:ea typeface="+mn-ea"/>
                <a:cs typeface="+mn-cs"/>
              </a:defRPr>
            </a:lvl8pPr>
            <a:lvl9pPr marL="3456798" algn="l" defTabSz="864199" rtl="0" eaLnBrk="1" latinLnBrk="0" hangingPunct="1">
              <a:defRPr sz="1701" kern="1200">
                <a:solidFill>
                  <a:schemeClr val="tx1"/>
                </a:solidFill>
                <a:latin typeface="+mn-lt"/>
                <a:ea typeface="+mn-ea"/>
                <a:cs typeface="+mn-cs"/>
              </a:defRPr>
            </a:lvl9pPr>
          </a:lstStyle>
          <a:p>
            <a:pPr marL="0" indent="0" algn="ctr">
              <a:buNone/>
            </a:pPr>
            <a:r>
              <a:rPr lang="en-GB" sz="6804" b="1" dirty="0">
                <a:solidFill>
                  <a:srgbClr val="006600"/>
                </a:solidFill>
                <a:latin typeface="Comic Sans MS" panose="030F0702030302020204" pitchFamily="66" charset="0"/>
              </a:rPr>
              <a:t>Thank You</a:t>
            </a:r>
          </a:p>
        </p:txBody>
      </p:sp>
      <p:pic>
        <p:nvPicPr>
          <p:cNvPr id="5" name="Picture 4" descr="pcan_header-charity-info.jpg"/>
          <p:cNvPicPr>
            <a:picLocks noChangeAspect="1"/>
          </p:cNvPicPr>
          <p:nvPr/>
        </p:nvPicPr>
        <p:blipFill>
          <a:blip r:embed="rId2" cstate="print"/>
          <a:stretch>
            <a:fillRect/>
          </a:stretch>
        </p:blipFill>
        <p:spPr>
          <a:xfrm>
            <a:off x="-1" y="1390"/>
            <a:ext cx="8640763" cy="1417612"/>
          </a:xfrm>
          <a:prstGeom prst="rect">
            <a:avLst/>
          </a:prstGeom>
        </p:spPr>
      </p:pic>
    </p:spTree>
    <p:extLst>
      <p:ext uri="{BB962C8B-B14F-4D97-AF65-F5344CB8AC3E}">
        <p14:creationId xmlns:p14="http://schemas.microsoft.com/office/powerpoint/2010/main" val="3026371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0576" y="5251709"/>
            <a:ext cx="6480572" cy="310406"/>
          </a:xfrm>
          <a:prstGeom prst="rect">
            <a:avLst/>
          </a:prstGeom>
          <a:solidFill>
            <a:schemeClr val="bg1"/>
          </a:solidFill>
        </p:spPr>
        <p:txBody>
          <a:bodyPr wrap="square" rtlCol="0">
            <a:spAutoFit/>
          </a:bodyPr>
          <a:lstStyle/>
          <a:p>
            <a:pPr algn="ctr"/>
            <a:r>
              <a:rPr lang="en-GB" sz="1417" b="1" dirty="0">
                <a:solidFill>
                  <a:prstClr val="black"/>
                </a:solidFill>
              </a:rPr>
              <a:t>Parents of children with additional needs making a difference in Kirklees</a:t>
            </a:r>
          </a:p>
        </p:txBody>
      </p:sp>
      <p:pic>
        <p:nvPicPr>
          <p:cNvPr id="1032" name="Picture 8" descr="http://31.media.tumblr.com/tumblr_m5xo9frXtv1rysqvgo1_128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4502" y="2990894"/>
            <a:ext cx="515948" cy="515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globial.com/sales/img/icons/phone-symbol-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2448" y="2118933"/>
            <a:ext cx="504897" cy="50489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4" descr="data:image/jpeg;base64,/9j/4AAQSkZJRgABAQAAAQABAAD/2wCEAAkGBxIHBhUIBxQUFhIVGRUWFBcYGBQcHBgdFxgYFhwaFxcZHSggHR4vGxQYLTEtJSkrLi4xFyIzODUsNygvLisBCgoKDg0OGxAQGywkHiQsLCwsLywsLCw0NCwsLCwsLDQsLCwsLCwsLDcsLCwsLywsLDQsLCwsLCwsLCwsLCwsLP/AABEIAMwAzAMBEQACEQEDEQH/xAAbAAEAAgMBAQAAAAAAAAAAAAAABQYDBAcCAf/EADoQAAIBAgIHBQcCBQUBAAAAAAABAgMEBREGITFBUWFxEhQiMpETUoGhscHRQuEjM2KS8BU0coLCFv/EABkBAQADAQEAAAAAAAAAAAAAAAADBAUCAf/EACcRAQACAgICAgIBBQEAAAAAAAABAgMRBDESIUFhMnEiExQzQlEj/9oADAMBAAIRAxEAPwDuIAAAA8Vaio03UqtKK1tvceTMRG5eTOvcqnielMpzdPD1lH3ntfRbilk5U9VVL8ieqo6lpBc059r2jfJpZfQijPkj5RRmvHys+CY9HEv4VVdmpw3S6fguYs8X9T2t4s0X9T2mSdMAAAAAAAAAAAAAAAAAAAAAAAMF5dwsqDrXDyS+fJczm14rG5c2tFY3KjY1jM8Tqdny01sj93zM7Lmm/wClDJlm/wCkWQogD1CThNTg8mtafDI96er7o/iv+pWuVT+ZHVJcf6kaWHL5x77X8OTzj7SpMmAAAAAAAAAAAAAAAAAAAAAYrq4jaW7r13lFa2c2tFY3Ly1orG5c+xbEpYnc+0qaoryx4L8mZkyTedyzsmSbzuWiRowAAA2sNvZWF5G4p7tq4rejvHeaW3Dul5rO4dGt68bmgq1J5xks0atZi0bhpRMTG4ZD16AAAAAAAAAAAAAAAAAAABSdK8T73dd1pPwQevnLf6fkz+Rk8p8Y6hRz5PKdR8IErK4AAAAAFl0QxL2VXuFV6pa4cnvXxLfGyanxla4+TU+MreXlwAAAAAAAAAAAAAAAAAAGhjd73DDZVo+bZHq/8+RHlv4VmUeW/jXbnRlM0AAAAAAB6pzdOoqkNTTTXVHsTr29idOk4bdK9sYXC/UtfXY/mmauO3lWJadLeVYlsnboAAAAAAAAAAAAAAAAAKlptc51adstycn8dS+j9Sly7e4qqcm3uIVgpqgAAAAAAABcdCqvasZ0n+mWa+K/Yv8AFn+Mwu8af4zCxlpZAAAAAAAAAAAAAAAAACg6UVPaY1PlkvRfuZvIneSWfnnd5RJAhAAAAAAAALloVRcLGdZ/qlq/6r8v5F/ix/GZXeNH8ZlYi0sgAAAAAAAAAAAAAAAABzrHXnjFV/1Mys35yzcv5y0CNGAAAAAAA3cKw2eJXPsqWz9UtyX5JMeObzqEmPHN51DoVrQja28aFHVGKyRqVrFY1DRrEVjUMp69AAAAAAAAAAAAAAAAADnekEezjNVf1Z+qRl5v8ks7L+co8iRAAAAAASmD4LPEp9ry098vtHiTYsM3/SXHim/6XmztIWVBUbdZJfPm3xNGtYrGoX61isahnOnQAAAAAAAAAAAAAAAAAAKNpdS9njDl70Yv7fYzuTGrqHIjV0IV0AAAAAJvRnCFiFZ1rj+XF7Pee3LoWMGLznc9J8OLznc9LxCKhHswWSWxI0el99AAAAAAAAAAAAAAAAAAAABWNNrftUqdytzcX8da+j9Sny6+osq8mvqJVIpKYAAAAL7opBRwSDjvcm/7mvsaXHj/AM4aGD8IS5OmAAAAAAAAAAAAAAAAAAAAAaWMWnfcNnQW1rOPVa0R5a+VZhxkr5VmHODKZgAAAALnoZc9uwlbvbCWa6S1/XMv8W266XeNbddLCWlkAAAAAAAAAAAAAAAAAAAAAAoGktl3LE32fLPxR+O1ev1MzPTxv+2fmp42RRChAAACSwG//wBPxFVJeV+GXR7/AIEuG/hbaXFfxs6Enms0ajRAAAAAAAAAAAAAAAAAAAAAAIjSXD+/Ye3BeOHij916fQgz4/Ov3CHNTyqoRms8AAAAFz0TxTvFv3Ou/HHy84/lF/jZdx4z2vYMm48ZWEtLAAAAAAAAAAAAAAAAAAAAAABQ9JsN7jfe0prwTza5PejN5GPwtuOpUM+Pxtv4lDkCAAAAMlvWlb11WovKUXmme1mYncPYmYncOhYRiUcStFVhqktUlwf4NTFki8baOPJF423iRIAAAAAAAAAAAAAAAAAAAAA1MUsY4hZu3qb/ACvg9zOMlIvXTi9IvGnOrijK2rOjWWUovJmVaJrOpZsxMTqWM8eAAABuYXiEsNulWpbNklxXAkx5JpO4d0vNJ3DoNldxvbZV6DzT+XJ8zTpaLRuGjW0WjcM506AAAAAAAAAAAAAAAAAAAAAV/SnCO9Ue+W68cV4l7yX3RW5GLyjyjtXz4vKPKO1LM9RAAAABI4LissLuO0tcH5o8ea5kuLLNJ+kuPJNJ+l9tLmN3QVe3ecX/AJk+ZpVtFo3DQraLRuGY6egAAAAjsWxinhkMqmub2RW3q+CIsmatO+0eTLFFXudJ7irL+E1Bckn85ZlO3JvPXpUtyLz16eaGk1xSlnOSkuDiv/OR5HJyQRyLwn8M0lpXbVO48EuflfR7viWsfJrb1PpYpnrb1PpOFhOAAAAAAAAAAFM0owfutXvlsvBLzL3X+GUORh8Z8o6Us+LxnyjpXiqrAAAAAkMJxWeGVu1T1xfmjuf4ZLjyzSfSTHkmk+l6w/EKeIUPa276reuqNGmSLxuF+l4vG4bR27AAEJj+OrD17C311X6R5vnyK+bP4eo7QZc3j6jtSatV1qjqVW3J622Z8zMzuVGZmfcvB48AAE3gmkErBqlc5yp/OPTlyLGLPNPU9J8Waa+p6XWhXjcUlVoNOL2NGhExMbheiYmNwyHr0AAAAAAAA81Kaq03TqJNNZNPfmeTETGpeTG/UqFj2EPDLjOOunLyvhyfMzc2KaT9KGXF4T9IohQgAAAAzW1zO1rKrbycZLevvxOq2ms7h1W01ncLPh+lkWlC/i0/ejrXxW30zLdOVH+y1Tkx/slo45bSj2lVj8c0/Qn/AK2P/qb+tT/qLxXSmMYOnh2bl7zWpdE9pDk5MdVQ35EdVVKc3Um5zbbett7ylM7VN7eTx4AAAACQwjFp4ZWzhrg/NHc+a4MlxZZpP0lx5JpK+WN5C+t1Wt3mn6rk1xNKl4tG4X62i0bhsHToAAAAAAAAw3dtG7t3QrrOL/zNczm1YtGpeWrFo1KgYvhcsMufZz1xfllx/czcuOaTpnZMc0nTQIkYAAAAAAAAAAAAAAAA3sJxKWGXPtaeuL80eK/JJjyTSdwkx5JpO4dCtq8bmgq1F5xks0albRaNw0YmJjcMh69AAAAAAAANe+s4X1u6Fws0/Vc1zOb0i0alzasWjUqFi2GTwy49nU1xflluf7mZkxzSdSz8mOaT7aBGjAAAAAAAAAAAAAAAAFs0JunKE7WWxZSj8dT+3qXeJbuq5xrdwtBcWgAAAAAAAABhu7WF5QdC4WcX8ua5nNqxaNS5tWLRqVExnBp4ZUz203sl9nwZnZcM0n6UMmKafpGEKIAAAAAAAAAAAAAAAt2hdm6dKd3P9WUY9Fnm/X6F7i01E2XONXUTZZi2tAAAAAAAAAAB4q01WpunVScXqae88mImNS8mN+pVDG9G5W7dewzlDfHfHpxRRy8eY916U8uCY91V0qqwAAAAAAAAAAAAE7gOAO+auLrNU93GXTkWcOCb+56WMWHy9z0usIKnBQgsktSS3F+I0vRGno9AAAAAAAAAAAAAIbF9Hqd/nVpeCpxWx9UQZcFb+49ShyYIt7jtT7/DqmH1Ozcxy4Pc+jKF8dqdqV6Wr21DhwAAAAAAAAALNgOjjm1c4gso7VB7X/y5ci5h4+/dlrFg37stqWSyRdXH0AAAAAAAAAAAAAAAB5qU1Vg4VUmntT1o8mIn1LyY32gMQ0Vp1n27N9h8Nsfyitfi1n8fSvfjxP4+levMDr2mucG1xjr/AHKtsF6/CvbDevwjdjyZEiAAAD6tbyQErYaP17x5uPYjxlq+W0npgvb6TVw2stOFYDSw/wAfnn7z3dFuLmPBWn7W8eGtP2lSZKAAAAAAAAAAAAAAAAAAAAAwXFpTuf58Iy6pfU5mlZ7hzNYnuGjU0etqn6Muja+5HPHxz8OJwUn4Yv8A5e24S/uZz/bY3P8Ab0ZKejttTfkz6ts6jj44+HUYKR8N+3tKdt/t4Rj0S+pJWla9Q7isR1DOdOgAAAAAP//Z"/>
          <p:cNvSpPr>
            <a:spLocks noChangeAspect="1" noChangeArrowheads="1"/>
          </p:cNvSpPr>
          <p:nvPr/>
        </p:nvSpPr>
        <p:spPr bwMode="auto">
          <a:xfrm>
            <a:off x="1190355" y="709076"/>
            <a:ext cx="216019" cy="2160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806" tIns="32403" rIns="64806" bIns="32403" numCol="1" anchor="t" anchorCtr="0" compatLnSpc="1">
            <a:prstTxWarp prst="textNoShape">
              <a:avLst/>
            </a:prstTxWarp>
          </a:bodyPr>
          <a:lstStyle/>
          <a:p>
            <a:endParaRPr lang="en-GB" sz="1205">
              <a:solidFill>
                <a:prstClr val="black"/>
              </a:solidFill>
            </a:endParaRPr>
          </a:p>
        </p:txBody>
      </p:sp>
      <p:sp>
        <p:nvSpPr>
          <p:cNvPr id="9" name="AutoShape 16" descr="data:image/jpeg;base64,/9j/4AAQSkZJRgABAQAAAQABAAD/2wCEAAkGBxIHBhUIBxQUFhIVGRUWFBcYGBQcHBgdFxgYFhwaFxcZHSggHR4vGxQYLTEtJSkrLi4xFyIzODUsNygvLisBCgoKDg0OGxAQGywkHiQsLCwsLywsLCw0NCwsLCwsLDQsLCwsLCwsLDcsLCwsLywsLDQsLCwsLCwsLCwsLCwsLP/AABEIAMwAzAMBEQACEQEDEQH/xAAbAAEAAgMBAQAAAAAAAAAAAAAABQYDBAcCAf/EADoQAAIBAgIHBQcCBQUBAAAAAAABAgMEBREGITFBUWFxEhQiMpETUoGhscHRQuEjM2KS8BU0coLCFv/EABkBAQADAQEAAAAAAAAAAAAAAAADBAUCAf/EACcRAQACAgICAgIBBQEAAAAAAAABAgMRBDESIUFhMnEiExQzQlEj/9oADAMBAAIRAxEAPwDuIAAAA8Vaio03UqtKK1tvceTMRG5eTOvcqnielMpzdPD1lH3ntfRbilk5U9VVL8ieqo6lpBc059r2jfJpZfQijPkj5RRmvHys+CY9HEv4VVdmpw3S6fguYs8X9T2t4s0X9T2mSdMAAAAAAAAAAAAAAAAAAAAAAAMF5dwsqDrXDyS+fJczm14rG5c2tFY3KjY1jM8Tqdny01sj93zM7Lmm/wClDJlm/wCkWQogD1CThNTg8mtafDI96er7o/iv+pWuVT+ZHVJcf6kaWHL5x77X8OTzj7SpMmAAAAAAAAAAAAAAAAAAAAAYrq4jaW7r13lFa2c2tFY3Ly1orG5c+xbEpYnc+0qaoryx4L8mZkyTedyzsmSbzuWiRowAAA2sNvZWF5G4p7tq4rejvHeaW3Dul5rO4dGt68bmgq1J5xks0atZi0bhpRMTG4ZD16AAAAAAAAAAAAAAAAAAABSdK8T73dd1pPwQevnLf6fkz+Rk8p8Y6hRz5PKdR8IErK4AAAAAFl0QxL2VXuFV6pa4cnvXxLfGyanxla4+TU+MreXlwAAAAAAAAAAAAAAAAAAGhjd73DDZVo+bZHq/8+RHlv4VmUeW/jXbnRlM0AAAAAAB6pzdOoqkNTTTXVHsTr29idOk4bdK9sYXC/UtfXY/mmauO3lWJadLeVYlsnboAAAAAAAAAAAAAAAAAKlptc51adstycn8dS+j9Sly7e4qqcm3uIVgpqgAAAAAAABcdCqvasZ0n+mWa+K/Yv8AFn+Mwu8af4zCxlpZAAAAAAAAAAAAAAAAACg6UVPaY1PlkvRfuZvIneSWfnnd5RJAhAAAAAAAALloVRcLGdZ/qlq/6r8v5F/ix/GZXeNH8ZlYi0sgAAAAAAAAAAAAAAAABzrHXnjFV/1Mys35yzcv5y0CNGAAAAAAA3cKw2eJXPsqWz9UtyX5JMeObzqEmPHN51DoVrQja28aFHVGKyRqVrFY1DRrEVjUMp69AAAAAAAAAAAAAAAAADnekEezjNVf1Z+qRl5v8ks7L+co8iRAAAAAASmD4LPEp9ry098vtHiTYsM3/SXHim/6XmztIWVBUbdZJfPm3xNGtYrGoX61isahnOnQAAAAAAAAAAAAAAAAAAKNpdS9njDl70Yv7fYzuTGrqHIjV0IV0AAAAAJvRnCFiFZ1rj+XF7Pee3LoWMGLznc9J8OLznc9LxCKhHswWSWxI0el99AAAAAAAAAAAAAAAAAAAABWNNrftUqdytzcX8da+j9Sny6+osq8mvqJVIpKYAAAAL7opBRwSDjvcm/7mvsaXHj/AM4aGD8IS5OmAAAAAAAAAAAAAAAAAAAAAaWMWnfcNnQW1rOPVa0R5a+VZhxkr5VmHODKZgAAAALnoZc9uwlbvbCWa6S1/XMv8W266XeNbddLCWlkAAAAAAAAAAAAAAAAAAAAAAoGktl3LE32fLPxR+O1ev1MzPTxv+2fmp42RRChAAACSwG//wBPxFVJeV+GXR7/AIEuG/hbaXFfxs6Enms0ajRAAAAAAAAAAAAAAAAAAAAAAIjSXD+/Ye3BeOHij916fQgz4/Ov3CHNTyqoRms8AAAAFz0TxTvFv3Ou/HHy84/lF/jZdx4z2vYMm48ZWEtLAAAAAAAAAAAAAAAAAAAAAABQ9JsN7jfe0prwTza5PejN5GPwtuOpUM+Pxtv4lDkCAAAAMlvWlb11WovKUXmme1mYncPYmYncOhYRiUcStFVhqktUlwf4NTFki8baOPJF423iRIAAAAAAAAAAAAAAAAAAAAA1MUsY4hZu3qb/ACvg9zOMlIvXTi9IvGnOrijK2rOjWWUovJmVaJrOpZsxMTqWM8eAAABuYXiEsNulWpbNklxXAkx5JpO4d0vNJ3DoNldxvbZV6DzT+XJ8zTpaLRuGjW0WjcM506AAAAAAAAAAAAAAAAAAAAAV/SnCO9Ue+W68cV4l7yX3RW5GLyjyjtXz4vKPKO1LM9RAAAABI4LissLuO0tcH5o8ea5kuLLNJ+kuPJNJ+l9tLmN3QVe3ecX/AJk+ZpVtFo3DQraLRuGY6egAAAAjsWxinhkMqmub2RW3q+CIsmatO+0eTLFFXudJ7irL+E1Bckn85ZlO3JvPXpUtyLz16eaGk1xSlnOSkuDiv/OR5HJyQRyLwn8M0lpXbVO48EuflfR7viWsfJrb1PpYpnrb1PpOFhOAAAAAAAAAAFM0owfutXvlsvBLzL3X+GUORh8Z8o6Us+LxnyjpXiqrAAAAAkMJxWeGVu1T1xfmjuf4ZLjyzSfSTHkmk+l6w/EKeIUPa276reuqNGmSLxuF+l4vG4bR27AAEJj+OrD17C311X6R5vnyK+bP4eo7QZc3j6jtSatV1qjqVW3J622Z8zMzuVGZmfcvB48AAE3gmkErBqlc5yp/OPTlyLGLPNPU9J8Waa+p6XWhXjcUlVoNOL2NGhExMbheiYmNwyHr0AAAAAAAA81Kaq03TqJNNZNPfmeTETGpeTG/UqFj2EPDLjOOunLyvhyfMzc2KaT9KGXF4T9IohQgAAAAzW1zO1rKrbycZLevvxOq2ms7h1W01ncLPh+lkWlC/i0/ejrXxW30zLdOVH+y1Tkx/slo45bSj2lVj8c0/Qn/AK2P/qb+tT/qLxXSmMYOnh2bl7zWpdE9pDk5MdVQ35EdVVKc3Um5zbbett7ylM7VN7eTx4AAAACQwjFp4ZWzhrg/NHc+a4MlxZZpP0lx5JpK+WN5C+t1Wt3mn6rk1xNKl4tG4X62i0bhsHToAAAAAAAAw3dtG7t3QrrOL/zNczm1YtGpeWrFo1KgYvhcsMufZz1xfllx/czcuOaTpnZMc0nTQIkYAAAAAAAAAAAAAAAA3sJxKWGXPtaeuL80eK/JJjyTSdwkx5JpO4dCtq8bmgq1F5xks0albRaNw0YmJjcMh69AAAAAAAANe+s4X1u6Fws0/Vc1zOb0i0alzasWjUqFi2GTwy49nU1xflluf7mZkxzSdSz8mOaT7aBGjAAAAAAAAAAAAAAAAFs0JunKE7WWxZSj8dT+3qXeJbuq5xrdwtBcWgAAAAAAAABhu7WF5QdC4WcX8ua5nNqxaNS5tWLRqVExnBp4ZUz203sl9nwZnZcM0n6UMmKafpGEKIAAAAAAAAAAAAAAAt2hdm6dKd3P9WUY9Fnm/X6F7i01E2XONXUTZZi2tAAAAAAAAAAB4q01WpunVScXqae88mImNS8mN+pVDG9G5W7dewzlDfHfHpxRRy8eY916U8uCY91V0qqwAAAAAAAAAAAAE7gOAO+auLrNU93GXTkWcOCb+56WMWHy9z0usIKnBQgsktSS3F+I0vRGno9AAAAAAAAAAAAAIbF9Hqd/nVpeCpxWx9UQZcFb+49ShyYIt7jtT7/DqmH1Ozcxy4Pc+jKF8dqdqV6Wr21DhwAAAAAAAAALNgOjjm1c4gso7VB7X/y5ci5h4+/dlrFg37stqWSyRdXH0AAAAAAAAAAAAAAAB5qU1Vg4VUmntT1o8mIn1LyY32gMQ0Vp1n27N9h8Nsfyitfi1n8fSvfjxP4+levMDr2mucG1xjr/AHKtsF6/CvbDevwjdjyZEiAAAD6tbyQErYaP17x5uPYjxlq+W0npgvb6TVw2stOFYDSw/wAfnn7z3dFuLmPBWn7W8eGtP2lSZKAAAAAAAAAAAAAAAAAAAAAwXFpTuf58Iy6pfU5mlZ7hzNYnuGjU0etqn6Muja+5HPHxz8OJwUn4Yv8A5e24S/uZz/bY3P8Ab0ZKejttTfkz6ts6jj44+HUYKR8N+3tKdt/t4Rj0S+pJWla9Q7isR1DOdOgAAAAAP//Z"/>
          <p:cNvSpPr>
            <a:spLocks noChangeAspect="1" noChangeArrowheads="1"/>
          </p:cNvSpPr>
          <p:nvPr/>
        </p:nvSpPr>
        <p:spPr bwMode="auto">
          <a:xfrm>
            <a:off x="1298364" y="817087"/>
            <a:ext cx="216019" cy="2160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806" tIns="32403" rIns="64806" bIns="32403" numCol="1" anchor="t" anchorCtr="0" compatLnSpc="1">
            <a:prstTxWarp prst="textNoShape">
              <a:avLst/>
            </a:prstTxWarp>
          </a:bodyPr>
          <a:lstStyle/>
          <a:p>
            <a:endParaRPr lang="en-GB" sz="1205">
              <a:solidFill>
                <a:prstClr val="black"/>
              </a:solidFill>
            </a:endParaRPr>
          </a:p>
        </p:txBody>
      </p:sp>
      <p:sp>
        <p:nvSpPr>
          <p:cNvPr id="10" name="AutoShape 18" descr="data:image/jpeg;base64,/9j/4AAQSkZJRgABAQAAAQABAAD/2wCEAAkGBxIHBhUIBxQUFhIVGRUWFBcYGBQcHBgdFxgYFhwaFxcZHSggHR4vGxQYLTEtJSkrLi4xFyIzODUsNygvLisBCgoKDg0OGxAQGywkHiQsLCwsLywsLCw0NCwsLCwsLDQsLCwsLCwsLDcsLCwsLywsLDQsLCwsLCwsLCwsLCwsLP/AABEIAMwAzAMBEQACEQEDEQH/xAAbAAEAAgMBAQAAAAAAAAAAAAAABQYDBAcCAf/EADoQAAIBAgIHBQcCBQUBAAAAAAABAgMEBREGITFBUWFxEhQiMpETUoGhscHRQuEjM2KS8BU0coLCFv/EABkBAQADAQEAAAAAAAAAAAAAAAADBAUCAf/EACcRAQACAgICAgIBBQEAAAAAAAABAgMRBDESIUFhMnEiExQzQlEj/9oADAMBAAIRAxEAPwDuIAAAA8Vaio03UqtKK1tvceTMRG5eTOvcqnielMpzdPD1lH3ntfRbilk5U9VVL8ieqo6lpBc059r2jfJpZfQijPkj5RRmvHys+CY9HEv4VVdmpw3S6fguYs8X9T2t4s0X9T2mSdMAAAAAAAAAAAAAAAAAAAAAAAMF5dwsqDrXDyS+fJczm14rG5c2tFY3KjY1jM8Tqdny01sj93zM7Lmm/wClDJlm/wCkWQogD1CThNTg8mtafDI96er7o/iv+pWuVT+ZHVJcf6kaWHL5x77X8OTzj7SpMmAAAAAAAAAAAAAAAAAAAAAYrq4jaW7r13lFa2c2tFY3Ly1orG5c+xbEpYnc+0qaoryx4L8mZkyTedyzsmSbzuWiRowAAA2sNvZWF5G4p7tq4rejvHeaW3Dul5rO4dGt68bmgq1J5xks0atZi0bhpRMTG4ZD16AAAAAAAAAAAAAAAAAAABSdK8T73dd1pPwQevnLf6fkz+Rk8p8Y6hRz5PKdR8IErK4AAAAAFl0QxL2VXuFV6pa4cnvXxLfGyanxla4+TU+MreXlwAAAAAAAAAAAAAAAAAAGhjd73DDZVo+bZHq/8+RHlv4VmUeW/jXbnRlM0AAAAAAB6pzdOoqkNTTTXVHsTr29idOk4bdK9sYXC/UtfXY/mmauO3lWJadLeVYlsnboAAAAAAAAAAAAAAAAAKlptc51adstycn8dS+j9Sly7e4qqcm3uIVgpqgAAAAAAABcdCqvasZ0n+mWa+K/Yv8AFn+Mwu8af4zCxlpZAAAAAAAAAAAAAAAAACg6UVPaY1PlkvRfuZvIneSWfnnd5RJAhAAAAAAAALloVRcLGdZ/qlq/6r8v5F/ix/GZXeNH8ZlYi0sgAAAAAAAAAAAAAAAABzrHXnjFV/1Mys35yzcv5y0CNGAAAAAAA3cKw2eJXPsqWz9UtyX5JMeObzqEmPHN51DoVrQja28aFHVGKyRqVrFY1DRrEVjUMp69AAAAAAAAAAAAAAAAADnekEezjNVf1Z+qRl5v8ks7L+co8iRAAAAAASmD4LPEp9ry098vtHiTYsM3/SXHim/6XmztIWVBUbdZJfPm3xNGtYrGoX61isahnOnQAAAAAAAAAAAAAAAAAAKNpdS9njDl70Yv7fYzuTGrqHIjV0IV0AAAAAJvRnCFiFZ1rj+XF7Pee3LoWMGLznc9J8OLznc9LxCKhHswWSWxI0el99AAAAAAAAAAAAAAAAAAAABWNNrftUqdytzcX8da+j9Sny6+osq8mvqJVIpKYAAAAL7opBRwSDjvcm/7mvsaXHj/AM4aGD8IS5OmAAAAAAAAAAAAAAAAAAAAAaWMWnfcNnQW1rOPVa0R5a+VZhxkr5VmHODKZgAAAALnoZc9uwlbvbCWa6S1/XMv8W266XeNbddLCWlkAAAAAAAAAAAAAAAAAAAAAAoGktl3LE32fLPxR+O1ev1MzPTxv+2fmp42RRChAAACSwG//wBPxFVJeV+GXR7/AIEuG/hbaXFfxs6Enms0ajRAAAAAAAAAAAAAAAAAAAAAAIjSXD+/Ye3BeOHij916fQgz4/Ov3CHNTyqoRms8AAAAFz0TxTvFv3Ou/HHy84/lF/jZdx4z2vYMm48ZWEtLAAAAAAAAAAAAAAAAAAAAAABQ9JsN7jfe0prwTza5PejN5GPwtuOpUM+Pxtv4lDkCAAAAMlvWlb11WovKUXmme1mYncPYmYncOhYRiUcStFVhqktUlwf4NTFki8baOPJF423iRIAAAAAAAAAAAAAAAAAAAAA1MUsY4hZu3qb/ACvg9zOMlIvXTi9IvGnOrijK2rOjWWUovJmVaJrOpZsxMTqWM8eAAABuYXiEsNulWpbNklxXAkx5JpO4d0vNJ3DoNldxvbZV6DzT+XJ8zTpaLRuGjW0WjcM506AAAAAAAAAAAAAAAAAAAAAV/SnCO9Ue+W68cV4l7yX3RW5GLyjyjtXz4vKPKO1LM9RAAAABI4LissLuO0tcH5o8ea5kuLLNJ+kuPJNJ+l9tLmN3QVe3ecX/AJk+ZpVtFo3DQraLRuGY6egAAAAjsWxinhkMqmub2RW3q+CIsmatO+0eTLFFXudJ7irL+E1Bckn85ZlO3JvPXpUtyLz16eaGk1xSlnOSkuDiv/OR5HJyQRyLwn8M0lpXbVO48EuflfR7viWsfJrb1PpYpnrb1PpOFhOAAAAAAAAAAFM0owfutXvlsvBLzL3X+GUORh8Z8o6Us+LxnyjpXiqrAAAAAkMJxWeGVu1T1xfmjuf4ZLjyzSfSTHkmk+l6w/EKeIUPa276reuqNGmSLxuF+l4vG4bR27AAEJj+OrD17C311X6R5vnyK+bP4eo7QZc3j6jtSatV1qjqVW3J622Z8zMzuVGZmfcvB48AAE3gmkErBqlc5yp/OPTlyLGLPNPU9J8Waa+p6XWhXjcUlVoNOL2NGhExMbheiYmNwyHr0AAAAAAAA81Kaq03TqJNNZNPfmeTETGpeTG/UqFj2EPDLjOOunLyvhyfMzc2KaT9KGXF4T9IohQgAAAAzW1zO1rKrbycZLevvxOq2ms7h1W01ncLPh+lkWlC/i0/ejrXxW30zLdOVH+y1Tkx/slo45bSj2lVj8c0/Qn/AK2P/qb+tT/qLxXSmMYOnh2bl7zWpdE9pDk5MdVQ35EdVVKc3Um5zbbett7ylM7VN7eTx4AAAACQwjFp4ZWzhrg/NHc+a4MlxZZpP0lx5JpK+WN5C+t1Wt3mn6rk1xNKl4tG4X62i0bhsHToAAAAAAAAw3dtG7t3QrrOL/zNczm1YtGpeWrFo1KgYvhcsMufZz1xfllx/czcuOaTpnZMc0nTQIkYAAAAAAAAAAAAAAAA3sJxKWGXPtaeuL80eK/JJjyTSdwkx5JpO4dCtq8bmgq1F5xks0albRaNw0YmJjcMh69AAAAAAAANe+s4X1u6Fws0/Vc1zOb0i0alzasWjUqFi2GTwy49nU1xflluf7mZkxzSdSz8mOaT7aBGjAAAAAAAAAAAAAAAAFs0JunKE7WWxZSj8dT+3qXeJbuq5xrdwtBcWgAAAAAAAABhu7WF5QdC4WcX8ua5nNqxaNS5tWLRqVExnBp4ZUz203sl9nwZnZcM0n6UMmKafpGEKIAAAAAAAAAAAAAAAt2hdm6dKd3P9WUY9Fnm/X6F7i01E2XONXUTZZi2tAAAAAAAAAAB4q01WpunVScXqae88mImNS8mN+pVDG9G5W7dewzlDfHfHpxRRy8eY916U8uCY91V0qqwAAAAAAAAAAAAE7gOAO+auLrNU93GXTkWcOCb+56WMWHy9z0usIKnBQgsktSS3F+I0vRGno9AAAAAAAAAAAAAIbF9Hqd/nVpeCpxWx9UQZcFb+49ShyYIt7jtT7/DqmH1Ozcxy4Pc+jKF8dqdqV6Wr21DhwAAAAAAAAALNgOjjm1c4gso7VB7X/y5ci5h4+/dlrFg37stqWSyRdXH0AAAAAAAAAAAAAAAB5qU1Vg4VUmntT1o8mIn1LyY32gMQ0Vp1n27N9h8Nsfyitfi1n8fSvfjxP4+levMDr2mucG1xjr/AHKtsF6/CvbDevwjdjyZEiAAAD6tbyQErYaP17x5uPYjxlq+W0npgvb6TVw2stOFYDSw/wAfnn7z3dFuLmPBWn7W8eGtP2lSZKAAAAAAAAAAAAAAAAAAAAAwXFpTuf58Iy6pfU5mlZ7hzNYnuGjU0etqn6Muja+5HPHxz8OJwUn4Yv8A5e24S/uZz/bY3P8Ab0ZKejttTfkz6ts6jj44+HUYKR8N+3tKdt/t4Rj0S+pJWla9Q7isR1DOdOgAAAAAP//Z"/>
          <p:cNvSpPr>
            <a:spLocks noChangeAspect="1" noChangeArrowheads="1"/>
          </p:cNvSpPr>
          <p:nvPr/>
        </p:nvSpPr>
        <p:spPr bwMode="auto">
          <a:xfrm>
            <a:off x="1406374" y="925096"/>
            <a:ext cx="216019" cy="2160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806" tIns="32403" rIns="64806" bIns="32403" numCol="1" anchor="t" anchorCtr="0" compatLnSpc="1">
            <a:prstTxWarp prst="textNoShape">
              <a:avLst/>
            </a:prstTxWarp>
          </a:bodyPr>
          <a:lstStyle/>
          <a:p>
            <a:endParaRPr lang="en-GB" sz="1205">
              <a:solidFill>
                <a:prstClr val="black"/>
              </a:solidFill>
            </a:endParaRPr>
          </a:p>
        </p:txBody>
      </p:sp>
      <p:sp>
        <p:nvSpPr>
          <p:cNvPr id="11" name="AutoShape 20" descr="data:image/jpeg;base64,/9j/4AAQSkZJRgABAQAAAQABAAD/2wCEAAkGBxIHBhUIBxQUFhIVGRUWFBcYGBQcHBgdFxgYFhwaFxcZHSggHR4vGxQYLTEtJSkrLi4xFyIzODUsNygvLisBCgoKDg0OGxAQGywkHiQsLCwsLywsLCw0NCwsLCwsLDQsLCwsLCwsLDcsLCwsLywsLDQsLCwsLCwsLCwsLCwsLP/AABEIAMwAzAMBEQACEQEDEQH/xAAbAAEAAgMBAQAAAAAAAAAAAAAABQYDBAcCAf/EADoQAAIBAgIHBQcCBQUBAAAAAAABAgMEBREGITFBUWFxEhQiMpETUoGhscHRQuEjM2KS8BU0coLCFv/EABkBAQADAQEAAAAAAAAAAAAAAAADBAUCAf/EACcRAQACAgICAgIBBQEAAAAAAAABAgMRBDESIUFhMnEiExQzQlEj/9oADAMBAAIRAxEAPwDuIAAAA8Vaio03UqtKK1tvceTMRG5eTOvcqnielMpzdPD1lH3ntfRbilk5U9VVL8ieqo6lpBc059r2jfJpZfQijPkj5RRmvHys+CY9HEv4VVdmpw3S6fguYs8X9T2t4s0X9T2mSdMAAAAAAAAAAAAAAAAAAAAAAAMF5dwsqDrXDyS+fJczm14rG5c2tFY3KjY1jM8Tqdny01sj93zM7Lmm/wClDJlm/wCkWQogD1CThNTg8mtafDI96er7o/iv+pWuVT+ZHVJcf6kaWHL5x77X8OTzj7SpMmAAAAAAAAAAAAAAAAAAAAAYrq4jaW7r13lFa2c2tFY3Ly1orG5c+xbEpYnc+0qaoryx4L8mZkyTedyzsmSbzuWiRowAAA2sNvZWF5G4p7tq4rejvHeaW3Dul5rO4dGt68bmgq1J5xks0atZi0bhpRMTG4ZD16AAAAAAAAAAAAAAAAAAABSdK8T73dd1pPwQevnLf6fkz+Rk8p8Y6hRz5PKdR8IErK4AAAAAFl0QxL2VXuFV6pa4cnvXxLfGyanxla4+TU+MreXlwAAAAAAAAAAAAAAAAAAGhjd73DDZVo+bZHq/8+RHlv4VmUeW/jXbnRlM0AAAAAAB6pzdOoqkNTTTXVHsTr29idOk4bdK9sYXC/UtfXY/mmauO3lWJadLeVYlsnboAAAAAAAAAAAAAAAAAKlptc51adstycn8dS+j9Sly7e4qqcm3uIVgpqgAAAAAAABcdCqvasZ0n+mWa+K/Yv8AFn+Mwu8af4zCxlpZAAAAAAAAAAAAAAAAACg6UVPaY1PlkvRfuZvIneSWfnnd5RJAhAAAAAAAALloVRcLGdZ/qlq/6r8v5F/ix/GZXeNH8ZlYi0sgAAAAAAAAAAAAAAAABzrHXnjFV/1Mys35yzcv5y0CNGAAAAAAA3cKw2eJXPsqWz9UtyX5JMeObzqEmPHN51DoVrQja28aFHVGKyRqVrFY1DRrEVjUMp69AAAAAAAAAAAAAAAAADnekEezjNVf1Z+qRl5v8ks7L+co8iRAAAAAASmD4LPEp9ry098vtHiTYsM3/SXHim/6XmztIWVBUbdZJfPm3xNGtYrGoX61isahnOnQAAAAAAAAAAAAAAAAAAKNpdS9njDl70Yv7fYzuTGrqHIjV0IV0AAAAAJvRnCFiFZ1rj+XF7Pee3LoWMGLznc9J8OLznc9LxCKhHswWSWxI0el99AAAAAAAAAAAAAAAAAAAABWNNrftUqdytzcX8da+j9Sny6+osq8mvqJVIpKYAAAAL7opBRwSDjvcm/7mvsaXHj/AM4aGD8IS5OmAAAAAAAAAAAAAAAAAAAAAaWMWnfcNnQW1rOPVa0R5a+VZhxkr5VmHODKZgAAAALnoZc9uwlbvbCWa6S1/XMv8W266XeNbddLCWlkAAAAAAAAAAAAAAAAAAAAAAoGktl3LE32fLPxR+O1ev1MzPTxv+2fmp42RRChAAACSwG//wBPxFVJeV+GXR7/AIEuG/hbaXFfxs6Enms0ajRAAAAAAAAAAAAAAAAAAAAAAIjSXD+/Ye3BeOHij916fQgz4/Ov3CHNTyqoRms8AAAAFz0TxTvFv3Ou/HHy84/lF/jZdx4z2vYMm48ZWEtLAAAAAAAAAAAAAAAAAAAAAABQ9JsN7jfe0prwTza5PejN5GPwtuOpUM+Pxtv4lDkCAAAAMlvWlb11WovKUXmme1mYncPYmYncOhYRiUcStFVhqktUlwf4NTFki8baOPJF423iRIAAAAAAAAAAAAAAAAAAAAA1MUsY4hZu3qb/ACvg9zOMlIvXTi9IvGnOrijK2rOjWWUovJmVaJrOpZsxMTqWM8eAAABuYXiEsNulWpbNklxXAkx5JpO4d0vNJ3DoNldxvbZV6DzT+XJ8zTpaLRuGjW0WjcM506AAAAAAAAAAAAAAAAAAAAAV/SnCO9Ue+W68cV4l7yX3RW5GLyjyjtXz4vKPKO1LM9RAAAABI4LissLuO0tcH5o8ea5kuLLNJ+kuPJNJ+l9tLmN3QVe3ecX/AJk+ZpVtFo3DQraLRuGY6egAAAAjsWxinhkMqmub2RW3q+CIsmatO+0eTLFFXudJ7irL+E1Bckn85ZlO3JvPXpUtyLz16eaGk1xSlnOSkuDiv/OR5HJyQRyLwn8M0lpXbVO48EuflfR7viWsfJrb1PpYpnrb1PpOFhOAAAAAAAAAAFM0owfutXvlsvBLzL3X+GUORh8Z8o6Us+LxnyjpXiqrAAAAAkMJxWeGVu1T1xfmjuf4ZLjyzSfSTHkmk+l6w/EKeIUPa276reuqNGmSLxuF+l4vG4bR27AAEJj+OrD17C311X6R5vnyK+bP4eo7QZc3j6jtSatV1qjqVW3J622Z8zMzuVGZmfcvB48AAE3gmkErBqlc5yp/OPTlyLGLPNPU9J8Waa+p6XWhXjcUlVoNOL2NGhExMbheiYmNwyHr0AAAAAAAA81Kaq03TqJNNZNPfmeTETGpeTG/UqFj2EPDLjOOunLyvhyfMzc2KaT9KGXF4T9IohQgAAAAzW1zO1rKrbycZLevvxOq2ms7h1W01ncLPh+lkWlC/i0/ejrXxW30zLdOVH+y1Tkx/slo45bSj2lVj8c0/Qn/AK2P/qb+tT/qLxXSmMYOnh2bl7zWpdE9pDk5MdVQ35EdVVKc3Um5zbbett7ylM7VN7eTx4AAAACQwjFp4ZWzhrg/NHc+a4MlxZZpP0lx5JpK+WN5C+t1Wt3mn6rk1xNKl4tG4X62i0bhsHToAAAAAAAAw3dtG7t3QrrOL/zNczm1YtGpeWrFo1KgYvhcsMufZz1xfllx/czcuOaTpnZMc0nTQIkYAAAAAAAAAAAAAAAA3sJxKWGXPtaeuL80eK/JJjyTSdwkx5JpO4dCtq8bmgq1F5xks0albRaNw0YmJjcMh69AAAAAAAANe+s4X1u6Fws0/Vc1zOb0i0alzasWjUqFi2GTwy49nU1xflluf7mZkxzSdSz8mOaT7aBGjAAAAAAAAAAAAAAAAFs0JunKE7WWxZSj8dT+3qXeJbuq5xrdwtBcWgAAAAAAAABhu7WF5QdC4WcX8ua5nNqxaNS5tWLRqVExnBp4ZUz203sl9nwZnZcM0n6UMmKafpGEKIAAAAAAAAAAAAAAAt2hdm6dKd3P9WUY9Fnm/X6F7i01E2XONXUTZZi2tAAAAAAAAAAB4q01WpunVScXqae88mImNS8mN+pVDG9G5W7dewzlDfHfHpxRRy8eY916U8uCY91V0qqwAAAAAAAAAAAAE7gOAO+auLrNU93GXTkWcOCb+56WMWHy9z0usIKnBQgsktSS3F+I0vRGno9AAAAAAAAAAAAAIbF9Hqd/nVpeCpxWx9UQZcFb+49ShyYIt7jtT7/DqmH1Ozcxy4Pc+jKF8dqdqV6Wr21DhwAAAAAAAAALNgOjjm1c4gso7VB7X/y5ci5h4+/dlrFg37stqWSyRdXH0AAAAAAAAAAAAAAAB5qU1Vg4VUmntT1o8mIn1LyY32gMQ0Vp1n27N9h8Nsfyitfi1n8fSvfjxP4+levMDr2mucG1xjr/AHKtsF6/CvbDevwjdjyZEiAAAD6tbyQErYaP17x5uPYjxlq+W0npgvb6TVw2stOFYDSw/wAfnn7z3dFuLmPBWn7W8eGtP2lSZKAAAAAAAAAAAAAAAAAAAAAwXFpTuf58Iy6pfU5mlZ7hzNYnuGjU0etqn6Muja+5HPHxz8OJwUn4Yv8A5e24S/uZz/bY3P8Ab0ZKejttTfkz6ts6jj44+HUYKR8N+3tKdt/t4Rj0S+pJWla9Q7isR1DOdOgAAAAAP//Z"/>
          <p:cNvSpPr>
            <a:spLocks noChangeAspect="1" noChangeArrowheads="1"/>
          </p:cNvSpPr>
          <p:nvPr/>
        </p:nvSpPr>
        <p:spPr bwMode="auto">
          <a:xfrm>
            <a:off x="1514383" y="1033106"/>
            <a:ext cx="216019" cy="2160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806" tIns="32403" rIns="64806" bIns="32403" numCol="1" anchor="t" anchorCtr="0" compatLnSpc="1">
            <a:prstTxWarp prst="textNoShape">
              <a:avLst/>
            </a:prstTxWarp>
          </a:bodyPr>
          <a:lstStyle/>
          <a:p>
            <a:endParaRPr lang="en-GB" sz="1205">
              <a:solidFill>
                <a:prstClr val="black"/>
              </a:solidFill>
            </a:endParaRPr>
          </a:p>
        </p:txBody>
      </p:sp>
      <p:sp>
        <p:nvSpPr>
          <p:cNvPr id="12" name="AutoShape 22" descr="data:image/jpeg;base64,/9j/4AAQSkZJRgABAQAAAQABAAD/2wCEAAkGBwgHBhUIBwgWFRUSFhsaFBgYFhscHxwfHx0fGyAbIhwwHCggGiYnHRkjLTEtJyw3Li4yFx8zOD8sOiguLi8BCgoKDg0OGhAQGislHyY0NTQ0LDc3LTQ0LjQsNTU1LCwvNywtLCwsLCwsLDcsLCw0NywsLCw0LDQsLCwsNywsNP/AABEIAMwAzAMBEQACEQEDEQH/xAAcAAEAAwEBAAMAAAAAAAAAAAAABgcIBQQBAgP/xABCEAABAgIEBw4EAwkBAAAAAAAAAQIDBAUGBxEXNlVyc5OxEiExNDVRVGGBkrLS0+NxkaHREzJBIiVCQ1NiweHwFP/EABoBAQEBAQEBAQAAAAAAAAAAAAAFBAYDAgH/xAAtEQEAAQMCAwgDAAIDAAAAAAAAAQIDBDIzERRRBRUxYnGhseEhQVISIhMjQv/aAAwDAQACEQMRAD8AvEAAAAAAAAAAAAAAAAAAAAAAAAAAAAAAAAAAAAAAAAAAAAAAAAAAAAAAAAAAAAAAAAAAAfCqiJeqgQSmrUKMkZhYEhLOj3cLkcjW9i3Kq/K4xXM2imeFMcU+72hRTPCmOLm4XGZEXXe2efP+X3+nl3n5ff6MLjMiLrvbHP8Al9/o7z8vv9GFxmRF13tjn/L7/R3n5ff6MLjMiLrvbHP+X3+jvPy+/wBGFxmRF13tjn/L7/R3n5ff6MLjMiLrvbHP+X3+jvPy+/0YXGZEXXe2Of8AL7/R3n5ff6MLjMiLrvbHP+X3+jvPy+/0YXGZEXXe2Of8vv8AR3n5ff6fLbXIe6/aoVbtKnkP3n/L7/R3nH8+/wBJlVqs9G1jgK+ReqOb+Zjt5yfdOtDXavU3I/DdZyKLsf6u2er3AAAAAAAAAAAAAARe0qciydT4qwVuV9zF+DluX6b3aZ8qqYtSyZtU02Z4KHIrnwAAAAAAAAAAASGoE3Fk62wHQnfnduHdaO4U/wC5jRjVTFyGrDqmm9HBf5adCAAAAAAAAAAAAAAh9q2Jz89m0y5m1LFn7MqPI6CAAAAAAAAAAADs1MxqltK09sfchoxd6locuOjAAAAAAAAAAAAAAQ+1bE5+ezaZczaliz9mVHkdBTSz6qMjWeDFfOx4jfw1aibhWpwovDe1eY2Y2PTdiZlvw8Wi9EzVxS7BRQnTZjvQ/TNPI2+stndtrrJgooTpsx3ofpjkbfWTu211kwUUJ02Y70P0xyNvrJ3ba6yYKKE6bMd6H6Y5G31k7ttdZMFFCdNmO9D9Mcjb6yd22usmCihOmzHeh+mORt9ZO7bXWTBRQnTZjvQ/THI2+sndtrrJgooTpsx3ofpjkbfWTu211lUk9BbLzr4DFW5j3NS/qVUJlUcJmEauOFUw6VTMapbStPTH3Ie2LvUtDlx0YAAAAAAAAAAAAACH2rYnPz2bTLmbUsWfsyo8joK1bFeKzOczYpTwNMrHZmmpZZvUwAAAAAAADNVL8rRtK/xKQK9UuXua59XuqZjVLaVp94+5D1xd6locuOjAAAAAAAAAAAAAAQ+1bE5+ezaZczaliz9mVHkdBWrYrxWZzmbFKeBplY7M01LLN6mAAAAAAAAZqpflaNpX+JSBXqly9zXPq91TMapbStPvH3IeuLvUtDlx0YAAAAAAAAAAAAACH2rYnPz2bTLmbUsWfsyo8joK1bFeKzOczYpTwNMrHZmmpZZvUwAAAAAAADNVL8rRtK/xKQK9UuXua59XuqZjVLaVp94+5D1xd6locuOjAAAAAAAAAAAAAAQ+1bE5+ezaZczaliz9mVHkdBWrYrxWZzmbFKeBplY7M01LLN6mAAAAAAAAZqpflaNpX+JSBXqly9zXPq91TMapbStPvH3IeuLvUtDlx0YAAAAAAAAAAAAACH2rYnPz2bTLmbUsWfsyo8joK1bFeKzOczYpTwNMrHZmmpZZvUwAAAAAAADNVL8rRtK/xKQK9UuXua59XuqZjVLaVp94+5D1xd6locuOjAAAAAAAAAAAAAAQ+1bE5+ezaZczaliz9mVHkdBWrYrxWZzmbFKeBplY7M01LLN6mAAAAAAAAZqpflaNpX+JSBXqly9zXPq91TMapbStPvH3IeuLvUtDlx0YAAAAAAAAAAAAACH2rYnPz2bTLmbUsWfsyo8joK1bFeKzOczYpTwNMrHZmmpZZvUwAAAAAAADNVL8rRtK/wASkCvVLl7mufV7qmY1S2lafePuQ9cXepaHLjowAAAAAAAAAAAAAEPtWxOfns2mXM2pYs/ZlR5HQVq2K8Vmc5mxSngaZWOzNNSyzepgAAAAAAAGaqX5WjaV/iUgV6pcvc1z6vdUzGqW0rT7x9yHri71LQ5cdGAAAAAAAAAAAAAAh9q2Jz89m0y5m1LFn7MqPI6CtWxXisznM2KU8DTKx2ZpqWWb1MAAAAAAAAzVS/K0bSv8SkCvVLl7mufV7qmY1S2lafePuQ9cXepaHLjowAAAAAAAAAAAAAEPtWxOfns2mXM2pYs/ZlR5HQVq2K8Vmc5mxSngaZWOzNNSyzepgAAAAAAAGaqX5WjaV/iUgV6pcvc1z6vdUzGqW0rT7x9yHri71LQ5cdGAAAAAAAAAAAAAAh9q2Jz89m0y5m1LFn7MqPI6CtWxXisznM2KU8DTKx2ZpqWWb1MAAAAAAAAzVS/K0bSv8SkCvVLl7mufV7qmY1S2lafePuQ9cXepaHLjowAAAAAAAAAAAAAEPtWxOfns2mXM2pYs/ZlR5HQU/sxrJRNAwIzaVmdwr3NVv7DnX3It/Ai3cJuxL1FET/lKlg37dumYrngm+ESq2Ul1UXyGzm7XX5budsf18mESq2Ul1UXyDm7XX5Odsf18mESq2Ul1UXyDm7XX5Odsf18mESq2Ul1UXyDm7XX5Odsf18mESq2Ul1UXyDm7XX5Odsf18mESq2Ul1UXyDm7XX5Odsf18mESq2Ul1UXyDm7XX5Odsf18mESq2Ul1UXyDm7XX5Odsf18qRpGKyPSESLCW9HPcqL1KqqhHqnjVMoNc8apmHRqZjVLaVp6Y+5D2xd6locuOjAAAAAAAAAAAAAAQ+1bE5+ezaZczaliz9mVHkdBAAAAAAAAAAAB2amY1S2lae2PuQ0Yu9S0OXHRgAAAAAAAAAAAAAIfatic/PZtMuZtSxZ+zKjyOggAAB26n0C+sVNtkt1c1E3UReZqc3Wqqidp7WLX/JXwaMaz/y1/4/peVHVfomjJf8GTo+GiXb67lFVfivCvaWKbVFMcIheos26I4UxCLV8qPIzlGvnqKlmw4sNN0qNS5HonClyb193Av6rwmfIxqaqeNMflky8OmqmaqI4SpskogAAAdmpmNUtpWntj7kNGLvUtDlx0YAAAAAAAAAAAAACJ2owXxqnRFYn5XMcvwRyfczZccbUsmdHGzKiyM58AAAJ1ZDPQZasTpeMtyxodzF60W+7tS/5G3CqiK+E/tQ7OriLkxP7XMVVt4KdnYNHUPFm5l1zWMW/wCVyJ2qt3afFyqKaZmXndriiiapZuIDmAAAA7tRoTo1bZdrE/mIvYl6nvjxxuw0Ykcb1LQZbdGAAAAAAAAAAAAAA/CelIM9JvlJlt7YjVa5OpUuPyqmKomJfNVMVUzTP7Z+rRV6bq7SSysy1Vau/DfdvOT786ES9am3VwlzuRYqtVcJ8HHPF4AAD7Q4j4URIkJ6oqLeiotyovPefsTwImY/MJ1R1qVLy0skKalmRVT+Jb0VfjdvKbKc2uI4THFRo7RriOExxcKs1bqTrGqMm3o2Gi3pDbvJfzrzr8TxvZFVzx8Ge/lV3vxPh0cA8GYAAALassqnGkP31SMPcue26E1U30ReFy8yqnB1X85UxLE0/wC9SzgY00f9lXisY3KQAAAAAAAAAAAAAAB5aRo+UpOVWVn5dr2L+ip9U5lPmqiKo4TD5roprjhVHFXlN2Use5YlCTu5/sib6djk3/mhhuYMf+JTbvZsT+aJRGeqHWOTXfo9XpzsVHf7M1WLdj9MdWFep/TjTFFUjLcYkIrc6G5P8HjNuqPGJZ5tVx4xLxrvLcp8vh8Xpzg4F6c4OD9IUKJGXcwYauXqRVERM+D9iJnwdKUq1Tk2t0Cioq/Fit+q3IekWbk+ES9ace7V4UykNG2Y07NKizSsgt/XdLul+Sfc96MK5Pj+Gmjs67Pj+E9q3UCiKEckeIn40RP4nolyLzo3gT6qbbWLRR+fGVCzhW7f58ZS00tgAAAAAAAAAAAAAAAAAAAAD6ua1yXOaigfT/zQP6De6h+cIfn+MdHykCC1b2wm/JBwg4Q/Q/X6AAAAAAAAAAAAAAAAAAAAAAAAAAAAAAAAAAAAAAAAAAAAAAAAAAAAAAAAAAAAAAAAAAAAAAAAAH//2Q=="/>
          <p:cNvSpPr>
            <a:spLocks noChangeAspect="1" noChangeArrowheads="1"/>
          </p:cNvSpPr>
          <p:nvPr/>
        </p:nvSpPr>
        <p:spPr bwMode="auto">
          <a:xfrm>
            <a:off x="1622393" y="1141115"/>
            <a:ext cx="216019" cy="2160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806" tIns="32403" rIns="64806" bIns="32403" numCol="1" anchor="t" anchorCtr="0" compatLnSpc="1">
            <a:prstTxWarp prst="textNoShape">
              <a:avLst/>
            </a:prstTxWarp>
          </a:bodyPr>
          <a:lstStyle/>
          <a:p>
            <a:endParaRPr lang="en-GB" sz="1205">
              <a:solidFill>
                <a:prstClr val="black"/>
              </a:solidFill>
            </a:endParaRPr>
          </a:p>
        </p:txBody>
      </p:sp>
      <p:pic>
        <p:nvPicPr>
          <p:cNvPr id="1050" name="Picture 26" descr="https://encrypted-tbn1.gstatic.com/images?q=tbn:ANd9GcQVQOG09kJl3cEZE8BV5N9z4OfP1TEdIBaavANe-282wKyALZo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22393" y="3959451"/>
            <a:ext cx="460166" cy="4601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61783" y="2151076"/>
            <a:ext cx="3010994" cy="484876"/>
          </a:xfrm>
          <a:prstGeom prst="rect">
            <a:avLst/>
          </a:prstGeom>
          <a:noFill/>
        </p:spPr>
        <p:txBody>
          <a:bodyPr wrap="square" rtlCol="0">
            <a:spAutoFit/>
          </a:bodyPr>
          <a:lstStyle/>
          <a:p>
            <a:r>
              <a:rPr lang="en-GB" sz="2551" dirty="0">
                <a:solidFill>
                  <a:prstClr val="black"/>
                </a:solidFill>
              </a:rPr>
              <a:t>07754102336</a:t>
            </a:r>
          </a:p>
        </p:txBody>
      </p:sp>
      <p:sp>
        <p:nvSpPr>
          <p:cNvPr id="15" name="TextBox 14"/>
          <p:cNvSpPr txBox="1"/>
          <p:nvPr/>
        </p:nvSpPr>
        <p:spPr>
          <a:xfrm>
            <a:off x="2671515" y="2990895"/>
            <a:ext cx="3332981" cy="484876"/>
          </a:xfrm>
          <a:prstGeom prst="rect">
            <a:avLst/>
          </a:prstGeom>
          <a:noFill/>
        </p:spPr>
        <p:txBody>
          <a:bodyPr wrap="square" rtlCol="0">
            <a:spAutoFit/>
          </a:bodyPr>
          <a:lstStyle/>
          <a:p>
            <a:r>
              <a:rPr lang="en-GB" sz="2551" dirty="0">
                <a:solidFill>
                  <a:prstClr val="black"/>
                </a:solidFill>
              </a:rPr>
              <a:t>www.pcankirklees.org</a:t>
            </a:r>
          </a:p>
        </p:txBody>
      </p:sp>
      <p:sp>
        <p:nvSpPr>
          <p:cNvPr id="16" name="TextBox 15"/>
          <p:cNvSpPr txBox="1"/>
          <p:nvPr/>
        </p:nvSpPr>
        <p:spPr>
          <a:xfrm>
            <a:off x="2638293" y="4004126"/>
            <a:ext cx="3570339" cy="484876"/>
          </a:xfrm>
          <a:prstGeom prst="rect">
            <a:avLst/>
          </a:prstGeom>
          <a:noFill/>
        </p:spPr>
        <p:txBody>
          <a:bodyPr wrap="square" rtlCol="0">
            <a:spAutoFit/>
          </a:bodyPr>
          <a:lstStyle/>
          <a:p>
            <a:r>
              <a:rPr lang="en-GB" sz="2551" dirty="0">
                <a:solidFill>
                  <a:prstClr val="black"/>
                </a:solidFill>
              </a:rPr>
              <a:t>info@pcankirklees.org</a:t>
            </a:r>
          </a:p>
        </p:txBody>
      </p:sp>
      <p:sp>
        <p:nvSpPr>
          <p:cNvPr id="17" name="Title 16"/>
          <p:cNvSpPr>
            <a:spLocks noGrp="1"/>
          </p:cNvSpPr>
          <p:nvPr>
            <p:ph type="title"/>
          </p:nvPr>
        </p:nvSpPr>
        <p:spPr/>
        <p:txBody>
          <a:bodyPr/>
          <a:lstStyle/>
          <a:p>
            <a:r>
              <a:rPr lang="en-GB" b="1" dirty="0">
                <a:solidFill>
                  <a:srgbClr val="006600"/>
                </a:solidFill>
                <a:latin typeface="Comic Sans MS" panose="030F0702030302020204" pitchFamily="66" charset="0"/>
              </a:rPr>
              <a:t>Contact PCAN</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632" y="1069433"/>
            <a:ext cx="891203" cy="897955"/>
          </a:xfrm>
          <a:prstGeom prst="rect">
            <a:avLst/>
          </a:prstGeom>
        </p:spPr>
      </p:pic>
    </p:spTree>
    <p:extLst>
      <p:ext uri="{BB962C8B-B14F-4D97-AF65-F5344CB8AC3E}">
        <p14:creationId xmlns:p14="http://schemas.microsoft.com/office/powerpoint/2010/main" val="1179112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257" y="205189"/>
            <a:ext cx="7452658" cy="648901"/>
          </a:xfrm>
        </p:spPr>
        <p:txBody>
          <a:bodyPr>
            <a:noAutofit/>
          </a:bodyPr>
          <a:lstStyle/>
          <a:p>
            <a:r>
              <a:rPr lang="en-GB" sz="3880" b="1" dirty="0">
                <a:solidFill>
                  <a:srgbClr val="7030A0"/>
                </a:solidFill>
                <a:effectLst>
                  <a:reflection blurRad="6350" endPos="0" dir="5400000" sy="-100000" algn="bl" rotWithShape="0"/>
                </a:effectLst>
                <a:latin typeface="Comic Sans MS" panose="030F0702030302020204" pitchFamily="66" charset="0"/>
              </a:rPr>
              <a:t>Areas of Need</a:t>
            </a:r>
          </a:p>
        </p:txBody>
      </p:sp>
      <p:sp>
        <p:nvSpPr>
          <p:cNvPr id="3" name="Content Placeholder 2"/>
          <p:cNvSpPr>
            <a:spLocks noGrp="1"/>
          </p:cNvSpPr>
          <p:nvPr>
            <p:ph idx="1"/>
          </p:nvPr>
        </p:nvSpPr>
        <p:spPr>
          <a:xfrm>
            <a:off x="827354" y="1252490"/>
            <a:ext cx="6934463" cy="4036303"/>
          </a:xfrm>
        </p:spPr>
        <p:txBody>
          <a:bodyPr>
            <a:normAutofit/>
          </a:bodyPr>
          <a:lstStyle/>
          <a:p>
            <a:pPr marL="0" indent="0">
              <a:buNone/>
            </a:pPr>
            <a:r>
              <a:rPr lang="en-GB" sz="2264" dirty="0">
                <a:latin typeface="Comic Sans MS" panose="030F0702030302020204" pitchFamily="66" charset="0"/>
              </a:rPr>
              <a:t>Four areas of SEN need are outlined in the Code: </a:t>
            </a:r>
          </a:p>
          <a:p>
            <a:pPr>
              <a:spcBef>
                <a:spcPts val="0"/>
              </a:spcBef>
            </a:pPr>
            <a:r>
              <a:rPr lang="en-GB" sz="2264" dirty="0">
                <a:latin typeface="Comic Sans MS" panose="030F0702030302020204" pitchFamily="66" charset="0"/>
              </a:rPr>
              <a:t>	Cognition and Learning; </a:t>
            </a:r>
          </a:p>
          <a:p>
            <a:pPr>
              <a:spcBef>
                <a:spcPts val="0"/>
              </a:spcBef>
            </a:pPr>
            <a:r>
              <a:rPr lang="en-GB" sz="2264" dirty="0">
                <a:latin typeface="Comic Sans MS" panose="030F0702030302020204" pitchFamily="66" charset="0"/>
              </a:rPr>
              <a:t>	Communication and Interaction;</a:t>
            </a:r>
          </a:p>
          <a:p>
            <a:pPr>
              <a:spcBef>
                <a:spcPts val="0"/>
              </a:spcBef>
            </a:pPr>
            <a:r>
              <a:rPr lang="en-GB" sz="2264" dirty="0">
                <a:latin typeface="Comic Sans MS" panose="030F0702030302020204" pitchFamily="66" charset="0"/>
              </a:rPr>
              <a:t>	Social, Emotional and Mental Health;</a:t>
            </a:r>
          </a:p>
          <a:p>
            <a:pPr>
              <a:spcBef>
                <a:spcPts val="0"/>
              </a:spcBef>
            </a:pPr>
            <a:r>
              <a:rPr lang="en-GB" sz="2264" dirty="0">
                <a:latin typeface="Comic Sans MS" panose="030F0702030302020204" pitchFamily="66" charset="0"/>
              </a:rPr>
              <a:t>	Sensory and/or Physical</a:t>
            </a:r>
          </a:p>
          <a:p>
            <a:endParaRPr lang="en-GB" dirty="0"/>
          </a:p>
          <a:p>
            <a:endParaRPr lang="en-GB" dirty="0"/>
          </a:p>
        </p:txBody>
      </p:sp>
      <p:pic>
        <p:nvPicPr>
          <p:cNvPr id="4" name="Picture 3"/>
          <p:cNvPicPr>
            <a:picLocks noChangeAspect="1"/>
          </p:cNvPicPr>
          <p:nvPr/>
        </p:nvPicPr>
        <p:blipFill>
          <a:blip r:embed="rId3"/>
          <a:stretch>
            <a:fillRect/>
          </a:stretch>
        </p:blipFill>
        <p:spPr>
          <a:xfrm>
            <a:off x="5348884" y="2766720"/>
            <a:ext cx="2920473" cy="2920473"/>
          </a:xfrm>
          <a:prstGeom prst="rect">
            <a:avLst/>
          </a:prstGeom>
        </p:spPr>
      </p:pic>
    </p:spTree>
    <p:extLst>
      <p:ext uri="{BB962C8B-B14F-4D97-AF65-F5344CB8AC3E}">
        <p14:creationId xmlns:p14="http://schemas.microsoft.com/office/powerpoint/2010/main" val="2917164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57" y="249261"/>
            <a:ext cx="7344649" cy="1389718"/>
          </a:xfrm>
        </p:spPr>
        <p:txBody>
          <a:bodyPr/>
          <a:lstStyle/>
          <a:p>
            <a:r>
              <a:rPr lang="en-GB" sz="2400" dirty="0">
                <a:latin typeface="Comic Sans MS" panose="030F0702030302020204" pitchFamily="66" charset="0"/>
              </a:rPr>
              <a:t>The </a:t>
            </a:r>
            <a:r>
              <a:rPr lang="en-GB" sz="2400" dirty="0" err="1">
                <a:latin typeface="Comic Sans MS" panose="030F0702030302020204" pitchFamily="66" charset="0"/>
              </a:rPr>
              <a:t>DfE</a:t>
            </a:r>
            <a:r>
              <a:rPr lang="en-GB" sz="2400" dirty="0">
                <a:latin typeface="Comic Sans MS" panose="030F0702030302020204" pitchFamily="66" charset="0"/>
              </a:rPr>
              <a:t> collects data </a:t>
            </a:r>
            <a:r>
              <a:rPr lang="en-GB" sz="2400">
                <a:latin typeface="Comic Sans MS" panose="030F0702030302020204" pitchFamily="66" charset="0"/>
              </a:rPr>
              <a:t>on 13 </a:t>
            </a:r>
            <a:r>
              <a:rPr lang="en-GB" sz="2400" dirty="0">
                <a:latin typeface="Comic Sans MS" panose="030F0702030302020204" pitchFamily="66" charset="0"/>
              </a:rPr>
              <a:t>areas of need through the school census</a:t>
            </a:r>
          </a:p>
        </p:txBody>
      </p:sp>
      <p:sp>
        <p:nvSpPr>
          <p:cNvPr id="3" name="Subtitle 2"/>
          <p:cNvSpPr>
            <a:spLocks noGrp="1"/>
          </p:cNvSpPr>
          <p:nvPr>
            <p:ph type="subTitle" idx="1"/>
          </p:nvPr>
        </p:nvSpPr>
        <p:spPr>
          <a:xfrm>
            <a:off x="335280" y="1092870"/>
            <a:ext cx="8107680" cy="4652610"/>
          </a:xfrm>
        </p:spPr>
        <p:txBody>
          <a:bodyPr/>
          <a:lstStyle/>
          <a:p>
            <a:pPr algn="l"/>
            <a:r>
              <a:rPr lang="en-GB" sz="2000" dirty="0">
                <a:solidFill>
                  <a:schemeClr val="tx1"/>
                </a:solidFill>
                <a:latin typeface="Comic Sans MS" panose="030F0702030302020204" pitchFamily="66" charset="0"/>
              </a:rPr>
              <a:t>Specific Learning Difficulties, </a:t>
            </a:r>
          </a:p>
          <a:p>
            <a:pPr algn="l"/>
            <a:r>
              <a:rPr lang="en-GB" sz="2000" dirty="0">
                <a:solidFill>
                  <a:schemeClr val="tx1"/>
                </a:solidFill>
                <a:latin typeface="Comic Sans MS" panose="030F0702030302020204" pitchFamily="66" charset="0"/>
              </a:rPr>
              <a:t>Moderate Learning Difficulties, </a:t>
            </a:r>
          </a:p>
          <a:p>
            <a:pPr algn="l"/>
            <a:r>
              <a:rPr lang="en-GB" sz="2000" dirty="0">
                <a:solidFill>
                  <a:schemeClr val="tx1"/>
                </a:solidFill>
                <a:latin typeface="Comic Sans MS" panose="030F0702030302020204" pitchFamily="66" charset="0"/>
              </a:rPr>
              <a:t>Severe Learning Difficulties, </a:t>
            </a:r>
          </a:p>
          <a:p>
            <a:pPr algn="l"/>
            <a:r>
              <a:rPr lang="en-GB" sz="2000" dirty="0">
                <a:solidFill>
                  <a:schemeClr val="tx1"/>
                </a:solidFill>
                <a:latin typeface="Comic Sans MS" panose="030F0702030302020204" pitchFamily="66" charset="0"/>
              </a:rPr>
              <a:t>Profound and Multiple Learning Difficulties, </a:t>
            </a:r>
          </a:p>
          <a:p>
            <a:pPr algn="l"/>
            <a:r>
              <a:rPr lang="en-GB" sz="2000" dirty="0">
                <a:solidFill>
                  <a:schemeClr val="tx1"/>
                </a:solidFill>
                <a:latin typeface="Comic Sans MS" panose="030F0702030302020204" pitchFamily="66" charset="0"/>
              </a:rPr>
              <a:t>Social, Emotional and Mental Health needs, </a:t>
            </a:r>
          </a:p>
          <a:p>
            <a:pPr algn="l"/>
            <a:r>
              <a:rPr lang="en-GB" sz="2000" dirty="0">
                <a:solidFill>
                  <a:schemeClr val="tx1"/>
                </a:solidFill>
                <a:latin typeface="Comic Sans MS" panose="030F0702030302020204" pitchFamily="66" charset="0"/>
              </a:rPr>
              <a:t>Speech, Language and Communication Needs, </a:t>
            </a:r>
          </a:p>
          <a:p>
            <a:pPr algn="l"/>
            <a:r>
              <a:rPr lang="en-GB" sz="2000" dirty="0">
                <a:solidFill>
                  <a:schemeClr val="tx1"/>
                </a:solidFill>
                <a:latin typeface="Comic Sans MS" panose="030F0702030302020204" pitchFamily="66" charset="0"/>
              </a:rPr>
              <a:t>Hearing Impairment, </a:t>
            </a:r>
          </a:p>
          <a:p>
            <a:pPr algn="l"/>
            <a:r>
              <a:rPr lang="en-GB" sz="2000" dirty="0">
                <a:solidFill>
                  <a:schemeClr val="tx1"/>
                </a:solidFill>
                <a:latin typeface="Comic Sans MS" panose="030F0702030302020204" pitchFamily="66" charset="0"/>
              </a:rPr>
              <a:t>Visual Impairment, </a:t>
            </a:r>
          </a:p>
          <a:p>
            <a:pPr algn="l"/>
            <a:r>
              <a:rPr lang="en-GB" sz="2000" dirty="0">
                <a:solidFill>
                  <a:schemeClr val="tx1"/>
                </a:solidFill>
                <a:latin typeface="Comic Sans MS" panose="030F0702030302020204" pitchFamily="66" charset="0"/>
              </a:rPr>
              <a:t>Multisensory Impairment, </a:t>
            </a:r>
          </a:p>
          <a:p>
            <a:pPr algn="l"/>
            <a:r>
              <a:rPr lang="en-GB" sz="2000" dirty="0">
                <a:solidFill>
                  <a:schemeClr val="tx1"/>
                </a:solidFill>
                <a:latin typeface="Comic Sans MS" panose="030F0702030302020204" pitchFamily="66" charset="0"/>
              </a:rPr>
              <a:t>Physical Difficulties/Disabilities, </a:t>
            </a:r>
          </a:p>
          <a:p>
            <a:pPr algn="l"/>
            <a:r>
              <a:rPr lang="en-GB" sz="2000" dirty="0">
                <a:solidFill>
                  <a:schemeClr val="tx1"/>
                </a:solidFill>
                <a:latin typeface="Comic Sans MS" panose="030F0702030302020204" pitchFamily="66" charset="0"/>
              </a:rPr>
              <a:t>Autism Spectrum Condition, </a:t>
            </a:r>
          </a:p>
          <a:p>
            <a:pPr algn="l"/>
            <a:r>
              <a:rPr lang="en-GB" sz="2000" dirty="0">
                <a:solidFill>
                  <a:schemeClr val="tx1"/>
                </a:solidFill>
                <a:latin typeface="Comic Sans MS" panose="030F0702030302020204" pitchFamily="66" charset="0"/>
              </a:rPr>
              <a:t>No Specific Assessment, </a:t>
            </a:r>
          </a:p>
          <a:p>
            <a:pPr algn="l"/>
            <a:r>
              <a:rPr lang="en-GB" sz="2000" dirty="0">
                <a:solidFill>
                  <a:schemeClr val="tx1"/>
                </a:solidFill>
                <a:latin typeface="Comic Sans MS" panose="030F0702030302020204" pitchFamily="66" charset="0"/>
              </a:rPr>
              <a:t>Other</a:t>
            </a:r>
          </a:p>
        </p:txBody>
      </p:sp>
    </p:spTree>
    <p:extLst>
      <p:ext uri="{BB962C8B-B14F-4D97-AF65-F5344CB8AC3E}">
        <p14:creationId xmlns:p14="http://schemas.microsoft.com/office/powerpoint/2010/main" val="3927086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257" y="205189"/>
            <a:ext cx="7452658" cy="648901"/>
          </a:xfrm>
        </p:spPr>
        <p:txBody>
          <a:bodyPr>
            <a:noAutofit/>
          </a:bodyPr>
          <a:lstStyle/>
          <a:p>
            <a:r>
              <a:rPr lang="en-GB" sz="3880" b="1" dirty="0">
                <a:solidFill>
                  <a:srgbClr val="7030A0"/>
                </a:solidFill>
                <a:effectLst>
                  <a:reflection blurRad="6350" endPos="0" dir="5400000" sy="-100000" algn="bl" rotWithShape="0"/>
                </a:effectLst>
                <a:latin typeface="Comic Sans MS" panose="030F0702030302020204" pitchFamily="66" charset="0"/>
              </a:rPr>
              <a:t>The Graduated Response</a:t>
            </a:r>
          </a:p>
        </p:txBody>
      </p:sp>
      <p:sp>
        <p:nvSpPr>
          <p:cNvPr id="3" name="Content Placeholder 2"/>
          <p:cNvSpPr>
            <a:spLocks noGrp="1"/>
          </p:cNvSpPr>
          <p:nvPr>
            <p:ph idx="1"/>
          </p:nvPr>
        </p:nvSpPr>
        <p:spPr>
          <a:xfrm>
            <a:off x="229414" y="866755"/>
            <a:ext cx="8182253" cy="5348980"/>
          </a:xfrm>
        </p:spPr>
        <p:txBody>
          <a:bodyPr>
            <a:normAutofit/>
          </a:bodyPr>
          <a:lstStyle/>
          <a:p>
            <a:pPr marL="433606" indent="-293775"/>
            <a:r>
              <a:rPr lang="en-GB" sz="2264" dirty="0">
                <a:latin typeface="Comic Sans MS" panose="030F0702030302020204" pitchFamily="66" charset="0"/>
              </a:rPr>
              <a:t>Once a setting has identified a child as having SEN they </a:t>
            </a:r>
            <a:r>
              <a:rPr lang="en-GB" sz="2264" b="1" dirty="0">
                <a:latin typeface="Comic Sans MS" panose="030F0702030302020204" pitchFamily="66" charset="0"/>
              </a:rPr>
              <a:t>must </a:t>
            </a:r>
            <a:r>
              <a:rPr lang="en-GB" sz="2264" dirty="0">
                <a:latin typeface="Comic Sans MS" panose="030F0702030302020204" pitchFamily="66" charset="0"/>
              </a:rPr>
              <a:t>work in partnership with parents and the child</a:t>
            </a:r>
            <a:endParaRPr lang="en-GB" sz="2264" b="1" dirty="0">
              <a:latin typeface="Comic Sans MS" panose="030F0702030302020204" pitchFamily="66" charset="0"/>
            </a:endParaRPr>
          </a:p>
          <a:p>
            <a:pPr marL="433606" indent="-293775"/>
            <a:r>
              <a:rPr lang="en-GB" sz="2264" dirty="0">
                <a:latin typeface="Comic Sans MS" panose="030F0702030302020204" pitchFamily="66" charset="0"/>
              </a:rPr>
              <a:t>All settings need to adopt the </a:t>
            </a:r>
            <a:r>
              <a:rPr lang="en-GB" sz="2264" b="1" dirty="0">
                <a:latin typeface="Comic Sans MS" panose="030F0702030302020204" pitchFamily="66" charset="0"/>
              </a:rPr>
              <a:t>‘assess, plan, do review’</a:t>
            </a:r>
            <a:r>
              <a:rPr lang="en-GB" sz="2264" dirty="0">
                <a:latin typeface="Comic Sans MS" panose="030F0702030302020204" pitchFamily="66" charset="0"/>
              </a:rPr>
              <a:t> approach. </a:t>
            </a:r>
          </a:p>
          <a:p>
            <a:pPr marL="433606" indent="-293775"/>
            <a:r>
              <a:rPr lang="en-GB" sz="2264" dirty="0">
                <a:latin typeface="Comic Sans MS" panose="030F0702030302020204" pitchFamily="66" charset="0"/>
              </a:rPr>
              <a:t>All staff have a responsibility in this process. Not just the SENCO. </a:t>
            </a:r>
          </a:p>
          <a:p>
            <a:pPr marL="433606" indent="-293775"/>
            <a:endParaRPr lang="en-GB" sz="2264" dirty="0"/>
          </a:p>
          <a:p>
            <a:pPr marL="433606" indent="-293775"/>
            <a:endParaRPr lang="en-GB" sz="2264" dirty="0"/>
          </a:p>
          <a:p>
            <a:pPr marL="433606" indent="-293775"/>
            <a:endParaRPr lang="en-GB" sz="2264" dirty="0"/>
          </a:p>
          <a:p>
            <a:pPr marL="433606" indent="-293775"/>
            <a:endParaRPr lang="en-GB" sz="2264" dirty="0"/>
          </a:p>
          <a:p>
            <a:pPr marL="433606" indent="-293775"/>
            <a:endParaRPr lang="en-GB" sz="2264" dirty="0"/>
          </a:p>
          <a:p>
            <a:pPr marL="433606" indent="-293775"/>
            <a:endParaRPr lang="en-GB" sz="2264" dirty="0"/>
          </a:p>
          <a:p>
            <a:endParaRPr lang="en-GB" dirty="0"/>
          </a:p>
          <a:p>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740" y="3214283"/>
            <a:ext cx="3092075" cy="267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2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19" y="260348"/>
            <a:ext cx="7830691" cy="612628"/>
          </a:xfrm>
        </p:spPr>
        <p:txBody>
          <a:bodyPr>
            <a:normAutofit/>
          </a:bodyPr>
          <a:lstStyle/>
          <a:p>
            <a:r>
              <a:rPr lang="en-GB" sz="2800" b="1" dirty="0">
                <a:solidFill>
                  <a:schemeClr val="accent5">
                    <a:lumMod val="75000"/>
                  </a:schemeClr>
                </a:solidFill>
                <a:effectLst>
                  <a:reflection blurRad="6350" endPos="0" dir="5400000" sy="-100000" algn="bl" rotWithShape="0"/>
                </a:effectLst>
                <a:latin typeface="Comic Sans MS" panose="030F0702030302020204" pitchFamily="66" charset="0"/>
              </a:rPr>
              <a:t>Assess</a:t>
            </a:r>
          </a:p>
        </p:txBody>
      </p:sp>
      <p:sp>
        <p:nvSpPr>
          <p:cNvPr id="3" name="Content Placeholder 2"/>
          <p:cNvSpPr>
            <a:spLocks noGrp="1"/>
          </p:cNvSpPr>
          <p:nvPr>
            <p:ph idx="1"/>
          </p:nvPr>
        </p:nvSpPr>
        <p:spPr>
          <a:xfrm>
            <a:off x="216019" y="748990"/>
            <a:ext cx="8208725" cy="5107824"/>
          </a:xfrm>
        </p:spPr>
        <p:txBody>
          <a:bodyPr>
            <a:noAutofit/>
          </a:bodyPr>
          <a:lstStyle/>
          <a:p>
            <a:pPr marL="356635" indent="-356635"/>
            <a:r>
              <a:rPr lang="en-GB" sz="2200" dirty="0">
                <a:latin typeface="Comic Sans MS" panose="030F0702030302020204" pitchFamily="66" charset="0"/>
              </a:rPr>
              <a:t>A child may or may not arrive in a setting with identified needs</a:t>
            </a:r>
          </a:p>
          <a:p>
            <a:pPr marL="356635" indent="-356635"/>
            <a:r>
              <a:rPr lang="en-GB" sz="2200" dirty="0">
                <a:latin typeface="Comic Sans MS" panose="030F0702030302020204" pitchFamily="66" charset="0"/>
              </a:rPr>
              <a:t>If concerns are raised, assessment could include </a:t>
            </a:r>
            <a:r>
              <a:rPr lang="en-GB" sz="2200" b="1" dirty="0">
                <a:latin typeface="Comic Sans MS" panose="030F0702030302020204" pitchFamily="66" charset="0"/>
              </a:rPr>
              <a:t>observations, attainment data, use of assessment tools including standardised tests, information from other professionals, and discussions with parents and the child </a:t>
            </a:r>
          </a:p>
          <a:p>
            <a:pPr marL="356635" indent="-356635"/>
            <a:r>
              <a:rPr lang="en-GB" sz="2200" dirty="0">
                <a:latin typeface="Comic Sans MS" panose="030F0702030302020204" pitchFamily="66" charset="0"/>
              </a:rPr>
              <a:t>Such assessments may indicate that the child has a greater difficulty in learning than the majority of others of their age or has a disability which prevents or hinders them from making use of facilities that are generally accessible to others</a:t>
            </a:r>
          </a:p>
          <a:p>
            <a:pPr marL="356635" indent="-356635"/>
            <a:r>
              <a:rPr lang="en-GB" sz="2200" dirty="0">
                <a:latin typeface="Comic Sans MS" panose="030F0702030302020204" pitchFamily="66" charset="0"/>
              </a:rPr>
              <a:t>Assessments should be reviewed regularly and from them a </a:t>
            </a:r>
            <a:r>
              <a:rPr lang="en-GB" sz="2200" b="1" dirty="0">
                <a:latin typeface="Comic Sans MS" panose="030F0702030302020204" pitchFamily="66" charset="0"/>
              </a:rPr>
              <a:t>plan </a:t>
            </a:r>
            <a:r>
              <a:rPr lang="en-GB" sz="2200" dirty="0">
                <a:latin typeface="Comic Sans MS" panose="030F0702030302020204" pitchFamily="66" charset="0"/>
              </a:rPr>
              <a:t>of intervention and support identified</a:t>
            </a:r>
          </a:p>
        </p:txBody>
      </p:sp>
    </p:spTree>
    <p:extLst>
      <p:ext uri="{BB962C8B-B14F-4D97-AF65-F5344CB8AC3E}">
        <p14:creationId xmlns:p14="http://schemas.microsoft.com/office/powerpoint/2010/main" val="3679159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38" y="184747"/>
            <a:ext cx="7614672" cy="595245"/>
          </a:xfrm>
        </p:spPr>
        <p:txBody>
          <a:bodyPr>
            <a:noAutofit/>
          </a:bodyPr>
          <a:lstStyle/>
          <a:p>
            <a:r>
              <a:rPr lang="en-GB" sz="3880" b="1" dirty="0">
                <a:solidFill>
                  <a:schemeClr val="accent5">
                    <a:lumMod val="75000"/>
                  </a:schemeClr>
                </a:solidFill>
                <a:effectLst>
                  <a:reflection blurRad="6350" endPos="0" dir="5400000" sy="-100000" algn="bl" rotWithShape="0"/>
                </a:effectLst>
                <a:latin typeface="Comic Sans MS" panose="030F0702030302020204" pitchFamily="66" charset="0"/>
              </a:rPr>
              <a:t>Plan</a:t>
            </a:r>
          </a:p>
        </p:txBody>
      </p:sp>
      <p:sp>
        <p:nvSpPr>
          <p:cNvPr id="3" name="Content Placeholder 2"/>
          <p:cNvSpPr>
            <a:spLocks noGrp="1"/>
          </p:cNvSpPr>
          <p:nvPr>
            <p:ph idx="1"/>
          </p:nvPr>
        </p:nvSpPr>
        <p:spPr>
          <a:xfrm>
            <a:off x="270024" y="936878"/>
            <a:ext cx="7776686" cy="3753511"/>
          </a:xfrm>
        </p:spPr>
        <p:txBody>
          <a:bodyPr>
            <a:noAutofit/>
          </a:bodyPr>
          <a:lstStyle/>
          <a:p>
            <a:pPr marL="356635" indent="-356635"/>
            <a:r>
              <a:rPr lang="en-GB" sz="2400" dirty="0">
                <a:latin typeface="Comic Sans MS" panose="030F0702030302020204" pitchFamily="66" charset="0"/>
              </a:rPr>
              <a:t>Once a need has been identified this </a:t>
            </a:r>
            <a:r>
              <a:rPr lang="en-GB" sz="2400" b="1" dirty="0">
                <a:latin typeface="Comic Sans MS" panose="030F0702030302020204" pitchFamily="66" charset="0"/>
              </a:rPr>
              <a:t>must </a:t>
            </a:r>
            <a:r>
              <a:rPr lang="en-GB" sz="2400" dirty="0">
                <a:latin typeface="Comic Sans MS" panose="030F0702030302020204" pitchFamily="66" charset="0"/>
              </a:rPr>
              <a:t>be shared with parents if it has not been already  </a:t>
            </a:r>
          </a:p>
          <a:p>
            <a:pPr marL="356635" indent="-356635"/>
            <a:r>
              <a:rPr lang="en-GB" sz="2400" dirty="0">
                <a:latin typeface="Comic Sans MS" panose="030F0702030302020204" pitchFamily="66" charset="0"/>
              </a:rPr>
              <a:t>The plan you put together needs to be outcomes led and identify the additional and or different provision you are putting in place at SEN support, to meet the child’s needs </a:t>
            </a:r>
            <a:r>
              <a:rPr lang="en-GB" sz="2400" i="1" dirty="0">
                <a:solidFill>
                  <a:schemeClr val="accent1">
                    <a:lumMod val="75000"/>
                  </a:schemeClr>
                </a:solidFill>
                <a:latin typeface="Comic Sans MS" panose="030F0702030302020204" pitchFamily="66" charset="0"/>
              </a:rPr>
              <a:t>(see Guidance p.23)</a:t>
            </a:r>
          </a:p>
          <a:p>
            <a:pPr marL="356635" indent="-356635"/>
            <a:r>
              <a:rPr lang="en-GB" sz="2400" dirty="0">
                <a:latin typeface="Comic Sans MS" panose="030F0702030302020204" pitchFamily="66" charset="0"/>
              </a:rPr>
              <a:t>This may be via </a:t>
            </a:r>
            <a:r>
              <a:rPr lang="en-GB" sz="2400" b="1" dirty="0">
                <a:latin typeface="Comic Sans MS" panose="030F0702030302020204" pitchFamily="66" charset="0"/>
              </a:rPr>
              <a:t>provision mapping </a:t>
            </a:r>
            <a:r>
              <a:rPr lang="en-GB" sz="2400" dirty="0">
                <a:latin typeface="Comic Sans MS" panose="030F0702030302020204" pitchFamily="66" charset="0"/>
              </a:rPr>
              <a:t>format or a pupil </a:t>
            </a:r>
            <a:r>
              <a:rPr lang="en-GB" sz="2400" b="1" dirty="0">
                <a:latin typeface="Comic Sans MS" panose="030F0702030302020204" pitchFamily="66" charset="0"/>
              </a:rPr>
              <a:t>Profile</a:t>
            </a:r>
            <a:r>
              <a:rPr lang="en-GB" sz="2400" dirty="0">
                <a:latin typeface="Comic Sans MS" panose="030F0702030302020204" pitchFamily="66" charset="0"/>
              </a:rPr>
              <a:t> or </a:t>
            </a:r>
            <a:r>
              <a:rPr lang="en-GB" sz="2400" b="1" dirty="0">
                <a:latin typeface="Comic Sans MS" panose="030F0702030302020204" pitchFamily="66" charset="0"/>
              </a:rPr>
              <a:t>IEP/ANP</a:t>
            </a:r>
            <a:r>
              <a:rPr lang="en-GB" sz="2400" dirty="0">
                <a:latin typeface="Comic Sans MS" panose="030F0702030302020204" pitchFamily="66" charset="0"/>
              </a:rPr>
              <a:t>. If the pupil’s needs are particularly significant, you may consider completing a </a:t>
            </a:r>
            <a:r>
              <a:rPr lang="en-GB" sz="2400" b="1" dirty="0">
                <a:latin typeface="Comic Sans MS" panose="030F0702030302020204" pitchFamily="66" charset="0"/>
              </a:rPr>
              <a:t>My Support Plan</a:t>
            </a:r>
          </a:p>
        </p:txBody>
      </p:sp>
    </p:spTree>
    <p:extLst>
      <p:ext uri="{BB962C8B-B14F-4D97-AF65-F5344CB8AC3E}">
        <p14:creationId xmlns:p14="http://schemas.microsoft.com/office/powerpoint/2010/main" val="375586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7145" y="306798"/>
            <a:ext cx="6237197" cy="1520518"/>
          </a:xfrm>
        </p:spPr>
        <p:txBody>
          <a:bodyPr>
            <a:normAutofit/>
          </a:bodyPr>
          <a:lstStyle/>
          <a:p>
            <a:pPr algn="ctr"/>
            <a:r>
              <a:rPr lang="en-GB" sz="3557" dirty="0">
                <a:latin typeface="Comic Sans MS" panose="030F0702030302020204" pitchFamily="66" charset="0"/>
              </a:rPr>
              <a:t>Person Centred Planning Tools</a:t>
            </a:r>
          </a:p>
        </p:txBody>
      </p:sp>
      <p:sp>
        <p:nvSpPr>
          <p:cNvPr id="3" name="Subtitle 2"/>
          <p:cNvSpPr>
            <a:spLocks noGrp="1"/>
          </p:cNvSpPr>
          <p:nvPr>
            <p:ph type="subTitle" idx="1"/>
          </p:nvPr>
        </p:nvSpPr>
        <p:spPr>
          <a:xfrm>
            <a:off x="836152" y="1564805"/>
            <a:ext cx="7236562" cy="3883015"/>
          </a:xfrm>
        </p:spPr>
        <p:txBody>
          <a:bodyPr>
            <a:normAutofit/>
          </a:bodyPr>
          <a:lstStyle/>
          <a:p>
            <a:r>
              <a:rPr lang="en-GB" sz="2587" dirty="0">
                <a:solidFill>
                  <a:schemeClr val="tx1"/>
                </a:solidFill>
                <a:latin typeface="Comic Sans MS" panose="030F0702030302020204" pitchFamily="66" charset="0"/>
              </a:rPr>
              <a:t>PATH tool: Planning Alternative Tomorrows with Hope</a:t>
            </a:r>
          </a:p>
          <a:p>
            <a:endParaRPr lang="en-GB" sz="194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836152" y="2653161"/>
            <a:ext cx="6913483" cy="3620504"/>
          </a:xfrm>
          <a:prstGeom prst="rect">
            <a:avLst/>
          </a:prstGeom>
        </p:spPr>
      </p:pic>
    </p:spTree>
    <p:extLst>
      <p:ext uri="{BB962C8B-B14F-4D97-AF65-F5344CB8AC3E}">
        <p14:creationId xmlns:p14="http://schemas.microsoft.com/office/powerpoint/2010/main" val="4047986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3351"/>
            <a:ext cx="8640763" cy="5920634"/>
          </a:xfrm>
          <a:prstGeom prst="rect">
            <a:avLst/>
          </a:prstGeom>
        </p:spPr>
      </p:pic>
    </p:spTree>
    <p:extLst>
      <p:ext uri="{BB962C8B-B14F-4D97-AF65-F5344CB8AC3E}">
        <p14:creationId xmlns:p14="http://schemas.microsoft.com/office/powerpoint/2010/main" val="16748218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481" y="363972"/>
            <a:ext cx="8190855" cy="1569660"/>
          </a:xfrm>
          <a:prstGeom prst="rect">
            <a:avLst/>
          </a:prstGeom>
        </p:spPr>
        <p:txBody>
          <a:bodyPr wrap="square">
            <a:spAutoFit/>
          </a:bodyPr>
          <a:lstStyle/>
          <a:p>
            <a:r>
              <a:rPr lang="en-GB" sz="2400" dirty="0">
                <a:latin typeface="Comic Sans MS" panose="030F0702030302020204" pitchFamily="66" charset="0"/>
                <a:hlinkClick r:id="rId2"/>
              </a:rPr>
              <a:t>http://intranet.kirklees.gov.uk/Policies-and-procedures/Service/Schools/Special-educational-needs/Guidance-notes,-documents-and-forms/Training-resources/PCA-Planning-Tools/PATH.aspx</a:t>
            </a:r>
            <a:r>
              <a:rPr lang="en-GB" sz="2400" dirty="0">
                <a:latin typeface="Comic Sans MS" panose="030F0702030302020204" pitchFamily="66" charset="0"/>
              </a:rPr>
              <a:t> </a:t>
            </a:r>
          </a:p>
        </p:txBody>
      </p:sp>
      <p:sp>
        <p:nvSpPr>
          <p:cNvPr id="3" name="Rectangle 2"/>
          <p:cNvSpPr/>
          <p:nvPr/>
        </p:nvSpPr>
        <p:spPr>
          <a:xfrm>
            <a:off x="170481" y="2247255"/>
            <a:ext cx="6788258" cy="2308324"/>
          </a:xfrm>
          <a:prstGeom prst="rect">
            <a:avLst/>
          </a:prstGeom>
        </p:spPr>
        <p:txBody>
          <a:bodyPr wrap="square">
            <a:spAutoFit/>
          </a:bodyPr>
          <a:lstStyle/>
          <a:p>
            <a:r>
              <a:rPr lang="en-GB" sz="2400" dirty="0">
                <a:latin typeface="Comic Sans MS" panose="030F0702030302020204" pitchFamily="66" charset="0"/>
                <a:hlinkClick r:id="rId3"/>
              </a:rPr>
              <a:t>http://www.sheffkids.co.uk/adultssite/pages/adultshomepage.html</a:t>
            </a:r>
            <a:endParaRPr lang="en-GB" sz="2400" dirty="0">
              <a:latin typeface="Comic Sans MS" panose="030F0702030302020204" pitchFamily="66" charset="0"/>
            </a:endParaRPr>
          </a:p>
          <a:p>
            <a:endParaRPr lang="en-GB" sz="2400" dirty="0">
              <a:latin typeface="Comic Sans MS" panose="030F0702030302020204" pitchFamily="66" charset="0"/>
            </a:endParaRPr>
          </a:p>
          <a:p>
            <a:r>
              <a:rPr lang="en-GB" sz="2400" dirty="0">
                <a:latin typeface="Comic Sans MS" panose="030F0702030302020204" pitchFamily="66" charset="0"/>
                <a:hlinkClick r:id="rId4"/>
              </a:rPr>
              <a:t>http://helensandersonassociates.co.uk/person-centred-practice/person-centred-thinking-tools/</a:t>
            </a:r>
            <a:r>
              <a:rPr lang="en-GB" sz="2400" dirty="0">
                <a:latin typeface="Comic Sans MS" panose="030F0702030302020204" pitchFamily="66" charset="0"/>
              </a:rPr>
              <a:t> </a:t>
            </a:r>
          </a:p>
        </p:txBody>
      </p:sp>
    </p:spTree>
    <p:extLst>
      <p:ext uri="{BB962C8B-B14F-4D97-AF65-F5344CB8AC3E}">
        <p14:creationId xmlns:p14="http://schemas.microsoft.com/office/powerpoint/2010/main" val="168039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3764" y="257978"/>
            <a:ext cx="7344649" cy="1389718"/>
          </a:xfrm>
        </p:spPr>
        <p:txBody>
          <a:bodyPr/>
          <a:lstStyle/>
          <a:p>
            <a:r>
              <a:rPr lang="en-GB" sz="4400" b="1" dirty="0">
                <a:effectLst>
                  <a:reflection blurRad="6350" endPos="0" dir="5400000" sy="-100000" algn="bl" rotWithShape="0"/>
                </a:effectLst>
                <a:latin typeface="Comic Sans MS" panose="030F0702030302020204" pitchFamily="66" charset="0"/>
              </a:rPr>
              <a:t>Activity 1</a:t>
            </a:r>
            <a:endParaRPr lang="en-GB" dirty="0"/>
          </a:p>
        </p:txBody>
      </p:sp>
      <p:sp>
        <p:nvSpPr>
          <p:cNvPr id="3" name="Subtitle 2"/>
          <p:cNvSpPr>
            <a:spLocks noGrp="1"/>
          </p:cNvSpPr>
          <p:nvPr>
            <p:ph type="subTitle" idx="1"/>
          </p:nvPr>
        </p:nvSpPr>
        <p:spPr>
          <a:xfrm>
            <a:off x="200025" y="1052389"/>
            <a:ext cx="7958137" cy="4126830"/>
          </a:xfrm>
        </p:spPr>
        <p:txBody>
          <a:bodyPr>
            <a:normAutofit fontScale="85000" lnSpcReduction="20000"/>
          </a:bodyPr>
          <a:lstStyle/>
          <a:p>
            <a:pPr algn="l"/>
            <a:r>
              <a:rPr lang="en-GB" sz="4000" dirty="0">
                <a:solidFill>
                  <a:schemeClr val="tx1"/>
                </a:solidFill>
                <a:latin typeface="Comic Sans MS" panose="030F0702030302020204" pitchFamily="66" charset="0"/>
              </a:rPr>
              <a:t>Introduce yourself to the people on your table and find out:</a:t>
            </a:r>
          </a:p>
          <a:p>
            <a:pPr marL="514159" indent="-514159" algn="l">
              <a:buFont typeface="+mj-lt"/>
              <a:buAutoNum type="arabicPeriod"/>
            </a:pPr>
            <a:r>
              <a:rPr lang="en-GB" sz="4000" dirty="0">
                <a:solidFill>
                  <a:schemeClr val="tx1"/>
                </a:solidFill>
                <a:latin typeface="Comic Sans MS" panose="030F0702030302020204" pitchFamily="66" charset="0"/>
              </a:rPr>
              <a:t>Their name and school;</a:t>
            </a:r>
          </a:p>
          <a:p>
            <a:pPr marL="514159" indent="-514159" algn="l">
              <a:buFont typeface="+mj-lt"/>
              <a:buAutoNum type="arabicPeriod"/>
            </a:pPr>
            <a:r>
              <a:rPr lang="en-GB" sz="4000" dirty="0">
                <a:solidFill>
                  <a:schemeClr val="tx1"/>
                </a:solidFill>
                <a:latin typeface="Comic Sans MS" panose="030F0702030302020204" pitchFamily="66" charset="0"/>
              </a:rPr>
              <a:t>How long they have been a </a:t>
            </a:r>
            <a:r>
              <a:rPr lang="en-GB" sz="4000" dirty="0" err="1">
                <a:solidFill>
                  <a:schemeClr val="tx1"/>
                </a:solidFill>
                <a:latin typeface="Comic Sans MS" panose="030F0702030302020204" pitchFamily="66" charset="0"/>
              </a:rPr>
              <a:t>SENCo</a:t>
            </a:r>
            <a:r>
              <a:rPr lang="en-GB" sz="4000" dirty="0">
                <a:solidFill>
                  <a:schemeClr val="tx1"/>
                </a:solidFill>
                <a:latin typeface="Comic Sans MS" panose="030F0702030302020204" pitchFamily="66" charset="0"/>
              </a:rPr>
              <a:t>;</a:t>
            </a:r>
          </a:p>
          <a:p>
            <a:pPr marL="514159" indent="-514159" algn="l">
              <a:buFont typeface="+mj-lt"/>
              <a:buAutoNum type="arabicPeriod"/>
            </a:pPr>
            <a:r>
              <a:rPr lang="en-GB" sz="4000" dirty="0">
                <a:solidFill>
                  <a:schemeClr val="tx1"/>
                </a:solidFill>
                <a:latin typeface="Comic Sans MS" panose="030F0702030302020204" pitchFamily="66" charset="0"/>
              </a:rPr>
              <a:t>How they got to be a </a:t>
            </a:r>
            <a:r>
              <a:rPr lang="en-GB" sz="4000" dirty="0" err="1">
                <a:solidFill>
                  <a:schemeClr val="tx1"/>
                </a:solidFill>
                <a:latin typeface="Comic Sans MS" panose="030F0702030302020204" pitchFamily="66" charset="0"/>
              </a:rPr>
              <a:t>SENCo</a:t>
            </a:r>
            <a:r>
              <a:rPr lang="en-GB" sz="4000" dirty="0">
                <a:solidFill>
                  <a:schemeClr val="tx1"/>
                </a:solidFill>
                <a:latin typeface="Comic Sans MS" panose="030F0702030302020204" pitchFamily="66" charset="0"/>
              </a:rPr>
              <a:t>;</a:t>
            </a:r>
          </a:p>
          <a:p>
            <a:pPr marL="514159" indent="-514159" algn="l">
              <a:buFont typeface="+mj-lt"/>
              <a:buAutoNum type="arabicPeriod"/>
            </a:pPr>
            <a:r>
              <a:rPr lang="en-GB" sz="4000" dirty="0">
                <a:solidFill>
                  <a:schemeClr val="tx1"/>
                </a:solidFill>
                <a:latin typeface="Comic Sans MS" panose="030F0702030302020204" pitchFamily="66" charset="0"/>
              </a:rPr>
              <a:t>Their favourite ‘get-me-through-the-paperwork’ reward</a:t>
            </a:r>
          </a:p>
          <a:p>
            <a:r>
              <a:rPr lang="en-GB" sz="4000" dirty="0">
                <a:solidFill>
                  <a:schemeClr val="tx1"/>
                </a:solidFill>
                <a:latin typeface="Comic Sans MS" panose="030F0702030302020204" pitchFamily="66" charset="0"/>
              </a:rPr>
              <a:t>Be prepared to feedback!</a:t>
            </a:r>
          </a:p>
          <a:p>
            <a:endParaRPr lang="en-GB" dirty="0"/>
          </a:p>
        </p:txBody>
      </p:sp>
    </p:spTree>
    <p:extLst>
      <p:ext uri="{BB962C8B-B14F-4D97-AF65-F5344CB8AC3E}">
        <p14:creationId xmlns:p14="http://schemas.microsoft.com/office/powerpoint/2010/main" val="2185167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3153" y="185889"/>
            <a:ext cx="5582817" cy="902142"/>
          </a:xfrm>
        </p:spPr>
        <p:txBody>
          <a:bodyPr>
            <a:normAutofit/>
          </a:bodyPr>
          <a:lstStyle/>
          <a:p>
            <a:r>
              <a:rPr lang="en-GB" sz="3557" dirty="0">
                <a:latin typeface="Comic Sans MS" panose="030F0702030302020204" pitchFamily="66" charset="0"/>
              </a:rPr>
              <a:t>Good Day, Bad Day</a:t>
            </a:r>
          </a:p>
        </p:txBody>
      </p:sp>
      <p:pic>
        <p:nvPicPr>
          <p:cNvPr id="4" name="Picture 3"/>
          <p:cNvPicPr>
            <a:picLocks noChangeAspect="1"/>
          </p:cNvPicPr>
          <p:nvPr/>
        </p:nvPicPr>
        <p:blipFill>
          <a:blip r:embed="rId3"/>
          <a:stretch>
            <a:fillRect/>
          </a:stretch>
        </p:blipFill>
        <p:spPr>
          <a:xfrm>
            <a:off x="1139105" y="1183160"/>
            <a:ext cx="7076249" cy="4898942"/>
          </a:xfrm>
          <a:prstGeom prst="rect">
            <a:avLst/>
          </a:prstGeom>
        </p:spPr>
      </p:pic>
    </p:spTree>
    <p:extLst>
      <p:ext uri="{BB962C8B-B14F-4D97-AF65-F5344CB8AC3E}">
        <p14:creationId xmlns:p14="http://schemas.microsoft.com/office/powerpoint/2010/main" val="2482177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736" y="433371"/>
            <a:ext cx="6237197" cy="829892"/>
          </a:xfrm>
        </p:spPr>
        <p:txBody>
          <a:bodyPr/>
          <a:lstStyle/>
          <a:p>
            <a:r>
              <a:rPr lang="en-GB" dirty="0">
                <a:latin typeface="Comic Sans MS" panose="030F0702030302020204" pitchFamily="66" charset="0"/>
              </a:rPr>
              <a:t>Solution Circle</a:t>
            </a:r>
          </a:p>
        </p:txBody>
      </p:sp>
      <p:pic>
        <p:nvPicPr>
          <p:cNvPr id="4" name="Picture 3"/>
          <p:cNvPicPr>
            <a:picLocks noChangeAspect="1"/>
          </p:cNvPicPr>
          <p:nvPr/>
        </p:nvPicPr>
        <p:blipFill>
          <a:blip r:embed="rId3"/>
          <a:stretch>
            <a:fillRect/>
          </a:stretch>
        </p:blipFill>
        <p:spPr>
          <a:xfrm>
            <a:off x="2324746" y="1446680"/>
            <a:ext cx="4331358" cy="4599025"/>
          </a:xfrm>
          <a:prstGeom prst="rect">
            <a:avLst/>
          </a:prstGeom>
        </p:spPr>
      </p:pic>
    </p:spTree>
    <p:extLst>
      <p:ext uri="{BB962C8B-B14F-4D97-AF65-F5344CB8AC3E}">
        <p14:creationId xmlns:p14="http://schemas.microsoft.com/office/powerpoint/2010/main" val="4175424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3241" y="409243"/>
            <a:ext cx="6388291" cy="950965"/>
          </a:xfrm>
        </p:spPr>
        <p:txBody>
          <a:bodyPr/>
          <a:lstStyle/>
          <a:p>
            <a:r>
              <a:rPr lang="en-GB" dirty="0">
                <a:latin typeface="Comic Sans MS" panose="030F0702030302020204" pitchFamily="66" charset="0"/>
              </a:rPr>
              <a:t>Personal Profile</a:t>
            </a:r>
          </a:p>
        </p:txBody>
      </p:sp>
      <p:pic>
        <p:nvPicPr>
          <p:cNvPr id="4" name="Picture 3"/>
          <p:cNvPicPr>
            <a:picLocks noChangeAspect="1"/>
          </p:cNvPicPr>
          <p:nvPr/>
        </p:nvPicPr>
        <p:blipFill>
          <a:blip r:embed="rId3"/>
          <a:stretch>
            <a:fillRect/>
          </a:stretch>
        </p:blipFill>
        <p:spPr>
          <a:xfrm>
            <a:off x="2749567" y="1553971"/>
            <a:ext cx="3141629" cy="4466041"/>
          </a:xfrm>
          <a:prstGeom prst="rect">
            <a:avLst/>
          </a:prstGeom>
        </p:spPr>
      </p:pic>
    </p:spTree>
    <p:extLst>
      <p:ext uri="{BB962C8B-B14F-4D97-AF65-F5344CB8AC3E}">
        <p14:creationId xmlns:p14="http://schemas.microsoft.com/office/powerpoint/2010/main" val="3722356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38" y="510254"/>
            <a:ext cx="7614672" cy="758102"/>
          </a:xfrm>
        </p:spPr>
        <p:txBody>
          <a:bodyPr/>
          <a:lstStyle/>
          <a:p>
            <a:r>
              <a:rPr lang="en-GB" sz="3880" b="1" dirty="0">
                <a:solidFill>
                  <a:srgbClr val="7030A0"/>
                </a:solidFill>
                <a:effectLst>
                  <a:reflection blurRad="6350" endPos="0" dir="5400000" sy="-100000" algn="bl" rotWithShape="0"/>
                </a:effectLst>
                <a:latin typeface="Comic Sans MS" panose="030F0702030302020204" pitchFamily="66" charset="0"/>
              </a:rPr>
              <a:t>Do</a:t>
            </a:r>
          </a:p>
        </p:txBody>
      </p:sp>
      <p:sp>
        <p:nvSpPr>
          <p:cNvPr id="3" name="Content Placeholder 2"/>
          <p:cNvSpPr>
            <a:spLocks noGrp="1"/>
          </p:cNvSpPr>
          <p:nvPr>
            <p:ph idx="1"/>
          </p:nvPr>
        </p:nvSpPr>
        <p:spPr>
          <a:xfrm>
            <a:off x="432038" y="1268356"/>
            <a:ext cx="7776686" cy="4881918"/>
          </a:xfrm>
        </p:spPr>
        <p:txBody>
          <a:bodyPr>
            <a:normAutofit/>
          </a:bodyPr>
          <a:lstStyle/>
          <a:p>
            <a:pPr marL="0" indent="0">
              <a:buNone/>
            </a:pPr>
            <a:r>
              <a:rPr lang="en-GB" sz="2264" dirty="0">
                <a:latin typeface="Comic Sans MS" panose="030F0702030302020204" pitchFamily="66" charset="0"/>
              </a:rPr>
              <a:t>Implementation of the plan e.g.</a:t>
            </a:r>
          </a:p>
          <a:p>
            <a:pPr marL="356635" indent="-279664"/>
            <a:r>
              <a:rPr lang="en-GB" sz="2264" dirty="0">
                <a:latin typeface="Comic Sans MS" panose="030F0702030302020204" pitchFamily="66" charset="0"/>
              </a:rPr>
              <a:t>Quality First Teaching (QFT) + Differentiation</a:t>
            </a:r>
          </a:p>
          <a:p>
            <a:pPr marL="356635" indent="-279664"/>
            <a:r>
              <a:rPr lang="en-GB" sz="2264" dirty="0">
                <a:latin typeface="Comic Sans MS" panose="030F0702030302020204" pitchFamily="66" charset="0"/>
              </a:rPr>
              <a:t>Planned group time </a:t>
            </a:r>
          </a:p>
          <a:p>
            <a:pPr marL="356635" indent="-279664"/>
            <a:r>
              <a:rPr lang="en-GB" sz="2264" dirty="0">
                <a:latin typeface="Comic Sans MS" panose="030F0702030302020204" pitchFamily="66" charset="0"/>
              </a:rPr>
              <a:t>1:1 Time</a:t>
            </a:r>
          </a:p>
          <a:p>
            <a:pPr marL="356635" indent="-279664"/>
            <a:r>
              <a:rPr lang="en-GB" sz="2264" dirty="0">
                <a:latin typeface="Comic Sans MS" panose="030F0702030302020204" pitchFamily="66" charset="0"/>
              </a:rPr>
              <a:t>Personalised resources</a:t>
            </a:r>
          </a:p>
          <a:p>
            <a:pPr marL="356635" indent="-279664"/>
            <a:r>
              <a:rPr lang="en-GB" sz="2264" dirty="0">
                <a:latin typeface="Comic Sans MS" panose="030F0702030302020204" pitchFamily="66" charset="0"/>
              </a:rPr>
              <a:t>Targeted 1:1 key worker / adult support</a:t>
            </a:r>
          </a:p>
          <a:p>
            <a:pPr marL="356635" indent="-279664"/>
            <a:r>
              <a:rPr lang="en-GB" sz="2264" dirty="0">
                <a:latin typeface="Comic Sans MS" panose="030F0702030302020204" pitchFamily="66" charset="0"/>
              </a:rPr>
              <a:t>Referrals to external agencies</a:t>
            </a:r>
          </a:p>
          <a:p>
            <a:pPr marL="76971" indent="0">
              <a:buNone/>
            </a:pPr>
            <a:r>
              <a:rPr lang="en-GB" sz="2264" dirty="0">
                <a:latin typeface="Comic Sans MS" panose="030F0702030302020204" pitchFamily="66" charset="0"/>
              </a:rPr>
              <a:t>NB On-going assessment of impact</a:t>
            </a:r>
          </a:p>
          <a:p>
            <a:pPr marL="76971" indent="0">
              <a:buNone/>
            </a:pPr>
            <a:r>
              <a:rPr lang="en-GB" sz="2264" i="1" dirty="0">
                <a:solidFill>
                  <a:schemeClr val="accent1">
                    <a:lumMod val="75000"/>
                  </a:schemeClr>
                </a:solidFill>
                <a:latin typeface="Comic Sans MS" panose="030F0702030302020204" pitchFamily="66" charset="0"/>
              </a:rPr>
              <a:t>(see Guidance p.17-20 &amp; 27-29)</a:t>
            </a:r>
          </a:p>
          <a:p>
            <a:pPr marL="76971" indent="0">
              <a:buNone/>
            </a:pPr>
            <a:endParaRPr lang="en-GB" sz="2264" i="1" dirty="0">
              <a:solidFill>
                <a:schemeClr val="accent1">
                  <a:lumMod val="75000"/>
                </a:schemeClr>
              </a:solidFill>
            </a:endParaRPr>
          </a:p>
          <a:p>
            <a:pPr marL="76971" indent="0">
              <a:buNone/>
            </a:pPr>
            <a:endParaRPr lang="en-GB" sz="2264" i="1" dirty="0">
              <a:solidFill>
                <a:schemeClr val="accent1">
                  <a:lumMod val="75000"/>
                </a:schemeClr>
              </a:solidFill>
            </a:endParaRPr>
          </a:p>
        </p:txBody>
      </p:sp>
    </p:spTree>
    <p:extLst>
      <p:ext uri="{BB962C8B-B14F-4D97-AF65-F5344CB8AC3E}">
        <p14:creationId xmlns:p14="http://schemas.microsoft.com/office/powerpoint/2010/main" val="410995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37" y="439553"/>
            <a:ext cx="7753577" cy="719607"/>
          </a:xfrm>
        </p:spPr>
        <p:txBody>
          <a:bodyPr/>
          <a:lstStyle/>
          <a:p>
            <a:r>
              <a:rPr lang="en-GB" sz="3880" b="1" dirty="0">
                <a:solidFill>
                  <a:srgbClr val="7030A0"/>
                </a:solidFill>
                <a:effectLst>
                  <a:reflection blurRad="6350" endPos="0" dir="5400000" sy="-100000" algn="bl" rotWithShape="0"/>
                </a:effectLst>
                <a:latin typeface="Comic Sans MS" panose="030F0702030302020204" pitchFamily="66" charset="0"/>
              </a:rPr>
              <a:t>Review</a:t>
            </a:r>
          </a:p>
        </p:txBody>
      </p:sp>
      <p:sp>
        <p:nvSpPr>
          <p:cNvPr id="3" name="Content Placeholder 2"/>
          <p:cNvSpPr>
            <a:spLocks noGrp="1"/>
          </p:cNvSpPr>
          <p:nvPr>
            <p:ph idx="1"/>
          </p:nvPr>
        </p:nvSpPr>
        <p:spPr>
          <a:xfrm>
            <a:off x="293136" y="1310357"/>
            <a:ext cx="8182253" cy="4208439"/>
          </a:xfrm>
        </p:spPr>
        <p:txBody>
          <a:bodyPr>
            <a:normAutofit/>
          </a:bodyPr>
          <a:lstStyle/>
          <a:p>
            <a:pPr marL="292493" indent="-292493"/>
            <a:r>
              <a:rPr lang="en-GB" sz="2425" dirty="0">
                <a:latin typeface="Comic Sans MS" panose="030F0702030302020204" pitchFamily="66" charset="0"/>
              </a:rPr>
              <a:t>Regular review of the plans you have made is an essential part of the cycle. The impact of the quality of support and interventions should be evaluated along with the views of parents and, where possible, the child.</a:t>
            </a:r>
          </a:p>
          <a:p>
            <a:pPr marL="292493" indent="-292493"/>
            <a:r>
              <a:rPr lang="en-GB" sz="2425" dirty="0">
                <a:latin typeface="Comic Sans MS" panose="030F0702030302020204" pitchFamily="66" charset="0"/>
              </a:rPr>
              <a:t>These reviews at least three times a year</a:t>
            </a:r>
          </a:p>
          <a:p>
            <a:pPr marL="292493" indent="-292493"/>
            <a:r>
              <a:rPr lang="en-GB" sz="2425" dirty="0">
                <a:latin typeface="Comic Sans MS" panose="030F0702030302020204" pitchFamily="66" charset="0"/>
              </a:rPr>
              <a:t>Can be formal or informal</a:t>
            </a:r>
          </a:p>
          <a:p>
            <a:pPr marL="292493" indent="-292493"/>
            <a:r>
              <a:rPr lang="en-GB" sz="2425" dirty="0">
                <a:latin typeface="Comic Sans MS" panose="030F0702030302020204" pitchFamily="66" charset="0"/>
              </a:rPr>
              <a:t>Through stand-alone meetings, parents’ evenings or ordinary school reporting systems</a:t>
            </a:r>
          </a:p>
        </p:txBody>
      </p:sp>
    </p:spTree>
    <p:extLst>
      <p:ext uri="{BB962C8B-B14F-4D97-AF65-F5344CB8AC3E}">
        <p14:creationId xmlns:p14="http://schemas.microsoft.com/office/powerpoint/2010/main" val="290015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131697" y="404251"/>
            <a:ext cx="6636061" cy="722406"/>
          </a:xfrm>
        </p:spPr>
        <p:txBody>
          <a:bodyPr/>
          <a:lstStyle/>
          <a:p>
            <a:r>
              <a:rPr lang="en-GB" altLang="en-US" sz="3200" dirty="0">
                <a:solidFill>
                  <a:srgbClr val="7030A0"/>
                </a:solidFill>
                <a:effectLst>
                  <a:reflection blurRad="6350" endPos="0" dir="5400000" sy="-100000" algn="bl" rotWithShape="0"/>
                </a:effectLst>
                <a:latin typeface="Comic Sans MS" panose="030F0702030302020204" pitchFamily="66" charset="0"/>
              </a:rPr>
              <a:t>Activity 4: Role of the SENCO</a:t>
            </a:r>
          </a:p>
        </p:txBody>
      </p:sp>
      <p:sp>
        <p:nvSpPr>
          <p:cNvPr id="3" name="Content Placeholder 2"/>
          <p:cNvSpPr>
            <a:spLocks noGrp="1"/>
          </p:cNvSpPr>
          <p:nvPr>
            <p:ph idx="1"/>
          </p:nvPr>
        </p:nvSpPr>
        <p:spPr>
          <a:xfrm>
            <a:off x="271221" y="1126657"/>
            <a:ext cx="7937504" cy="4257179"/>
          </a:xfrm>
          <a:prstGeom prst="rect">
            <a:avLst/>
          </a:prstGeom>
        </p:spPr>
        <p:txBody>
          <a:bodyPr lIns="84306" tIns="42154" rIns="84306" bIns="42154">
            <a:normAutofit/>
          </a:bodyPr>
          <a:lstStyle/>
          <a:p>
            <a:pPr marL="0" indent="0">
              <a:buNone/>
              <a:defRPr/>
            </a:pPr>
            <a:r>
              <a:rPr lang="en-GB" sz="2400" dirty="0">
                <a:latin typeface="Comic Sans MS" panose="030F0702030302020204" pitchFamily="66" charset="0"/>
              </a:rPr>
              <a:t>As a table on the post-it notes write down all the aspects of your </a:t>
            </a:r>
            <a:r>
              <a:rPr lang="en-GB" sz="2400" dirty="0" err="1">
                <a:latin typeface="Comic Sans MS" panose="030F0702030302020204" pitchFamily="66" charset="0"/>
              </a:rPr>
              <a:t>SENCo</a:t>
            </a:r>
            <a:r>
              <a:rPr lang="en-GB" sz="2400" dirty="0">
                <a:latin typeface="Comic Sans MS" panose="030F0702030302020204" pitchFamily="66" charset="0"/>
              </a:rPr>
              <a:t> role (1 per Post-It) </a:t>
            </a:r>
          </a:p>
          <a:p>
            <a:pPr marL="0" indent="0">
              <a:buNone/>
              <a:defRPr/>
            </a:pPr>
            <a:endParaRPr lang="en-GB" sz="2400" dirty="0">
              <a:latin typeface="Comic Sans MS" panose="030F0702030302020204" pitchFamily="66" charset="0"/>
            </a:endParaRPr>
          </a:p>
          <a:p>
            <a:pPr marL="0" indent="0">
              <a:buNone/>
              <a:defRPr/>
            </a:pPr>
            <a:r>
              <a:rPr lang="en-GB" sz="2400" dirty="0">
                <a:latin typeface="Comic Sans MS" panose="030F0702030302020204" pitchFamily="66" charset="0"/>
              </a:rPr>
              <a:t>Then rank them with the one’s that take the MOST time at the top, LEAST at the bottom</a:t>
            </a:r>
          </a:p>
          <a:p>
            <a:pPr marL="0" indent="0">
              <a:buNone/>
              <a:defRPr/>
            </a:pPr>
            <a:endParaRPr lang="en-GB" sz="2400" dirty="0">
              <a:latin typeface="Comic Sans MS" panose="030F0702030302020204" pitchFamily="66" charset="0"/>
            </a:endParaRPr>
          </a:p>
          <a:p>
            <a:pPr marL="0" indent="0">
              <a:buNone/>
              <a:defRPr/>
            </a:pPr>
            <a:r>
              <a:rPr lang="en-GB" sz="2400" dirty="0">
                <a:latin typeface="Comic Sans MS" panose="030F0702030302020204" pitchFamily="66" charset="0"/>
              </a:rPr>
              <a:t>Discuss whether </a:t>
            </a:r>
            <a:r>
              <a:rPr lang="en-GB" sz="2400" dirty="0">
                <a:latin typeface="Comic Sans MS" panose="030F0702030302020204" pitchFamily="66" charset="0"/>
                <a:sym typeface="Wingdings" panose="05000000000000000000" pitchFamily="2" charset="2"/>
              </a:rPr>
              <a:t>the ones at the top are the most important.</a:t>
            </a:r>
          </a:p>
          <a:p>
            <a:pPr marL="0" indent="0">
              <a:buNone/>
              <a:defRPr/>
            </a:pPr>
            <a:endParaRPr lang="en-GB" sz="2400" dirty="0">
              <a:latin typeface="Comic Sans MS" panose="030F0702030302020204" pitchFamily="66" charset="0"/>
              <a:sym typeface="Wingdings" panose="05000000000000000000" pitchFamily="2" charset="2"/>
            </a:endParaRPr>
          </a:p>
          <a:p>
            <a:pPr marL="0" indent="0">
              <a:buNone/>
              <a:defRPr/>
            </a:pPr>
            <a:r>
              <a:rPr lang="en-GB" sz="2400" dirty="0">
                <a:latin typeface="Comic Sans MS" panose="030F0702030302020204" pitchFamily="66" charset="0"/>
                <a:sym typeface="Wingdings" panose="05000000000000000000" pitchFamily="2" charset="2"/>
              </a:rPr>
              <a:t>Move around and look at other tables’ rankings</a:t>
            </a:r>
            <a:r>
              <a:rPr lang="en-GB" sz="2400" dirty="0">
                <a:solidFill>
                  <a:schemeClr val="tx1"/>
                </a:solidFill>
                <a:latin typeface="Comic Sans MS" panose="030F0702030302020204" pitchFamily="66" charset="0"/>
                <a:sym typeface="Wingdings" panose="05000000000000000000" pitchFamily="2" charset="2"/>
              </a:rPr>
              <a:t>.</a:t>
            </a:r>
            <a:endParaRPr lang="en-GB" sz="2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908250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865208" y="462069"/>
            <a:ext cx="6678061" cy="1142291"/>
          </a:xfrm>
        </p:spPr>
        <p:txBody>
          <a:bodyPr/>
          <a:lstStyle/>
          <a:p>
            <a:r>
              <a:rPr lang="en-GB" altLang="en-US" sz="3234" dirty="0">
                <a:solidFill>
                  <a:srgbClr val="7030A0"/>
                </a:solidFill>
                <a:latin typeface="Comic Sans MS" panose="030F0702030302020204" pitchFamily="66" charset="0"/>
              </a:rPr>
              <a:t>Role of the SENCO</a:t>
            </a:r>
            <a:br>
              <a:rPr lang="en-GB" altLang="en-US" sz="3234" dirty="0">
                <a:solidFill>
                  <a:srgbClr val="7030A0"/>
                </a:solidFill>
                <a:latin typeface="Comic Sans MS" panose="030F0702030302020204" pitchFamily="66" charset="0"/>
              </a:rPr>
            </a:br>
            <a:r>
              <a:rPr lang="en-GB" altLang="en-US" sz="2587" dirty="0">
                <a:solidFill>
                  <a:srgbClr val="7030A0"/>
                </a:solidFill>
                <a:latin typeface="Comic Sans MS" panose="030F0702030302020204" pitchFamily="66" charset="0"/>
              </a:rPr>
              <a:t>- Code of Practice (Sections 6.84-6.94)</a:t>
            </a:r>
          </a:p>
        </p:txBody>
      </p:sp>
      <p:sp>
        <p:nvSpPr>
          <p:cNvPr id="10243" name="Content Placeholder 2"/>
          <p:cNvSpPr>
            <a:spLocks noGrp="1"/>
          </p:cNvSpPr>
          <p:nvPr>
            <p:ph idx="1"/>
          </p:nvPr>
        </p:nvSpPr>
        <p:spPr>
          <a:xfrm>
            <a:off x="432038" y="1915162"/>
            <a:ext cx="7776686" cy="3234030"/>
          </a:xfrm>
          <a:prstGeom prst="rect">
            <a:avLst/>
          </a:prstGeom>
        </p:spPr>
        <p:txBody>
          <a:bodyPr lIns="84306" tIns="42154" rIns="84306" bIns="42154">
            <a:normAutofit fontScale="92500" lnSpcReduction="20000"/>
          </a:bodyPr>
          <a:lstStyle/>
          <a:p>
            <a:r>
              <a:rPr lang="en-GB" altLang="en-US" sz="2264" dirty="0">
                <a:latin typeface="Comic Sans MS" panose="030F0702030302020204" pitchFamily="66" charset="0"/>
              </a:rPr>
              <a:t>Alongside the </a:t>
            </a:r>
            <a:r>
              <a:rPr lang="en-GB" altLang="en-US" sz="2264" dirty="0" err="1">
                <a:latin typeface="Comic Sans MS" panose="030F0702030302020204" pitchFamily="66" charset="0"/>
              </a:rPr>
              <a:t>Headteacher</a:t>
            </a:r>
            <a:r>
              <a:rPr lang="en-GB" altLang="en-US" sz="2264" dirty="0">
                <a:latin typeface="Comic Sans MS" panose="030F0702030302020204" pitchFamily="66" charset="0"/>
              </a:rPr>
              <a:t> and Governing Body, to determine the ‘strategic development of SEN policy’</a:t>
            </a:r>
          </a:p>
          <a:p>
            <a:r>
              <a:rPr lang="en-GB" altLang="en-US" sz="2264" dirty="0">
                <a:latin typeface="Comic Sans MS" panose="030F0702030302020204" pitchFamily="66" charset="0"/>
              </a:rPr>
              <a:t>Day-to-day responsibility for co-ordinating provision for SEN pupils</a:t>
            </a:r>
          </a:p>
          <a:p>
            <a:r>
              <a:rPr lang="en-GB" altLang="en-US" sz="2264" dirty="0">
                <a:latin typeface="Comic Sans MS" panose="030F0702030302020204" pitchFamily="66" charset="0"/>
              </a:rPr>
              <a:t>Professional guidance for colleagues</a:t>
            </a:r>
          </a:p>
          <a:p>
            <a:r>
              <a:rPr lang="en-GB" altLang="en-US" sz="2264" dirty="0">
                <a:latin typeface="Comic Sans MS" panose="030F0702030302020204" pitchFamily="66" charset="0"/>
              </a:rPr>
              <a:t>‘Advising on delegation of school’s designated budget for SEN’</a:t>
            </a:r>
          </a:p>
          <a:p>
            <a:endParaRPr lang="en-GB" altLang="en-US" sz="2264" dirty="0">
              <a:latin typeface="Comic Sans MS" panose="030F0702030302020204" pitchFamily="66" charset="0"/>
            </a:endParaRPr>
          </a:p>
          <a:p>
            <a:pPr marL="42152" indent="0">
              <a:buNone/>
            </a:pPr>
            <a:r>
              <a:rPr lang="en-GB" altLang="en-US" sz="2264" dirty="0">
                <a:latin typeface="Comic Sans MS" panose="030F0702030302020204" pitchFamily="66" charset="0"/>
              </a:rPr>
              <a:t>A SENCO also has statutory responsibilities for compliance and implementation in relation to SEN </a:t>
            </a:r>
          </a:p>
          <a:p>
            <a:pPr marL="42152" indent="0">
              <a:buNone/>
            </a:pPr>
            <a:endParaRPr lang="en-GB" altLang="en-US" sz="2264" dirty="0"/>
          </a:p>
        </p:txBody>
      </p:sp>
    </p:spTree>
    <p:extLst>
      <p:ext uri="{BB962C8B-B14F-4D97-AF65-F5344CB8AC3E}">
        <p14:creationId xmlns:p14="http://schemas.microsoft.com/office/powerpoint/2010/main" val="1265115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fade">
                                      <p:cBhvr>
                                        <p:cTn id="12" dur="500"/>
                                        <p:tgtEl>
                                          <p:spTgt spid="102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fade">
                                      <p:cBhvr>
                                        <p:cTn id="22" dur="500"/>
                                        <p:tgtEl>
                                          <p:spTgt spid="102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animEffect transition="in" filter="fade">
                                      <p:cBhvr>
                                        <p:cTn id="27" dur="5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1238805" y="241151"/>
            <a:ext cx="6154097" cy="790888"/>
          </a:xfrm>
        </p:spPr>
        <p:txBody>
          <a:bodyPr/>
          <a:lstStyle/>
          <a:p>
            <a:r>
              <a:rPr lang="en-GB" altLang="en-US" sz="3200" dirty="0">
                <a:effectLst>
                  <a:reflection blurRad="6350" endPos="0" dir="5400000" sy="-100000" algn="bl" rotWithShape="0"/>
                </a:effectLst>
                <a:latin typeface="Comic Sans MS" panose="030F0702030302020204" pitchFamily="66" charset="0"/>
              </a:rPr>
              <a:t>Local Offer</a:t>
            </a:r>
          </a:p>
        </p:txBody>
      </p:sp>
      <p:sp>
        <p:nvSpPr>
          <p:cNvPr id="13315" name="Content Placeholder 4"/>
          <p:cNvSpPr>
            <a:spLocks noGrp="1"/>
          </p:cNvSpPr>
          <p:nvPr>
            <p:ph idx="1"/>
          </p:nvPr>
        </p:nvSpPr>
        <p:spPr>
          <a:xfrm>
            <a:off x="216976" y="1032039"/>
            <a:ext cx="8197757" cy="4511913"/>
          </a:xfrm>
          <a:prstGeom prst="rect">
            <a:avLst/>
          </a:prstGeom>
        </p:spPr>
        <p:txBody>
          <a:bodyPr lIns="84306" tIns="42154" rIns="84306" bIns="42154">
            <a:normAutofit fontScale="92500"/>
          </a:bodyPr>
          <a:lstStyle/>
          <a:p>
            <a:pPr marL="0" indent="0">
              <a:buNone/>
            </a:pPr>
            <a:r>
              <a:rPr lang="en-GB" altLang="en-US" sz="2400" b="1" dirty="0">
                <a:latin typeface="Comic Sans MS" panose="030F0702030302020204" pitchFamily="66" charset="0"/>
              </a:rPr>
              <a:t>Kirklees Local Offer - </a:t>
            </a:r>
            <a:r>
              <a:rPr lang="en-GB" altLang="en-US" sz="2400" i="1" dirty="0">
                <a:latin typeface="Comic Sans MS" panose="030F0702030302020204" pitchFamily="66" charset="0"/>
              </a:rPr>
              <a:t>What is it and who is it for? </a:t>
            </a:r>
            <a:endParaRPr lang="en-GB" altLang="en-US" sz="2400" dirty="0">
              <a:latin typeface="Comic Sans MS" panose="030F0702030302020204" pitchFamily="66" charset="0"/>
            </a:endParaRPr>
          </a:p>
          <a:p>
            <a:r>
              <a:rPr lang="en-GB" altLang="en-US" sz="2400" dirty="0">
                <a:latin typeface="Comic Sans MS" panose="030F0702030302020204" pitchFamily="66" charset="0"/>
              </a:rPr>
              <a:t>The Children and Families Act 2014 requires Local Authorities to publish a local offer, setting out in one place information about the provision across education, health and social care for children and young people in their area who have SEN or are disabled</a:t>
            </a:r>
          </a:p>
          <a:p>
            <a:r>
              <a:rPr lang="en-GB" altLang="en-US" sz="2400" dirty="0">
                <a:latin typeface="Comic Sans MS" panose="030F0702030302020204" pitchFamily="66" charset="0"/>
              </a:rPr>
              <a:t>It informs parents, carers, children and young people about how they can access accurate on-line information from service providers across education, health and social care</a:t>
            </a:r>
          </a:p>
          <a:p>
            <a:r>
              <a:rPr lang="en-GB" altLang="en-US" sz="2400" i="1" dirty="0">
                <a:solidFill>
                  <a:srgbClr val="7030A0"/>
                </a:solidFill>
                <a:hlinkClick r:id="rId3"/>
              </a:rPr>
              <a:t>https://www.kirklees.gov.uk/beta/local-offer/the-local-offer.aspx</a:t>
            </a:r>
            <a:r>
              <a:rPr lang="en-GB" altLang="en-US" sz="2400" i="1" dirty="0">
                <a:solidFill>
                  <a:srgbClr val="7030A0"/>
                </a:solidFill>
              </a:rPr>
              <a:t> </a:t>
            </a:r>
            <a:r>
              <a:rPr lang="en-GB" altLang="en-US" sz="1617" i="1" dirty="0">
                <a:solidFill>
                  <a:srgbClr val="7030A0"/>
                </a:solidFill>
              </a:rPr>
              <a:t>	</a:t>
            </a:r>
          </a:p>
          <a:p>
            <a:endParaRPr lang="en-GB" altLang="en-US" dirty="0"/>
          </a:p>
        </p:txBody>
      </p:sp>
    </p:spTree>
    <p:extLst>
      <p:ext uri="{BB962C8B-B14F-4D97-AF65-F5344CB8AC3E}">
        <p14:creationId xmlns:p14="http://schemas.microsoft.com/office/powerpoint/2010/main" val="372625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42653" y="311144"/>
            <a:ext cx="8299866" cy="705487"/>
          </a:xfrm>
        </p:spPr>
        <p:txBody>
          <a:bodyPr/>
          <a:lstStyle/>
          <a:p>
            <a:r>
              <a:rPr lang="en-GB" altLang="en-US" sz="3200" dirty="0">
                <a:effectLst>
                  <a:reflection blurRad="6350" endPos="0" dir="5400000" sy="-100000" algn="bl" rotWithShape="0"/>
                </a:effectLst>
                <a:latin typeface="Comic Sans MS" panose="030F0702030302020204" pitchFamily="66" charset="0"/>
              </a:rPr>
              <a:t>Local Offer: SEN information report</a:t>
            </a:r>
          </a:p>
        </p:txBody>
      </p:sp>
      <p:sp>
        <p:nvSpPr>
          <p:cNvPr id="14339" name="Content Placeholder 2"/>
          <p:cNvSpPr>
            <a:spLocks noGrp="1"/>
          </p:cNvSpPr>
          <p:nvPr>
            <p:ph idx="1"/>
          </p:nvPr>
        </p:nvSpPr>
        <p:spPr>
          <a:xfrm>
            <a:off x="298388" y="1134122"/>
            <a:ext cx="7776686" cy="4641881"/>
          </a:xfrm>
          <a:prstGeom prst="rect">
            <a:avLst/>
          </a:prstGeom>
        </p:spPr>
        <p:txBody>
          <a:bodyPr lIns="84306" tIns="42154" rIns="84306" bIns="42154">
            <a:normAutofit fontScale="92500" lnSpcReduction="10000"/>
          </a:bodyPr>
          <a:lstStyle/>
          <a:p>
            <a:r>
              <a:rPr lang="en-GB" altLang="en-US" sz="2400" dirty="0">
                <a:latin typeface="Comic Sans MS" panose="030F0702030302020204" pitchFamily="66" charset="0"/>
              </a:rPr>
              <a:t>Schools </a:t>
            </a:r>
            <a:r>
              <a:rPr lang="en-GB" altLang="en-US" sz="2400" b="1" dirty="0">
                <a:latin typeface="Comic Sans MS" panose="030F0702030302020204" pitchFamily="66" charset="0"/>
              </a:rPr>
              <a:t>must </a:t>
            </a:r>
            <a:r>
              <a:rPr lang="en-GB" altLang="en-US" sz="2400" dirty="0">
                <a:latin typeface="Comic Sans MS" panose="030F0702030302020204" pitchFamily="66" charset="0"/>
              </a:rPr>
              <a:t>publish an SEN Information Report on their websites about the implementation of the governing body’s or the proprietor’s policy for pupils with SEN. </a:t>
            </a:r>
          </a:p>
          <a:p>
            <a:r>
              <a:rPr lang="en-GB" altLang="en-US" sz="2400" dirty="0">
                <a:latin typeface="Comic Sans MS" panose="030F0702030302020204" pitchFamily="66" charset="0"/>
              </a:rPr>
              <a:t>This information should be </a:t>
            </a:r>
            <a:r>
              <a:rPr lang="en-GB" altLang="en-US" sz="2400" b="1" dirty="0">
                <a:latin typeface="Comic Sans MS" panose="030F0702030302020204" pitchFamily="66" charset="0"/>
              </a:rPr>
              <a:t>updated annually </a:t>
            </a:r>
            <a:r>
              <a:rPr lang="en-GB" altLang="en-US" sz="2400" dirty="0">
                <a:latin typeface="Comic Sans MS" panose="030F0702030302020204" pitchFamily="66" charset="0"/>
              </a:rPr>
              <a:t>and any changes to information occurring during the year should be updated as soon as possible. Governors need to have an oversight of the report annually and ratify any changes</a:t>
            </a:r>
          </a:p>
          <a:p>
            <a:r>
              <a:rPr lang="en-GB" altLang="en-US" sz="2400" dirty="0">
                <a:latin typeface="Comic Sans MS" panose="030F0702030302020204" pitchFamily="66" charset="0"/>
              </a:rPr>
              <a:t>It needs to be in parent-friendly language and appropriate to your school (and should have been consulted on with pupils and families)</a:t>
            </a:r>
          </a:p>
          <a:p>
            <a:r>
              <a:rPr lang="en-GB" altLang="en-US" sz="2400" dirty="0">
                <a:latin typeface="Comic Sans MS" panose="030F0702030302020204" pitchFamily="66" charset="0"/>
              </a:rPr>
              <a:t>The SEN Information Report MUST include a link to the Kirklees Local Offer</a:t>
            </a:r>
          </a:p>
          <a:p>
            <a:pPr marL="42152" indent="0">
              <a:buNone/>
            </a:pPr>
            <a:endParaRPr lang="en-GB" altLang="en-US" sz="1940" dirty="0"/>
          </a:p>
        </p:txBody>
      </p:sp>
    </p:spTree>
    <p:extLst>
      <p:ext uri="{BB962C8B-B14F-4D97-AF65-F5344CB8AC3E}">
        <p14:creationId xmlns:p14="http://schemas.microsoft.com/office/powerpoint/2010/main" val="4008004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 y="287029"/>
            <a:ext cx="7993379" cy="650231"/>
          </a:xfrm>
        </p:spPr>
        <p:txBody>
          <a:bodyPr/>
          <a:lstStyle/>
          <a:p>
            <a:r>
              <a:rPr lang="en-GB" sz="2400" b="1" dirty="0">
                <a:latin typeface="Comic Sans MS" panose="030F0702030302020204" pitchFamily="66" charset="0"/>
              </a:rPr>
              <a:t>The SEN Information Report: questions to consider</a:t>
            </a:r>
          </a:p>
        </p:txBody>
      </p:sp>
      <p:sp>
        <p:nvSpPr>
          <p:cNvPr id="3" name="Subtitle 2"/>
          <p:cNvSpPr>
            <a:spLocks noGrp="1"/>
          </p:cNvSpPr>
          <p:nvPr>
            <p:ph type="subTitle" idx="1"/>
          </p:nvPr>
        </p:nvSpPr>
        <p:spPr>
          <a:xfrm>
            <a:off x="381000" y="876300"/>
            <a:ext cx="7932420" cy="4698330"/>
          </a:xfrm>
        </p:spPr>
        <p:txBody>
          <a:bodyPr/>
          <a:lstStyle/>
          <a:p>
            <a:pPr algn="l"/>
            <a:r>
              <a:rPr lang="en-GB" sz="2200" dirty="0">
                <a:solidFill>
                  <a:schemeClr val="tx1"/>
                </a:solidFill>
                <a:latin typeface="Comic Sans MS" panose="030F0702030302020204" pitchFamily="66" charset="0"/>
              </a:rPr>
              <a:t>Are you familiar with your school’s SEN Information Report?  </a:t>
            </a:r>
          </a:p>
          <a:p>
            <a:pPr algn="l"/>
            <a:r>
              <a:rPr lang="en-GB" sz="2200" dirty="0">
                <a:solidFill>
                  <a:schemeClr val="tx1"/>
                </a:solidFill>
                <a:latin typeface="Comic Sans MS" panose="030F0702030302020204" pitchFamily="66" charset="0"/>
              </a:rPr>
              <a:t>• Do you feel you would be able to explain this to an Ofsted inspection team? </a:t>
            </a:r>
          </a:p>
          <a:p>
            <a:pPr algn="l"/>
            <a:r>
              <a:rPr lang="en-GB" sz="2200" dirty="0">
                <a:solidFill>
                  <a:schemeClr val="tx1"/>
                </a:solidFill>
                <a:latin typeface="Comic Sans MS" panose="030F0702030302020204" pitchFamily="66" charset="0"/>
              </a:rPr>
              <a:t> • Are you confident that it has been co-produced with parents/carers and ideally young people? </a:t>
            </a:r>
          </a:p>
          <a:p>
            <a:pPr algn="l"/>
            <a:r>
              <a:rPr lang="en-GB" sz="2200" dirty="0">
                <a:solidFill>
                  <a:schemeClr val="tx1"/>
                </a:solidFill>
                <a:latin typeface="Comic Sans MS" panose="030F0702030302020204" pitchFamily="66" charset="0"/>
              </a:rPr>
              <a:t>• Have you checked that you have covered all the requirements of the legislation?  </a:t>
            </a:r>
            <a:r>
              <a:rPr lang="en-GB" sz="2200" dirty="0">
                <a:solidFill>
                  <a:schemeClr val="accent2">
                    <a:lumMod val="75000"/>
                  </a:schemeClr>
                </a:solidFill>
                <a:latin typeface="Comic Sans MS" panose="030F0702030302020204" pitchFamily="66" charset="0"/>
              </a:rPr>
              <a:t>www.legislation.gov.uk/uksi/2014/1530/part/3/ crossheading/</a:t>
            </a:r>
            <a:r>
              <a:rPr lang="en-GB" sz="2200" dirty="0" err="1">
                <a:solidFill>
                  <a:schemeClr val="accent2">
                    <a:lumMod val="75000"/>
                  </a:schemeClr>
                </a:solidFill>
                <a:latin typeface="Comic Sans MS" panose="030F0702030302020204" pitchFamily="66" charset="0"/>
              </a:rPr>
              <a:t>sen</a:t>
            </a:r>
            <a:r>
              <a:rPr lang="en-GB" sz="2200" dirty="0">
                <a:solidFill>
                  <a:schemeClr val="accent2">
                    <a:lumMod val="75000"/>
                  </a:schemeClr>
                </a:solidFill>
                <a:latin typeface="Comic Sans MS" panose="030F0702030302020204" pitchFamily="66" charset="0"/>
              </a:rPr>
              <a:t>-information-report/made  </a:t>
            </a:r>
          </a:p>
          <a:p>
            <a:pPr algn="l"/>
            <a:r>
              <a:rPr lang="en-GB" sz="2200" dirty="0">
                <a:solidFill>
                  <a:schemeClr val="tx1"/>
                </a:solidFill>
                <a:latin typeface="Comic Sans MS" panose="030F0702030302020204" pitchFamily="66" charset="0"/>
              </a:rPr>
              <a:t>• Is there anyone else in the school on the Senior Leadership Team and elsewhere that might be able to support you with your audit of provision?</a:t>
            </a:r>
          </a:p>
          <a:p>
            <a:endParaRPr lang="en-GB" dirty="0"/>
          </a:p>
        </p:txBody>
      </p:sp>
    </p:spTree>
    <p:extLst>
      <p:ext uri="{BB962C8B-B14F-4D97-AF65-F5344CB8AC3E}">
        <p14:creationId xmlns:p14="http://schemas.microsoft.com/office/powerpoint/2010/main" val="3048928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1480" y="272266"/>
            <a:ext cx="7879557" cy="1389718"/>
          </a:xfrm>
        </p:spPr>
        <p:txBody>
          <a:bodyPr/>
          <a:lstStyle/>
          <a:p>
            <a:r>
              <a:rPr lang="en-US" sz="4400" b="1" dirty="0">
                <a:solidFill>
                  <a:schemeClr val="accent5">
                    <a:lumMod val="75000"/>
                  </a:schemeClr>
                </a:solidFill>
                <a:latin typeface="Comic Sans MS" panose="030F0702030302020204" pitchFamily="66" charset="0"/>
              </a:rPr>
              <a:t>By the end of the course …</a:t>
            </a:r>
            <a:br>
              <a:rPr lang="en-US" sz="4400" b="1" dirty="0">
                <a:solidFill>
                  <a:srgbClr val="7030A0"/>
                </a:solidFill>
                <a:latin typeface="Comic Sans MS" panose="030F0702030302020204" pitchFamily="66" charset="0"/>
              </a:rPr>
            </a:br>
            <a:endParaRPr lang="en-GB" dirty="0"/>
          </a:p>
        </p:txBody>
      </p:sp>
      <p:sp>
        <p:nvSpPr>
          <p:cNvPr id="3" name="Subtitle 2"/>
          <p:cNvSpPr>
            <a:spLocks noGrp="1"/>
          </p:cNvSpPr>
          <p:nvPr>
            <p:ph type="subTitle" idx="1"/>
          </p:nvPr>
        </p:nvSpPr>
        <p:spPr>
          <a:xfrm>
            <a:off x="421480" y="1147976"/>
            <a:ext cx="7808119" cy="4045530"/>
          </a:xfrm>
        </p:spPr>
        <p:txBody>
          <a:bodyPr>
            <a:normAutofit fontScale="77500" lnSpcReduction="20000"/>
          </a:bodyPr>
          <a:lstStyle/>
          <a:p>
            <a:pPr algn="l">
              <a:lnSpc>
                <a:spcPct val="100000"/>
              </a:lnSpc>
              <a:spcBef>
                <a:spcPts val="0"/>
              </a:spcBef>
              <a:buClr>
                <a:srgbClr val="CC0000"/>
              </a:buClr>
              <a:buSzPct val="128000"/>
            </a:pPr>
            <a:r>
              <a:rPr lang="en-GB" altLang="en-US" sz="2900" dirty="0">
                <a:solidFill>
                  <a:schemeClr val="tx1">
                    <a:lumMod val="75000"/>
                    <a:lumOff val="25000"/>
                  </a:schemeClr>
                </a:solidFill>
                <a:latin typeface="Comic Sans MS" panose="030F0702030302020204" pitchFamily="66" charset="0"/>
              </a:rPr>
              <a:t>I will have a good understanding of the </a:t>
            </a:r>
            <a:r>
              <a:rPr lang="en-GB" altLang="en-US" sz="2900" b="1" i="1" dirty="0">
                <a:solidFill>
                  <a:schemeClr val="tx1">
                    <a:lumMod val="75000"/>
                    <a:lumOff val="25000"/>
                  </a:schemeClr>
                </a:solidFill>
                <a:latin typeface="Comic Sans MS" panose="030F0702030302020204" pitchFamily="66" charset="0"/>
              </a:rPr>
              <a:t>SEN Code of Practice </a:t>
            </a:r>
            <a:r>
              <a:rPr lang="en-GB" altLang="en-US" sz="2900" dirty="0">
                <a:solidFill>
                  <a:schemeClr val="tx1">
                    <a:lumMod val="75000"/>
                    <a:lumOff val="25000"/>
                  </a:schemeClr>
                </a:solidFill>
                <a:latin typeface="Comic Sans MS" panose="030F0702030302020204" pitchFamily="66" charset="0"/>
              </a:rPr>
              <a:t>and the </a:t>
            </a:r>
            <a:r>
              <a:rPr lang="en-GB" altLang="en-US" sz="2900" b="1" i="1" dirty="0">
                <a:solidFill>
                  <a:schemeClr val="tx1">
                    <a:lumMod val="75000"/>
                    <a:lumOff val="25000"/>
                  </a:schemeClr>
                </a:solidFill>
                <a:latin typeface="Comic Sans MS" panose="030F0702030302020204" pitchFamily="66" charset="0"/>
              </a:rPr>
              <a:t>Graduated Approach</a:t>
            </a:r>
            <a:r>
              <a:rPr lang="en-GB" altLang="en-US" sz="2900" dirty="0">
                <a:solidFill>
                  <a:schemeClr val="tx1">
                    <a:lumMod val="75000"/>
                    <a:lumOff val="25000"/>
                  </a:schemeClr>
                </a:solidFill>
                <a:latin typeface="Comic Sans MS" panose="030F0702030302020204" pitchFamily="66" charset="0"/>
              </a:rPr>
              <a:t>, including </a:t>
            </a:r>
            <a:r>
              <a:rPr lang="en-GB" altLang="en-US" sz="2900" b="1" i="1" dirty="0">
                <a:solidFill>
                  <a:schemeClr val="tx1">
                    <a:lumMod val="75000"/>
                    <a:lumOff val="25000"/>
                  </a:schemeClr>
                </a:solidFill>
                <a:latin typeface="Comic Sans MS" panose="030F0702030302020204" pitchFamily="66" charset="0"/>
              </a:rPr>
              <a:t>Quality First Teaching </a:t>
            </a:r>
            <a:r>
              <a:rPr lang="en-GB" altLang="en-US" sz="2900" dirty="0">
                <a:solidFill>
                  <a:schemeClr val="tx1">
                    <a:lumMod val="75000"/>
                    <a:lumOff val="25000"/>
                  </a:schemeClr>
                </a:solidFill>
                <a:latin typeface="Comic Sans MS" panose="030F0702030302020204" pitchFamily="66" charset="0"/>
              </a:rPr>
              <a:t>and the “</a:t>
            </a:r>
            <a:r>
              <a:rPr lang="en-GB" altLang="en-US" sz="2900" b="1" i="1" dirty="0">
                <a:solidFill>
                  <a:schemeClr val="tx1">
                    <a:lumMod val="75000"/>
                    <a:lumOff val="25000"/>
                  </a:schemeClr>
                </a:solidFill>
                <a:latin typeface="Comic Sans MS" panose="030F0702030302020204" pitchFamily="66" charset="0"/>
              </a:rPr>
              <a:t>Golden Thread</a:t>
            </a:r>
            <a:r>
              <a:rPr lang="en-GB" altLang="en-US" sz="2900" dirty="0">
                <a:solidFill>
                  <a:schemeClr val="tx1">
                    <a:lumMod val="75000"/>
                    <a:lumOff val="25000"/>
                  </a:schemeClr>
                </a:solidFill>
                <a:latin typeface="Comic Sans MS" panose="030F0702030302020204" pitchFamily="66" charset="0"/>
              </a:rPr>
              <a:t>”</a:t>
            </a:r>
          </a:p>
          <a:p>
            <a:pPr algn="l">
              <a:lnSpc>
                <a:spcPct val="100000"/>
              </a:lnSpc>
              <a:spcBef>
                <a:spcPts val="0"/>
              </a:spcBef>
              <a:buClr>
                <a:srgbClr val="CC0000"/>
              </a:buClr>
              <a:buSzPct val="128000"/>
            </a:pPr>
            <a:r>
              <a:rPr lang="en-GB" altLang="en-US" sz="2900" dirty="0">
                <a:solidFill>
                  <a:schemeClr val="tx1">
                    <a:lumMod val="75000"/>
                    <a:lumOff val="25000"/>
                  </a:schemeClr>
                </a:solidFill>
                <a:latin typeface="Comic Sans MS" panose="030F0702030302020204" pitchFamily="66" charset="0"/>
              </a:rPr>
              <a:t>I will have a good idea of what an </a:t>
            </a:r>
            <a:r>
              <a:rPr lang="en-GB" altLang="en-US" sz="2900" b="1" i="1" dirty="0">
                <a:solidFill>
                  <a:schemeClr val="tx1">
                    <a:lumMod val="75000"/>
                    <a:lumOff val="25000"/>
                  </a:schemeClr>
                </a:solidFill>
                <a:latin typeface="Comic Sans MS" panose="030F0702030302020204" pitchFamily="66" charset="0"/>
              </a:rPr>
              <a:t>SEN policy </a:t>
            </a:r>
            <a:r>
              <a:rPr lang="en-GB" altLang="en-US" sz="2900" dirty="0">
                <a:solidFill>
                  <a:schemeClr val="tx1">
                    <a:lumMod val="75000"/>
                    <a:lumOff val="25000"/>
                  </a:schemeClr>
                </a:solidFill>
                <a:latin typeface="Comic Sans MS" panose="030F0702030302020204" pitchFamily="66" charset="0"/>
              </a:rPr>
              <a:t>and the </a:t>
            </a:r>
            <a:r>
              <a:rPr lang="en-GB" altLang="en-US" sz="2900" b="1" i="1" dirty="0">
                <a:solidFill>
                  <a:schemeClr val="tx1">
                    <a:lumMod val="75000"/>
                    <a:lumOff val="25000"/>
                  </a:schemeClr>
                </a:solidFill>
                <a:latin typeface="Comic Sans MS" panose="030F0702030302020204" pitchFamily="66" charset="0"/>
              </a:rPr>
              <a:t>SEN Information Report </a:t>
            </a:r>
            <a:r>
              <a:rPr lang="en-GB" altLang="en-US" sz="2900" dirty="0">
                <a:solidFill>
                  <a:schemeClr val="tx1">
                    <a:lumMod val="75000"/>
                    <a:lumOff val="25000"/>
                  </a:schemeClr>
                </a:solidFill>
                <a:latin typeface="Comic Sans MS" panose="030F0702030302020204" pitchFamily="66" charset="0"/>
              </a:rPr>
              <a:t>should look like</a:t>
            </a:r>
          </a:p>
          <a:p>
            <a:pPr algn="l">
              <a:lnSpc>
                <a:spcPct val="100000"/>
              </a:lnSpc>
              <a:spcBef>
                <a:spcPts val="0"/>
              </a:spcBef>
              <a:buClr>
                <a:srgbClr val="C00000"/>
              </a:buClr>
              <a:buSzPct val="128000"/>
            </a:pPr>
            <a:r>
              <a:rPr lang="en-GB" altLang="en-US" sz="2900" dirty="0">
                <a:solidFill>
                  <a:schemeClr val="tx1">
                    <a:lumMod val="75000"/>
                    <a:lumOff val="25000"/>
                  </a:schemeClr>
                </a:solidFill>
                <a:latin typeface="Comic Sans MS" panose="030F0702030302020204" pitchFamily="66" charset="0"/>
              </a:rPr>
              <a:t>I will have a secure understanding of the process to </a:t>
            </a:r>
            <a:r>
              <a:rPr lang="en-GB" altLang="en-US" sz="2900" b="1" i="1" dirty="0">
                <a:solidFill>
                  <a:schemeClr val="tx1">
                    <a:lumMod val="75000"/>
                    <a:lumOff val="25000"/>
                  </a:schemeClr>
                </a:solidFill>
                <a:latin typeface="Comic Sans MS" panose="030F0702030302020204" pitchFamily="66" charset="0"/>
              </a:rPr>
              <a:t>request an Education, Health and Care Plan assessment</a:t>
            </a:r>
            <a:r>
              <a:rPr lang="en-GB" altLang="en-US" sz="2900" dirty="0">
                <a:solidFill>
                  <a:schemeClr val="tx1">
                    <a:lumMod val="75000"/>
                    <a:lumOff val="25000"/>
                  </a:schemeClr>
                </a:solidFill>
                <a:latin typeface="Comic Sans MS" panose="030F0702030302020204" pitchFamily="66" charset="0"/>
              </a:rPr>
              <a:t> and to </a:t>
            </a:r>
            <a:r>
              <a:rPr lang="en-GB" altLang="en-US" sz="2900" b="1" i="1" dirty="0">
                <a:solidFill>
                  <a:schemeClr val="tx1">
                    <a:lumMod val="75000"/>
                    <a:lumOff val="25000"/>
                  </a:schemeClr>
                </a:solidFill>
                <a:latin typeface="Comic Sans MS" panose="030F0702030302020204" pitchFamily="66" charset="0"/>
              </a:rPr>
              <a:t>review of the EHCP</a:t>
            </a:r>
          </a:p>
          <a:p>
            <a:pPr algn="l">
              <a:lnSpc>
                <a:spcPct val="100000"/>
              </a:lnSpc>
              <a:spcBef>
                <a:spcPts val="0"/>
              </a:spcBef>
              <a:buClr>
                <a:srgbClr val="C00000"/>
              </a:buClr>
              <a:buSzPct val="128000"/>
            </a:pPr>
            <a:r>
              <a:rPr lang="en-GB" altLang="en-US" sz="2900" dirty="0">
                <a:solidFill>
                  <a:schemeClr val="tx1">
                    <a:lumMod val="75000"/>
                    <a:lumOff val="25000"/>
                  </a:schemeClr>
                </a:solidFill>
                <a:latin typeface="Comic Sans MS" panose="030F0702030302020204" pitchFamily="66" charset="0"/>
              </a:rPr>
              <a:t>I will have had the opportunity to familiarise myself with the </a:t>
            </a:r>
            <a:r>
              <a:rPr lang="en-GB" altLang="en-US" sz="2900" b="1" i="1" dirty="0">
                <a:solidFill>
                  <a:schemeClr val="tx1">
                    <a:lumMod val="75000"/>
                    <a:lumOff val="25000"/>
                  </a:schemeClr>
                </a:solidFill>
                <a:latin typeface="Comic Sans MS" panose="030F0702030302020204" pitchFamily="66" charset="0"/>
              </a:rPr>
              <a:t>LA Graduated Approach Guidance </a:t>
            </a:r>
            <a:r>
              <a:rPr lang="en-GB" altLang="en-US" sz="2900" dirty="0">
                <a:solidFill>
                  <a:schemeClr val="tx1">
                    <a:lumMod val="75000"/>
                    <a:lumOff val="25000"/>
                  </a:schemeClr>
                </a:solidFill>
                <a:latin typeface="Comic Sans MS" panose="030F0702030302020204" pitchFamily="66" charset="0"/>
              </a:rPr>
              <a:t>and associated documentation including the </a:t>
            </a:r>
            <a:r>
              <a:rPr lang="en-GB" altLang="en-US" sz="2900" b="1" i="1" dirty="0">
                <a:solidFill>
                  <a:schemeClr val="tx1">
                    <a:lumMod val="75000"/>
                    <a:lumOff val="25000"/>
                  </a:schemeClr>
                </a:solidFill>
                <a:latin typeface="Comic Sans MS" panose="030F0702030302020204" pitchFamily="66" charset="0"/>
              </a:rPr>
              <a:t>MSP </a:t>
            </a:r>
            <a:r>
              <a:rPr lang="en-GB" altLang="en-US" sz="2900" b="1" i="1" dirty="0" err="1">
                <a:solidFill>
                  <a:schemeClr val="tx1">
                    <a:lumMod val="75000"/>
                    <a:lumOff val="25000"/>
                  </a:schemeClr>
                </a:solidFill>
                <a:latin typeface="Comic Sans MS" panose="030F0702030302020204" pitchFamily="66" charset="0"/>
              </a:rPr>
              <a:t>proforma</a:t>
            </a:r>
            <a:endParaRPr lang="en-GB" altLang="en-US" sz="2900" b="1" i="1" dirty="0">
              <a:solidFill>
                <a:schemeClr val="tx1">
                  <a:lumMod val="75000"/>
                  <a:lumOff val="25000"/>
                </a:schemeClr>
              </a:solidFill>
              <a:latin typeface="Comic Sans MS" panose="030F0702030302020204" pitchFamily="66" charset="0"/>
            </a:endParaRPr>
          </a:p>
          <a:p>
            <a:pPr algn="l">
              <a:lnSpc>
                <a:spcPct val="100000"/>
              </a:lnSpc>
              <a:spcBef>
                <a:spcPts val="0"/>
              </a:spcBef>
              <a:buClr>
                <a:srgbClr val="C00000"/>
              </a:buClr>
              <a:buSzPct val="128000"/>
            </a:pPr>
            <a:r>
              <a:rPr lang="en-GB" altLang="en-US" sz="2900" dirty="0">
                <a:solidFill>
                  <a:schemeClr val="tx1">
                    <a:lumMod val="75000"/>
                    <a:lumOff val="25000"/>
                  </a:schemeClr>
                </a:solidFill>
                <a:latin typeface="Comic Sans MS" panose="030F0702030302020204" pitchFamily="66" charset="0"/>
              </a:rPr>
              <a:t>I will have considered different examples of </a:t>
            </a:r>
            <a:r>
              <a:rPr lang="en-GB" altLang="en-US" sz="2900" b="1" i="1" dirty="0">
                <a:solidFill>
                  <a:schemeClr val="tx1">
                    <a:lumMod val="75000"/>
                    <a:lumOff val="25000"/>
                  </a:schemeClr>
                </a:solidFill>
                <a:latin typeface="Comic Sans MS" panose="030F0702030302020204" pitchFamily="66" charset="0"/>
              </a:rPr>
              <a:t>Pupil Profiles and IEP/ANP plans</a:t>
            </a:r>
          </a:p>
          <a:p>
            <a:endParaRPr lang="en-GB" dirty="0"/>
          </a:p>
        </p:txBody>
      </p:sp>
    </p:spTree>
    <p:extLst>
      <p:ext uri="{BB962C8B-B14F-4D97-AF65-F5344CB8AC3E}">
        <p14:creationId xmlns:p14="http://schemas.microsoft.com/office/powerpoint/2010/main" val="36388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040" y="399147"/>
            <a:ext cx="7871460" cy="5847755"/>
          </a:xfrm>
          <a:prstGeom prst="rect">
            <a:avLst/>
          </a:prstGeom>
        </p:spPr>
        <p:txBody>
          <a:bodyPr wrap="square">
            <a:spAutoFit/>
          </a:bodyPr>
          <a:lstStyle/>
          <a:p>
            <a:r>
              <a:rPr lang="en-GB" dirty="0"/>
              <a:t>1. </a:t>
            </a:r>
            <a:r>
              <a:rPr lang="en-GB" b="1" dirty="0"/>
              <a:t>What kinds of special educational needs does the school make provision for? </a:t>
            </a:r>
          </a:p>
          <a:p>
            <a:r>
              <a:rPr lang="en-GB" b="1" dirty="0"/>
              <a:t>North Huddersfield Trust School </a:t>
            </a:r>
            <a:r>
              <a:rPr lang="en-GB" dirty="0"/>
              <a:t>caters for a wide range of special educational needs, disabilities and medical needs.  </a:t>
            </a:r>
          </a:p>
          <a:p>
            <a:r>
              <a:rPr lang="en-GB" dirty="0"/>
              <a:t>These include:  Autistic Spectrum Disorder (ASD),  Dyslexia,  ADHD,  Learning difficulties, Speech and Language delay,  Emotional, social and/or mental health difficulties. </a:t>
            </a:r>
          </a:p>
          <a:p>
            <a:r>
              <a:rPr lang="en-GB" dirty="0"/>
              <a:t>We work closely with parents and professionals, as we always seek to empower each student so he/she can achieve his/her best.  </a:t>
            </a:r>
          </a:p>
          <a:p>
            <a:r>
              <a:rPr lang="en-GB" dirty="0"/>
              <a:t>2. </a:t>
            </a:r>
            <a:r>
              <a:rPr lang="en-GB" b="1" dirty="0"/>
              <a:t>How does the school know if students need extra help and what should I do if I think that my child may have special educational needs? </a:t>
            </a:r>
          </a:p>
          <a:p>
            <a:r>
              <a:rPr lang="en-GB" dirty="0"/>
              <a:t>When a student is transferring from a different school/organisation to us, North Huddersfield Trust School will be informed and we will put a process in place to ensure a successful transition.  </a:t>
            </a:r>
          </a:p>
          <a:p>
            <a:r>
              <a:rPr lang="en-GB" dirty="0"/>
              <a:t>Within school the progress of each student is carefully tracked and any concerns arising as a result of our regular assessments or because of professional observations, will be raised with the parent/carer by the Form Tutor, Progress Leader, Pastoral Manager, or SENDCO.   </a:t>
            </a:r>
          </a:p>
          <a:p>
            <a:r>
              <a:rPr lang="en-GB" dirty="0"/>
              <a:t>In the same way, any parent with concerns about their child should initially speak to the Form Tutor who will stay in contact with the parent whilst looking into those concerns. The SENDCO will discuss, decide and record an action plan/support plan which will then be reviewed as regularly as required.  </a:t>
            </a:r>
          </a:p>
          <a:p>
            <a:r>
              <a:rPr lang="en-GB" dirty="0"/>
              <a:t> </a:t>
            </a:r>
          </a:p>
        </p:txBody>
      </p:sp>
    </p:spTree>
    <p:extLst>
      <p:ext uri="{BB962C8B-B14F-4D97-AF65-F5344CB8AC3E}">
        <p14:creationId xmlns:p14="http://schemas.microsoft.com/office/powerpoint/2010/main" val="1321523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1" y="182880"/>
            <a:ext cx="8397034" cy="5625554"/>
          </a:xfrm>
          <a:prstGeom prst="rect">
            <a:avLst/>
          </a:prstGeom>
        </p:spPr>
      </p:pic>
    </p:spTree>
    <p:extLst>
      <p:ext uri="{BB962C8B-B14F-4D97-AF65-F5344CB8AC3E}">
        <p14:creationId xmlns:p14="http://schemas.microsoft.com/office/powerpoint/2010/main" val="2204831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59" y="152400"/>
            <a:ext cx="8316711" cy="5207994"/>
          </a:xfrm>
          <a:prstGeom prst="rect">
            <a:avLst/>
          </a:prstGeom>
        </p:spPr>
      </p:pic>
    </p:spTree>
    <p:extLst>
      <p:ext uri="{BB962C8B-B14F-4D97-AF65-F5344CB8AC3E}">
        <p14:creationId xmlns:p14="http://schemas.microsoft.com/office/powerpoint/2010/main" val="1909877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223" y="2226013"/>
            <a:ext cx="8012623" cy="1477328"/>
          </a:xfrm>
          <a:prstGeom prst="rect">
            <a:avLst/>
          </a:prstGeom>
        </p:spPr>
        <p:txBody>
          <a:bodyPr wrap="square">
            <a:spAutoFit/>
          </a:bodyPr>
          <a:lstStyle/>
          <a:p>
            <a:r>
              <a:rPr lang="en-GB" altLang="en-US" sz="1800" dirty="0">
                <a:latin typeface="Comic Sans MS" panose="030F0702030302020204" pitchFamily="66" charset="0"/>
              </a:rPr>
              <a:t>Further guidance is available on SEN docs if needed</a:t>
            </a:r>
          </a:p>
          <a:p>
            <a:pPr marL="42152" indent="0">
              <a:buNone/>
            </a:pPr>
            <a:r>
              <a:rPr lang="en-GB" altLang="en-US" sz="1800" dirty="0">
                <a:latin typeface="Comic Sans MS" panose="030F0702030302020204" pitchFamily="66" charset="0"/>
                <a:hlinkClick r:id="rId2"/>
              </a:rPr>
              <a:t>http://intranet.kirklees.gov.uk/getattachment/9676bcd7-60a2-4fec-ab87-2cca856cbf71/Special%20educational%20needs%20information%20report%20guidance.aspx</a:t>
            </a:r>
            <a:endParaRPr lang="en-GB" altLang="en-US" sz="1800" dirty="0">
              <a:latin typeface="Comic Sans MS" panose="030F0702030302020204" pitchFamily="66" charset="0"/>
            </a:endParaRPr>
          </a:p>
        </p:txBody>
      </p:sp>
    </p:spTree>
    <p:extLst>
      <p:ext uri="{BB962C8B-B14F-4D97-AF65-F5344CB8AC3E}">
        <p14:creationId xmlns:p14="http://schemas.microsoft.com/office/powerpoint/2010/main" val="1720719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a:xfrm>
            <a:off x="579607" y="503951"/>
            <a:ext cx="7442469" cy="873608"/>
          </a:xfrm>
        </p:spPr>
        <p:txBody>
          <a:bodyPr/>
          <a:lstStyle/>
          <a:p>
            <a:r>
              <a:rPr lang="en-US" altLang="en-US" sz="3880" b="1" dirty="0">
                <a:effectLst>
                  <a:reflection blurRad="6350" endPos="0" dir="5400000" sy="-100000" algn="bl" rotWithShape="0"/>
                </a:effectLst>
                <a:latin typeface="Comic Sans MS" panose="030F0702030302020204" pitchFamily="66" charset="0"/>
              </a:rPr>
              <a:t>Your SEN Policy</a:t>
            </a:r>
            <a:br>
              <a:rPr lang="en-US" altLang="en-US" sz="3880" b="1" dirty="0">
                <a:effectLst>
                  <a:reflection blurRad="6350" endPos="0" dir="5400000" sy="-100000" algn="bl" rotWithShape="0"/>
                </a:effectLst>
                <a:latin typeface="Comic Sans MS" panose="030F0702030302020204" pitchFamily="66" charset="0"/>
              </a:rPr>
            </a:br>
            <a:r>
              <a:rPr lang="en-US" sz="3880" b="1" dirty="0">
                <a:solidFill>
                  <a:srgbClr val="7030A0"/>
                </a:solidFill>
                <a:latin typeface="Comic Sans MS" panose="030F0702030302020204" pitchFamily="66" charset="0"/>
              </a:rPr>
              <a:t>Who is it for?</a:t>
            </a:r>
            <a:br>
              <a:rPr lang="en-US" altLang="en-US" sz="3880" b="1" dirty="0">
                <a:effectLst>
                  <a:reflection blurRad="6350" endPos="0" dir="5400000" sy="-100000" algn="bl" rotWithShape="0"/>
                </a:effectLst>
                <a:latin typeface="Comic Sans MS" panose="030F0702030302020204" pitchFamily="66" charset="0"/>
              </a:rPr>
            </a:br>
            <a:endParaRPr lang="en-US" altLang="en-US" sz="3880" b="1" dirty="0">
              <a:effectLst>
                <a:reflection blurRad="6350" endPos="0" dir="5400000" sy="-100000" algn="bl" rotWithShape="0"/>
              </a:effectLst>
              <a:latin typeface="Comic Sans MS" panose="030F0702030302020204" pitchFamily="66" charset="0"/>
            </a:endParaRPr>
          </a:p>
        </p:txBody>
      </p:sp>
      <p:sp>
        <p:nvSpPr>
          <p:cNvPr id="531460" name="Rectangle 4"/>
          <p:cNvSpPr>
            <a:spLocks noGrp="1" noChangeArrowheads="1"/>
          </p:cNvSpPr>
          <p:nvPr>
            <p:ph type="body" sz="half" idx="1"/>
          </p:nvPr>
        </p:nvSpPr>
        <p:spPr>
          <a:xfrm>
            <a:off x="238179" y="1797561"/>
            <a:ext cx="6396565" cy="4108454"/>
          </a:xfrm>
          <a:ln>
            <a:noFill/>
          </a:ln>
        </p:spPr>
        <p:txBody>
          <a:bodyPr/>
          <a:lstStyle/>
          <a:p>
            <a:pPr>
              <a:lnSpc>
                <a:spcPct val="90000"/>
              </a:lnSpc>
            </a:pPr>
            <a:r>
              <a:rPr lang="en-US" altLang="en-US" sz="2000" b="1" dirty="0">
                <a:latin typeface="Comic Sans MS" panose="030F0702030302020204" pitchFamily="66" charset="0"/>
              </a:rPr>
              <a:t>School staff – a working document to inform practice</a:t>
            </a:r>
          </a:p>
          <a:p>
            <a:pPr>
              <a:lnSpc>
                <a:spcPct val="90000"/>
              </a:lnSpc>
            </a:pPr>
            <a:endParaRPr lang="en-US" altLang="en-US" sz="2000" b="1" dirty="0">
              <a:latin typeface="Comic Sans MS" panose="030F0702030302020204" pitchFamily="66" charset="0"/>
            </a:endParaRPr>
          </a:p>
          <a:p>
            <a:pPr>
              <a:lnSpc>
                <a:spcPct val="90000"/>
              </a:lnSpc>
            </a:pPr>
            <a:r>
              <a:rPr lang="en-US" altLang="en-US" sz="2000" b="1" dirty="0">
                <a:latin typeface="Comic Sans MS" panose="030F0702030302020204" pitchFamily="66" charset="0"/>
              </a:rPr>
              <a:t>LA officers, inspectors, auditors etc. – to provide evidence that school and governors are fulfilling their responsibilities</a:t>
            </a:r>
          </a:p>
          <a:p>
            <a:pPr>
              <a:lnSpc>
                <a:spcPct val="90000"/>
              </a:lnSpc>
            </a:pPr>
            <a:endParaRPr lang="en-US" altLang="en-US" sz="2000" b="1" dirty="0">
              <a:latin typeface="Comic Sans MS" panose="030F0702030302020204" pitchFamily="66" charset="0"/>
            </a:endParaRPr>
          </a:p>
          <a:p>
            <a:pPr>
              <a:lnSpc>
                <a:spcPct val="90000"/>
              </a:lnSpc>
            </a:pPr>
            <a:r>
              <a:rPr lang="en-US" altLang="en-US" sz="2000" b="1" dirty="0">
                <a:latin typeface="Comic Sans MS" panose="030F0702030302020204" pitchFamily="66" charset="0"/>
              </a:rPr>
              <a:t>Parents – to inform and reassure </a:t>
            </a:r>
          </a:p>
          <a:p>
            <a:pPr>
              <a:lnSpc>
                <a:spcPct val="90000"/>
              </a:lnSpc>
            </a:pPr>
            <a:endParaRPr lang="en-US" altLang="en-US" sz="2000" b="1" dirty="0">
              <a:latin typeface="Comic Sans MS" panose="030F0702030302020204" pitchFamily="66" charset="0"/>
            </a:endParaRPr>
          </a:p>
          <a:p>
            <a:pPr>
              <a:lnSpc>
                <a:spcPct val="90000"/>
              </a:lnSpc>
            </a:pPr>
            <a:r>
              <a:rPr lang="en-US" altLang="en-US" sz="2000" b="1" dirty="0">
                <a:latin typeface="Comic Sans MS" panose="030F0702030302020204" pitchFamily="66" charset="0"/>
              </a:rPr>
              <a:t>Pupils – to support their development </a:t>
            </a:r>
          </a:p>
          <a:p>
            <a:pPr algn="ctr" eaLnBrk="1" hangingPunct="1">
              <a:buFontTx/>
              <a:buNone/>
              <a:defRPr/>
            </a:pPr>
            <a:br>
              <a:rPr lang="en-US" sz="2587" b="1" dirty="0">
                <a:effectLst>
                  <a:outerShdw blurRad="38100" dist="38100" dir="2700000" algn="tl">
                    <a:srgbClr val="FFFFFF"/>
                  </a:outerShdw>
                </a:effectLst>
              </a:rPr>
            </a:br>
            <a:br>
              <a:rPr lang="en-US" sz="2587" b="1" dirty="0">
                <a:effectLst>
                  <a:outerShdw blurRad="38100" dist="38100" dir="2700000" algn="tl">
                    <a:srgbClr val="FFFFFF"/>
                  </a:outerShdw>
                </a:effectLst>
              </a:rPr>
            </a:br>
            <a:endParaRPr lang="en-US" sz="2587" b="1" dirty="0">
              <a:effectLst>
                <a:outerShdw blurRad="38100" dist="38100" dir="2700000" algn="tl">
                  <a:srgbClr val="FFFFFF"/>
                </a:outerShdw>
              </a:effectLst>
            </a:endParaRPr>
          </a:p>
          <a:p>
            <a:pPr eaLnBrk="1" hangingPunct="1">
              <a:defRPr/>
            </a:pPr>
            <a:endParaRPr lang="en-US" sz="2587" b="1" dirty="0">
              <a:effectLst>
                <a:outerShdw blurRad="38100" dist="38100" dir="2700000" algn="tl">
                  <a:srgbClr val="FFFFFF"/>
                </a:outerShdw>
              </a:effectLst>
            </a:endParaRPr>
          </a:p>
          <a:p>
            <a:pPr eaLnBrk="1" hangingPunct="1">
              <a:buFontTx/>
              <a:buNone/>
              <a:defRPr/>
            </a:pPr>
            <a:br>
              <a:rPr lang="en-US" sz="2587" b="1" dirty="0">
                <a:effectLst>
                  <a:outerShdw blurRad="38100" dist="38100" dir="2700000" algn="tl">
                    <a:srgbClr val="FFFFFF"/>
                  </a:outerShdw>
                </a:effectLst>
              </a:rPr>
            </a:br>
            <a:endParaRPr lang="en-US" sz="2587" b="1" dirty="0">
              <a:effectLst>
                <a:outerShdw blurRad="38100" dist="38100" dir="2700000" algn="tl">
                  <a:srgbClr val="FFFFFF"/>
                </a:outerShdw>
              </a:effectLst>
            </a:endParaRPr>
          </a:p>
        </p:txBody>
      </p:sp>
    </p:spTree>
    <p:extLst>
      <p:ext uri="{BB962C8B-B14F-4D97-AF65-F5344CB8AC3E}">
        <p14:creationId xmlns:p14="http://schemas.microsoft.com/office/powerpoint/2010/main" val="1201901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232592" y="261187"/>
            <a:ext cx="6154097" cy="584633"/>
          </a:xfrm>
        </p:spPr>
        <p:txBody>
          <a:bodyPr/>
          <a:lstStyle/>
          <a:p>
            <a:r>
              <a:rPr lang="en-GB" altLang="en-US" sz="3200" dirty="0">
                <a:solidFill>
                  <a:srgbClr val="7030A0"/>
                </a:solidFill>
                <a:effectLst>
                  <a:reflection blurRad="6350" endPos="0" dir="5400000" sy="-100000" algn="bl" rotWithShape="0"/>
                </a:effectLst>
                <a:latin typeface="Comic Sans MS" panose="030F0702030302020204" pitchFamily="66" charset="0"/>
              </a:rPr>
              <a:t>SEN Policy and web sites</a:t>
            </a:r>
          </a:p>
        </p:txBody>
      </p:sp>
      <p:sp>
        <p:nvSpPr>
          <p:cNvPr id="17411" name="Content Placeholder 2"/>
          <p:cNvSpPr>
            <a:spLocks noGrp="1"/>
          </p:cNvSpPr>
          <p:nvPr>
            <p:ph idx="1"/>
          </p:nvPr>
        </p:nvSpPr>
        <p:spPr>
          <a:xfrm>
            <a:off x="325260" y="965552"/>
            <a:ext cx="7968759" cy="4577481"/>
          </a:xfrm>
          <a:prstGeom prst="rect">
            <a:avLst/>
          </a:prstGeom>
        </p:spPr>
        <p:txBody>
          <a:bodyPr lIns="84306" tIns="42154" rIns="84306" bIns="42154">
            <a:noAutofit/>
          </a:bodyPr>
          <a:lstStyle/>
          <a:p>
            <a:r>
              <a:rPr lang="en-GB" altLang="en-US" sz="2000" dirty="0">
                <a:latin typeface="Comic Sans MS" panose="030F0702030302020204" pitchFamily="66" charset="0"/>
              </a:rPr>
              <a:t>Guidance from Kirklees available about what should </a:t>
            </a:r>
            <a:r>
              <a:rPr lang="en-GB" altLang="en-US" sz="2000">
                <a:latin typeface="Comic Sans MS" panose="030F0702030302020204" pitchFamily="66" charset="0"/>
              </a:rPr>
              <a:t>be included: template </a:t>
            </a:r>
            <a:r>
              <a:rPr lang="en-GB" altLang="en-US" sz="2000" dirty="0">
                <a:latin typeface="Comic Sans MS" panose="030F0702030302020204" pitchFamily="66" charset="0"/>
              </a:rPr>
              <a:t>available on SEN documents</a:t>
            </a:r>
          </a:p>
          <a:p>
            <a:r>
              <a:rPr lang="en-GB" altLang="en-US" sz="2000" dirty="0">
                <a:latin typeface="Comic Sans MS" panose="030F0702030302020204" pitchFamily="66" charset="0"/>
              </a:rPr>
              <a:t>Needs to be updated annually, in conjunction with the school SEN governor</a:t>
            </a:r>
          </a:p>
          <a:p>
            <a:r>
              <a:rPr lang="en-GB" altLang="en-US" sz="2000" dirty="0">
                <a:latin typeface="Comic Sans MS" panose="030F0702030302020204" pitchFamily="66" charset="0"/>
              </a:rPr>
              <a:t>Must be available on the school website, linked to the Kirklees Local Offer, and to parents/staff/governors</a:t>
            </a:r>
            <a:r>
              <a:rPr lang="en-GB" sz="2000" dirty="0">
                <a:latin typeface="Comic Sans MS" panose="030F0702030302020204" pitchFamily="66" charset="0"/>
              </a:rPr>
              <a:t> </a:t>
            </a:r>
          </a:p>
          <a:p>
            <a:pPr lvl="0">
              <a:buClr>
                <a:srgbClr val="F14124">
                  <a:lumMod val="75000"/>
                </a:srgbClr>
              </a:buClr>
              <a:defRPr/>
            </a:pPr>
            <a:r>
              <a:rPr lang="en-GB" sz="2000" dirty="0">
                <a:latin typeface="Comic Sans MS" panose="030F0702030302020204" pitchFamily="66" charset="0"/>
              </a:rPr>
              <a:t>Consider:</a:t>
            </a:r>
          </a:p>
          <a:p>
            <a:pPr marL="757071" lvl="1" indent="-462001">
              <a:buClr>
                <a:srgbClr val="F14124">
                  <a:lumMod val="75000"/>
                </a:srgbClr>
              </a:buClr>
              <a:buFont typeface="Wingdings" panose="05000000000000000000" pitchFamily="2" charset="2"/>
              <a:buChar char="ü"/>
              <a:defRPr/>
            </a:pPr>
            <a:r>
              <a:rPr lang="en-GB" sz="2000" dirty="0">
                <a:latin typeface="Comic Sans MS" panose="030F0702030302020204" pitchFamily="66" charset="0"/>
              </a:rPr>
              <a:t>Pictures to identify SENCO; clear contact details of SENCO and key people for SEN within school</a:t>
            </a:r>
          </a:p>
          <a:p>
            <a:pPr marL="757071" lvl="1" indent="-462001">
              <a:buClr>
                <a:srgbClr val="F14124">
                  <a:lumMod val="75000"/>
                </a:srgbClr>
              </a:buClr>
              <a:buFont typeface="Wingdings" panose="05000000000000000000" pitchFamily="2" charset="2"/>
              <a:buChar char="ü"/>
              <a:defRPr/>
            </a:pPr>
            <a:r>
              <a:rPr lang="en-GB" sz="2000" dirty="0">
                <a:latin typeface="Comic Sans MS" panose="030F0702030302020204" pitchFamily="66" charset="0"/>
              </a:rPr>
              <a:t>Links to relevant agencies</a:t>
            </a:r>
          </a:p>
          <a:p>
            <a:pPr marL="757071" lvl="1" indent="-462001">
              <a:buClr>
                <a:srgbClr val="F14124">
                  <a:lumMod val="75000"/>
                </a:srgbClr>
              </a:buClr>
              <a:buFont typeface="Wingdings" panose="05000000000000000000" pitchFamily="2" charset="2"/>
              <a:buChar char="ü"/>
              <a:defRPr/>
            </a:pPr>
            <a:r>
              <a:rPr lang="en-GB" sz="2000" dirty="0">
                <a:latin typeface="Comic Sans MS" panose="030F0702030302020204" pitchFamily="66" charset="0"/>
              </a:rPr>
              <a:t>What to do if anyone has concerns about a child</a:t>
            </a:r>
          </a:p>
          <a:p>
            <a:pPr marL="757071" lvl="1" indent="-462001">
              <a:buClr>
                <a:srgbClr val="F14124">
                  <a:lumMod val="75000"/>
                </a:srgbClr>
              </a:buClr>
              <a:buFont typeface="Wingdings" panose="05000000000000000000" pitchFamily="2" charset="2"/>
              <a:buChar char="ü"/>
              <a:defRPr/>
            </a:pPr>
            <a:r>
              <a:rPr lang="en-GB" sz="2000" dirty="0">
                <a:latin typeface="Comic Sans MS" panose="030F0702030302020204" pitchFamily="66" charset="0"/>
              </a:rPr>
              <a:t>Resources to help at home</a:t>
            </a:r>
          </a:p>
          <a:p>
            <a:pPr marL="42152" indent="0">
              <a:buNone/>
            </a:pPr>
            <a:r>
              <a:rPr lang="en-GB" altLang="en-US" sz="2000" dirty="0">
                <a:latin typeface="Comic Sans MS" panose="030F0702030302020204" pitchFamily="66" charset="0"/>
              </a:rPr>
              <a:t>www.gov.uk/guidance/what-maintained-schools-must-publish-online</a:t>
            </a:r>
          </a:p>
        </p:txBody>
      </p:sp>
    </p:spTree>
    <p:extLst>
      <p:ext uri="{BB962C8B-B14F-4D97-AF65-F5344CB8AC3E}">
        <p14:creationId xmlns:p14="http://schemas.microsoft.com/office/powerpoint/2010/main" val="1385249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071" y="559280"/>
            <a:ext cx="7185090" cy="689420"/>
          </a:xfrm>
          <a:prstGeom prst="rect">
            <a:avLst/>
          </a:prstGeom>
          <a:noFill/>
        </p:spPr>
        <p:txBody>
          <a:bodyPr wrap="square" rtlCol="0">
            <a:spAutoFit/>
          </a:bodyPr>
          <a:lstStyle/>
          <a:p>
            <a:pPr algn="ctr"/>
            <a:r>
              <a:rPr lang="en-GB" sz="3880" b="1" dirty="0">
                <a:solidFill>
                  <a:srgbClr val="7030A0"/>
                </a:solidFill>
                <a:latin typeface="Comic Sans MS" panose="030F0702030302020204" pitchFamily="66" charset="0"/>
              </a:rPr>
              <a:t>Homework</a:t>
            </a:r>
          </a:p>
        </p:txBody>
      </p:sp>
      <p:sp>
        <p:nvSpPr>
          <p:cNvPr id="3" name="Content Placeholder 2"/>
          <p:cNvSpPr>
            <a:spLocks noGrp="1"/>
          </p:cNvSpPr>
          <p:nvPr>
            <p:ph idx="1"/>
          </p:nvPr>
        </p:nvSpPr>
        <p:spPr>
          <a:xfrm>
            <a:off x="0" y="1986769"/>
            <a:ext cx="8640763" cy="3097687"/>
          </a:xfrm>
        </p:spPr>
        <p:txBody>
          <a:bodyPr>
            <a:normAutofit/>
          </a:bodyPr>
          <a:lstStyle/>
          <a:p>
            <a:pPr marL="42152" indent="0" algn="ctr">
              <a:buNone/>
            </a:pPr>
            <a:r>
              <a:rPr lang="en-GB" sz="2587" dirty="0">
                <a:latin typeface="Comic Sans MS" panose="030F0702030302020204" pitchFamily="66" charset="0"/>
              </a:rPr>
              <a:t>What do we mean by The Golden Thread?</a:t>
            </a:r>
          </a:p>
          <a:p>
            <a:pPr marL="42152" indent="0" algn="ctr">
              <a:buNone/>
            </a:pPr>
            <a:endParaRPr lang="en-GB" sz="2587" dirty="0">
              <a:latin typeface="Comic Sans MS" panose="030F0702030302020204" pitchFamily="66" charset="0"/>
            </a:endParaRPr>
          </a:p>
          <a:p>
            <a:pPr marL="42152" indent="0" algn="ctr">
              <a:buNone/>
            </a:pPr>
            <a:r>
              <a:rPr lang="en-GB" sz="2587" dirty="0">
                <a:latin typeface="Comic Sans MS" panose="030F0702030302020204" pitchFamily="66" charset="0"/>
              </a:rPr>
              <a:t>(A knotty question)</a:t>
            </a:r>
          </a:p>
        </p:txBody>
      </p:sp>
    </p:spTree>
    <p:extLst>
      <p:ext uri="{BB962C8B-B14F-4D97-AF65-F5344CB8AC3E}">
        <p14:creationId xmlns:p14="http://schemas.microsoft.com/office/powerpoint/2010/main" val="32521367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540835" y="1815444"/>
            <a:ext cx="5051246" cy="3367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73961" y="559280"/>
            <a:ext cx="7185090" cy="789190"/>
          </a:xfrm>
          <a:prstGeom prst="rect">
            <a:avLst/>
          </a:prstGeom>
          <a:noFill/>
        </p:spPr>
        <p:txBody>
          <a:bodyPr wrap="square" rtlCol="0">
            <a:spAutoFit/>
          </a:bodyPr>
          <a:lstStyle/>
          <a:p>
            <a:pPr algn="ctr"/>
            <a:r>
              <a:rPr lang="en-GB" sz="2264" dirty="0">
                <a:solidFill>
                  <a:schemeClr val="tx1">
                    <a:lumMod val="75000"/>
                    <a:lumOff val="25000"/>
                  </a:schemeClr>
                </a:solidFill>
                <a:latin typeface="Comic Sans MS" panose="030F0702030302020204" pitchFamily="66" charset="0"/>
              </a:rPr>
              <a:t>If you’re still awake, thank you……. </a:t>
            </a:r>
          </a:p>
          <a:p>
            <a:pPr algn="ctr"/>
            <a:r>
              <a:rPr lang="en-GB" sz="2264" dirty="0">
                <a:solidFill>
                  <a:schemeClr val="tx1">
                    <a:lumMod val="75000"/>
                    <a:lumOff val="25000"/>
                  </a:schemeClr>
                </a:solidFill>
                <a:latin typeface="Comic Sans MS" panose="030F0702030302020204" pitchFamily="66" charset="0"/>
              </a:rPr>
              <a:t>and see you for Session 2 next time</a:t>
            </a:r>
          </a:p>
        </p:txBody>
      </p:sp>
    </p:spTree>
    <p:extLst>
      <p:ext uri="{BB962C8B-B14F-4D97-AF65-F5344CB8AC3E}">
        <p14:creationId xmlns:p14="http://schemas.microsoft.com/office/powerpoint/2010/main" val="3871317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1456" y="230856"/>
            <a:ext cx="8072438" cy="5019799"/>
          </a:xfrm>
        </p:spPr>
        <p:txBody>
          <a:bodyPr>
            <a:normAutofit/>
          </a:bodyPr>
          <a:lstStyle/>
          <a:p>
            <a:pPr algn="l">
              <a:lnSpc>
                <a:spcPct val="100000"/>
              </a:lnSpc>
              <a:spcBef>
                <a:spcPts val="0"/>
              </a:spcBef>
              <a:buClr>
                <a:srgbClr val="C00000"/>
              </a:buClr>
              <a:buSzPct val="128000"/>
            </a:pPr>
            <a:r>
              <a:rPr lang="en-GB" altLang="en-US" sz="2200" dirty="0">
                <a:solidFill>
                  <a:schemeClr val="tx1">
                    <a:lumMod val="75000"/>
                    <a:lumOff val="25000"/>
                  </a:schemeClr>
                </a:solidFill>
                <a:latin typeface="Comic Sans MS" panose="030F0702030302020204" pitchFamily="66" charset="0"/>
              </a:rPr>
              <a:t>I will understand the elements of </a:t>
            </a:r>
            <a:r>
              <a:rPr lang="en-GB" altLang="en-US" sz="2200" b="1" i="1" dirty="0">
                <a:solidFill>
                  <a:schemeClr val="tx1">
                    <a:lumMod val="75000"/>
                    <a:lumOff val="25000"/>
                  </a:schemeClr>
                </a:solidFill>
                <a:latin typeface="Comic Sans MS" panose="030F0702030302020204" pitchFamily="66" charset="0"/>
              </a:rPr>
              <a:t>funding for SEN </a:t>
            </a:r>
            <a:r>
              <a:rPr lang="en-GB" altLang="en-US" sz="2200" dirty="0">
                <a:solidFill>
                  <a:schemeClr val="tx1">
                    <a:lumMod val="75000"/>
                    <a:lumOff val="25000"/>
                  </a:schemeClr>
                </a:solidFill>
                <a:latin typeface="Comic Sans MS" panose="030F0702030302020204" pitchFamily="66" charset="0"/>
              </a:rPr>
              <a:t>(including </a:t>
            </a:r>
            <a:r>
              <a:rPr lang="en-GB" altLang="en-US" sz="2200" b="1" i="1" dirty="0">
                <a:solidFill>
                  <a:schemeClr val="tx1">
                    <a:lumMod val="75000"/>
                    <a:lumOff val="25000"/>
                  </a:schemeClr>
                </a:solidFill>
                <a:latin typeface="Comic Sans MS" panose="030F0702030302020204" pitchFamily="66" charset="0"/>
              </a:rPr>
              <a:t>Pupil Premium</a:t>
            </a:r>
            <a:r>
              <a:rPr lang="en-GB" altLang="en-US" sz="2200" dirty="0">
                <a:solidFill>
                  <a:schemeClr val="tx1">
                    <a:lumMod val="75000"/>
                    <a:lumOff val="25000"/>
                  </a:schemeClr>
                </a:solidFill>
                <a:latin typeface="Comic Sans MS" panose="030F0702030302020204" pitchFamily="66" charset="0"/>
              </a:rPr>
              <a:t>) and have knowledge of how to assess different </a:t>
            </a:r>
            <a:r>
              <a:rPr lang="en-GB" altLang="en-US" sz="2200" b="1" i="1" dirty="0">
                <a:solidFill>
                  <a:schemeClr val="tx1">
                    <a:lumMod val="75000"/>
                    <a:lumOff val="25000"/>
                  </a:schemeClr>
                </a:solidFill>
                <a:latin typeface="Comic Sans MS" panose="030F0702030302020204" pitchFamily="66" charset="0"/>
              </a:rPr>
              <a:t>interventions </a:t>
            </a:r>
            <a:r>
              <a:rPr lang="en-GB" altLang="en-US" sz="2200" dirty="0">
                <a:solidFill>
                  <a:schemeClr val="tx1">
                    <a:lumMod val="75000"/>
                    <a:lumOff val="25000"/>
                  </a:schemeClr>
                </a:solidFill>
                <a:latin typeface="Comic Sans MS" panose="030F0702030302020204" pitchFamily="66" charset="0"/>
              </a:rPr>
              <a:t>in terms of value for money</a:t>
            </a:r>
            <a:r>
              <a:rPr lang="en-GB" altLang="en-US" sz="2000" dirty="0">
                <a:solidFill>
                  <a:schemeClr val="tx1">
                    <a:lumMod val="75000"/>
                    <a:lumOff val="25000"/>
                  </a:schemeClr>
                </a:solidFill>
                <a:latin typeface="Comic Sans MS" panose="030F0702030302020204" pitchFamily="66" charset="0"/>
              </a:rPr>
              <a:t> </a:t>
            </a:r>
          </a:p>
          <a:p>
            <a:pPr algn="l">
              <a:buClr>
                <a:srgbClr val="C00000"/>
              </a:buClr>
              <a:buSzPct val="128000"/>
            </a:pPr>
            <a:r>
              <a:rPr lang="en-GB" altLang="en-US" sz="2200" dirty="0">
                <a:solidFill>
                  <a:schemeClr val="tx1">
                    <a:lumMod val="75000"/>
                    <a:lumOff val="25000"/>
                  </a:schemeClr>
                </a:solidFill>
                <a:latin typeface="Comic Sans MS" panose="030F0702030302020204" pitchFamily="66" charset="0"/>
              </a:rPr>
              <a:t>I will have considered how to </a:t>
            </a:r>
            <a:r>
              <a:rPr lang="en-GB" altLang="en-US" sz="2200" b="1" i="1" dirty="0">
                <a:solidFill>
                  <a:schemeClr val="tx1">
                    <a:lumMod val="75000"/>
                    <a:lumOff val="25000"/>
                  </a:schemeClr>
                </a:solidFill>
                <a:latin typeface="Comic Sans MS" panose="030F0702030302020204" pitchFamily="66" charset="0"/>
              </a:rPr>
              <a:t>manage and support an ETA team</a:t>
            </a:r>
          </a:p>
          <a:p>
            <a:pPr algn="l">
              <a:buClr>
                <a:srgbClr val="C00000"/>
              </a:buClr>
              <a:buSzPct val="128000"/>
            </a:pPr>
            <a:r>
              <a:rPr lang="en-GB" altLang="en-US" sz="2200" dirty="0">
                <a:solidFill>
                  <a:schemeClr val="tx1">
                    <a:lumMod val="75000"/>
                    <a:lumOff val="25000"/>
                  </a:schemeClr>
                </a:solidFill>
                <a:latin typeface="Comic Sans MS" panose="030F0702030302020204" pitchFamily="66" charset="0"/>
              </a:rPr>
              <a:t>I will have examined how </a:t>
            </a:r>
            <a:r>
              <a:rPr lang="en-GB" altLang="en-US" sz="2200" b="1" i="1" dirty="0">
                <a:solidFill>
                  <a:schemeClr val="tx1">
                    <a:lumMod val="75000"/>
                    <a:lumOff val="25000"/>
                  </a:schemeClr>
                </a:solidFill>
                <a:latin typeface="Comic Sans MS" panose="030F0702030302020204" pitchFamily="66" charset="0"/>
              </a:rPr>
              <a:t>provision mapping </a:t>
            </a:r>
            <a:r>
              <a:rPr lang="en-GB" altLang="en-US" sz="2200" dirty="0">
                <a:solidFill>
                  <a:schemeClr val="tx1">
                    <a:lumMod val="75000"/>
                    <a:lumOff val="25000"/>
                  </a:schemeClr>
                </a:solidFill>
                <a:latin typeface="Comic Sans MS" panose="030F0702030302020204" pitchFamily="66" charset="0"/>
              </a:rPr>
              <a:t>can support a whole school approach to SEN</a:t>
            </a:r>
          </a:p>
          <a:p>
            <a:pPr algn="l">
              <a:buClr>
                <a:srgbClr val="C00000"/>
              </a:buClr>
              <a:buSzPct val="128000"/>
            </a:pPr>
            <a:r>
              <a:rPr lang="en-GB" altLang="en-US" sz="2200" dirty="0">
                <a:solidFill>
                  <a:schemeClr val="tx1">
                    <a:lumMod val="75000"/>
                    <a:lumOff val="25000"/>
                  </a:schemeClr>
                </a:solidFill>
                <a:latin typeface="Comic Sans MS" panose="030F0702030302020204" pitchFamily="66" charset="0"/>
              </a:rPr>
              <a:t>I will have a good understanding of how to </a:t>
            </a:r>
            <a:r>
              <a:rPr lang="en-GB" altLang="en-US" sz="2200" b="1" i="1" dirty="0">
                <a:solidFill>
                  <a:schemeClr val="tx1">
                    <a:lumMod val="75000"/>
                    <a:lumOff val="25000"/>
                  </a:schemeClr>
                </a:solidFill>
                <a:latin typeface="Comic Sans MS" panose="030F0702030302020204" pitchFamily="66" charset="0"/>
              </a:rPr>
              <a:t>monitor progress and impact, using data effectively </a:t>
            </a:r>
            <a:r>
              <a:rPr lang="en-GB" altLang="en-US" sz="2200" dirty="0">
                <a:solidFill>
                  <a:schemeClr val="tx1">
                    <a:lumMod val="75000"/>
                    <a:lumOff val="25000"/>
                  </a:schemeClr>
                </a:solidFill>
                <a:latin typeface="Comic Sans MS" panose="030F0702030302020204" pitchFamily="66" charset="0"/>
              </a:rPr>
              <a:t>to evidence this</a:t>
            </a:r>
          </a:p>
          <a:p>
            <a:pPr algn="l">
              <a:buClr>
                <a:srgbClr val="C00000"/>
              </a:buClr>
              <a:buSzPct val="128000"/>
            </a:pPr>
            <a:r>
              <a:rPr lang="en-GB" altLang="en-US" sz="2200" dirty="0">
                <a:solidFill>
                  <a:schemeClr val="tx1">
                    <a:lumMod val="75000"/>
                    <a:lumOff val="25000"/>
                  </a:schemeClr>
                </a:solidFill>
                <a:latin typeface="Comic Sans MS" panose="030F0702030302020204" pitchFamily="66" charset="0"/>
              </a:rPr>
              <a:t>I will have an understanding of the likely </a:t>
            </a:r>
            <a:r>
              <a:rPr lang="en-GB" altLang="en-US" sz="2200" b="1" i="1" dirty="0">
                <a:solidFill>
                  <a:schemeClr val="tx1">
                    <a:lumMod val="75000"/>
                    <a:lumOff val="25000"/>
                  </a:schemeClr>
                </a:solidFill>
                <a:latin typeface="Comic Sans MS" panose="030F0702030302020204" pitchFamily="66" charset="0"/>
              </a:rPr>
              <a:t>demands of an Ofsted inspection</a:t>
            </a:r>
          </a:p>
          <a:p>
            <a:pPr algn="l">
              <a:buClr>
                <a:srgbClr val="C00000"/>
              </a:buClr>
              <a:buSzPct val="128000"/>
            </a:pPr>
            <a:r>
              <a:rPr lang="en-GB" altLang="en-US" sz="2200" dirty="0">
                <a:solidFill>
                  <a:schemeClr val="tx1">
                    <a:lumMod val="75000"/>
                    <a:lumOff val="25000"/>
                  </a:schemeClr>
                </a:solidFill>
                <a:latin typeface="Comic Sans MS" panose="030F0702030302020204" pitchFamily="66" charset="0"/>
              </a:rPr>
              <a:t>I will understand how to </a:t>
            </a:r>
            <a:r>
              <a:rPr lang="en-GB" altLang="en-US" sz="2200" b="1" i="1" dirty="0">
                <a:solidFill>
                  <a:schemeClr val="tx1">
                    <a:lumMod val="75000"/>
                    <a:lumOff val="25000"/>
                  </a:schemeClr>
                </a:solidFill>
                <a:latin typeface="Comic Sans MS" panose="030F0702030302020204" pitchFamily="66" charset="0"/>
              </a:rPr>
              <a:t>liaise with external professionals and Governors.</a:t>
            </a:r>
          </a:p>
          <a:p>
            <a:endParaRPr lang="en-GB" dirty="0"/>
          </a:p>
          <a:p>
            <a:endParaRPr lang="en-GB" dirty="0"/>
          </a:p>
        </p:txBody>
      </p:sp>
    </p:spTree>
    <p:extLst>
      <p:ext uri="{BB962C8B-B14F-4D97-AF65-F5344CB8AC3E}">
        <p14:creationId xmlns:p14="http://schemas.microsoft.com/office/powerpoint/2010/main" val="397502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57" y="250834"/>
            <a:ext cx="7344649" cy="1389718"/>
          </a:xfrm>
        </p:spPr>
        <p:txBody>
          <a:bodyPr>
            <a:normAutofit fontScale="90000"/>
          </a:bodyPr>
          <a:lstStyle/>
          <a:p>
            <a:r>
              <a:rPr lang="en-GB" sz="3600" b="1" dirty="0">
                <a:solidFill>
                  <a:schemeClr val="accent5">
                    <a:lumMod val="75000"/>
                  </a:schemeClr>
                </a:solidFill>
                <a:latin typeface="Comic Sans MS" panose="030F0702030302020204" pitchFamily="66" charset="0"/>
              </a:rPr>
              <a:t>The Legislation</a:t>
            </a:r>
            <a:br>
              <a:rPr lang="en-GB" sz="3600" b="1" dirty="0">
                <a:solidFill>
                  <a:srgbClr val="7030A0"/>
                </a:solidFill>
                <a:latin typeface="Comic Sans MS" panose="030F0702030302020204" pitchFamily="66" charset="0"/>
              </a:rPr>
            </a:br>
            <a:r>
              <a:rPr lang="en-GB" sz="2800" dirty="0">
                <a:solidFill>
                  <a:schemeClr val="tx1">
                    <a:lumMod val="75000"/>
                    <a:lumOff val="25000"/>
                  </a:schemeClr>
                </a:solidFill>
                <a:latin typeface="Comic Sans MS" panose="030F0702030302020204" pitchFamily="66" charset="0"/>
              </a:rPr>
              <a:t>Show of hands on how many have heard of </a:t>
            </a:r>
            <a:br>
              <a:rPr lang="en-GB" sz="2800" dirty="0">
                <a:solidFill>
                  <a:schemeClr val="tx1">
                    <a:lumMod val="75000"/>
                    <a:lumOff val="25000"/>
                  </a:schemeClr>
                </a:solidFill>
                <a:latin typeface="Comic Sans MS" panose="030F0702030302020204" pitchFamily="66" charset="0"/>
              </a:rPr>
            </a:br>
            <a:r>
              <a:rPr lang="en-GB" sz="2800" dirty="0">
                <a:solidFill>
                  <a:schemeClr val="tx1">
                    <a:lumMod val="75000"/>
                    <a:lumOff val="25000"/>
                  </a:schemeClr>
                </a:solidFill>
                <a:latin typeface="Comic Sans MS" panose="030F0702030302020204" pitchFamily="66" charset="0"/>
              </a:rPr>
              <a:t>The SEN Code of Practice 2014?</a:t>
            </a:r>
            <a:br>
              <a:rPr lang="en-GB" sz="2800" dirty="0">
                <a:solidFill>
                  <a:schemeClr val="tx1">
                    <a:lumMod val="75000"/>
                    <a:lumOff val="25000"/>
                  </a:schemeClr>
                </a:solidFill>
                <a:latin typeface="Comic Sans MS" panose="030F0702030302020204" pitchFamily="66" charset="0"/>
              </a:rPr>
            </a:br>
            <a:br>
              <a:rPr lang="en-GB" sz="2400" b="1" dirty="0">
                <a:solidFill>
                  <a:srgbClr val="7030A0"/>
                </a:solidFill>
                <a:latin typeface="Comic Sans MS" panose="030F0702030302020204" pitchFamily="66" charset="0"/>
              </a:rPr>
            </a:br>
            <a:br>
              <a:rPr lang="en-GB" sz="3600" b="1" dirty="0">
                <a:solidFill>
                  <a:srgbClr val="7030A0"/>
                </a:solidFill>
                <a:latin typeface="Comic Sans MS" panose="030F0702030302020204" pitchFamily="66" charset="0"/>
              </a:rPr>
            </a:br>
            <a:endParaRPr lang="en-GB" sz="3600" dirty="0"/>
          </a:p>
        </p:txBody>
      </p:sp>
      <p:sp>
        <p:nvSpPr>
          <p:cNvPr id="3" name="Subtitle 2"/>
          <p:cNvSpPr>
            <a:spLocks noGrp="1"/>
          </p:cNvSpPr>
          <p:nvPr>
            <p:ph type="subTitle" idx="1"/>
          </p:nvPr>
        </p:nvSpPr>
        <p:spPr>
          <a:xfrm>
            <a:off x="191293" y="4821361"/>
            <a:ext cx="8258175" cy="1656856"/>
          </a:xfrm>
        </p:spPr>
        <p:txBody>
          <a:bodyPr/>
          <a:lstStyle/>
          <a:p>
            <a:r>
              <a:rPr lang="en-GB" sz="2800" dirty="0">
                <a:solidFill>
                  <a:schemeClr val="tx1">
                    <a:lumMod val="75000"/>
                    <a:lumOff val="25000"/>
                  </a:schemeClr>
                </a:solidFill>
                <a:latin typeface="Comic Sans MS" panose="030F0702030302020204" pitchFamily="66" charset="0"/>
              </a:rPr>
              <a:t>Now, how many have actually looked at it?</a:t>
            </a:r>
          </a:p>
          <a:p>
            <a:endParaRPr lang="en-GB" dirty="0"/>
          </a:p>
        </p:txBody>
      </p:sp>
      <p:pic>
        <p:nvPicPr>
          <p:cNvPr id="4" name="Picture 3"/>
          <p:cNvPicPr>
            <a:picLocks noChangeAspect="1"/>
          </p:cNvPicPr>
          <p:nvPr/>
        </p:nvPicPr>
        <p:blipFill>
          <a:blip r:embed="rId2"/>
          <a:stretch>
            <a:fillRect/>
          </a:stretch>
        </p:blipFill>
        <p:spPr>
          <a:xfrm>
            <a:off x="3143251" y="1767206"/>
            <a:ext cx="2110406" cy="2927500"/>
          </a:xfrm>
          <a:prstGeom prst="rect">
            <a:avLst/>
          </a:prstGeom>
        </p:spPr>
      </p:pic>
    </p:spTree>
    <p:extLst>
      <p:ext uri="{BB962C8B-B14F-4D97-AF65-F5344CB8AC3E}">
        <p14:creationId xmlns:p14="http://schemas.microsoft.com/office/powerpoint/2010/main" val="3942026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057" y="329415"/>
            <a:ext cx="7344649" cy="1389718"/>
          </a:xfrm>
        </p:spPr>
        <p:txBody>
          <a:bodyPr/>
          <a:lstStyle/>
          <a:p>
            <a:r>
              <a:rPr lang="en-GB" sz="3600" b="1" dirty="0">
                <a:solidFill>
                  <a:schemeClr val="accent5">
                    <a:lumMod val="75000"/>
                  </a:schemeClr>
                </a:solidFill>
                <a:effectLst>
                  <a:reflection blurRad="6350" endPos="0" dir="5400000" sy="-100000" algn="bl" rotWithShape="0"/>
                </a:effectLst>
                <a:latin typeface="Comic Sans MS" panose="030F0702030302020204" pitchFamily="66" charset="0"/>
              </a:rPr>
              <a:t>Links to Useful Documentation</a:t>
            </a:r>
            <a:endParaRPr lang="en-GB" sz="3600" dirty="0">
              <a:solidFill>
                <a:schemeClr val="accent5">
                  <a:lumMod val="75000"/>
                </a:schemeClr>
              </a:solidFill>
            </a:endParaRPr>
          </a:p>
        </p:txBody>
      </p:sp>
      <p:sp>
        <p:nvSpPr>
          <p:cNvPr id="3" name="Subtitle 2"/>
          <p:cNvSpPr>
            <a:spLocks noGrp="1"/>
          </p:cNvSpPr>
          <p:nvPr>
            <p:ph type="subTitle" idx="1"/>
          </p:nvPr>
        </p:nvSpPr>
        <p:spPr>
          <a:xfrm>
            <a:off x="362744" y="1317166"/>
            <a:ext cx="8015288" cy="4329113"/>
          </a:xfrm>
        </p:spPr>
        <p:txBody>
          <a:bodyPr/>
          <a:lstStyle/>
          <a:p>
            <a:pPr marL="52143" algn="l"/>
            <a:r>
              <a:rPr lang="en-GB" sz="2300" dirty="0">
                <a:solidFill>
                  <a:schemeClr val="accent5">
                    <a:lumMod val="75000"/>
                  </a:schemeClr>
                </a:solidFill>
                <a:latin typeface="Comic Sans MS" panose="030F0702030302020204" pitchFamily="66" charset="0"/>
              </a:rPr>
              <a:t>The Code of Practice 2015</a:t>
            </a:r>
          </a:p>
          <a:p>
            <a:pPr algn="l"/>
            <a:r>
              <a:rPr lang="en-GB" sz="2000" dirty="0">
                <a:latin typeface="Comic Sans MS" panose="030F0702030302020204" pitchFamily="66" charset="0"/>
                <a:hlinkClick r:id="rId2"/>
              </a:rPr>
              <a:t>www.gov.uk/government/uploads/system/uploads/attachment_data/file/398815/SEND_Code_of_Practice_January_2015.pdf</a:t>
            </a:r>
            <a:endParaRPr lang="en-GB" sz="2000" dirty="0">
              <a:latin typeface="Comic Sans MS" panose="030F0702030302020204" pitchFamily="66" charset="0"/>
            </a:endParaRPr>
          </a:p>
          <a:p>
            <a:pPr algn="l"/>
            <a:r>
              <a:rPr lang="en-GB" sz="2300" dirty="0">
                <a:solidFill>
                  <a:schemeClr val="accent5">
                    <a:lumMod val="75000"/>
                  </a:schemeClr>
                </a:solidFill>
                <a:latin typeface="Comic Sans MS" panose="030F0702030302020204" pitchFamily="66" charset="0"/>
              </a:rPr>
              <a:t>A Guide for Schools </a:t>
            </a:r>
            <a:r>
              <a:rPr lang="en-GB" sz="2000" dirty="0">
                <a:latin typeface="Comic Sans MS" panose="030F0702030302020204" pitchFamily="66" charset="0"/>
                <a:hlinkClick r:id="rId3"/>
              </a:rPr>
              <a:t>www.gov.uk/government/uploads/system/uploads/attachment_data/file/349053/Schools_Guide_to_the_0_to_25_SEND_Code_of_Practice.pdf</a:t>
            </a:r>
            <a:r>
              <a:rPr lang="en-GB" sz="2000" dirty="0">
                <a:latin typeface="Comic Sans MS" panose="030F0702030302020204" pitchFamily="66" charset="0"/>
              </a:rPr>
              <a:t> </a:t>
            </a:r>
          </a:p>
          <a:p>
            <a:pPr algn="l"/>
            <a:r>
              <a:rPr lang="en-GB" sz="2300" dirty="0">
                <a:solidFill>
                  <a:schemeClr val="accent5">
                    <a:lumMod val="75000"/>
                  </a:schemeClr>
                </a:solidFill>
                <a:latin typeface="Comic Sans MS" panose="030F0702030302020204" pitchFamily="66" charset="0"/>
              </a:rPr>
              <a:t>A Guide for Parents and Carers</a:t>
            </a:r>
          </a:p>
          <a:p>
            <a:pPr algn="l"/>
            <a:r>
              <a:rPr lang="en-GB" sz="2000" dirty="0">
                <a:solidFill>
                  <a:srgbClr val="FF0000"/>
                </a:solidFill>
                <a:latin typeface="Comic Sans MS" panose="030F0702030302020204" pitchFamily="66" charset="0"/>
                <a:hlinkClick r:id="rId4"/>
              </a:rPr>
              <a:t>www.gov.uk/government/uploads/system/uploads/attachment_data/file/417435/Special_educational_needs_and_disabilites_guide_for_parents_and_carers.pdf</a:t>
            </a:r>
            <a:r>
              <a:rPr lang="en-GB" sz="2000" dirty="0">
                <a:solidFill>
                  <a:srgbClr val="FF0000"/>
                </a:solidFill>
                <a:latin typeface="Comic Sans MS" panose="030F0702030302020204" pitchFamily="66" charset="0"/>
              </a:rPr>
              <a:t> </a:t>
            </a:r>
          </a:p>
          <a:p>
            <a:endParaRPr lang="en-GB" dirty="0"/>
          </a:p>
        </p:txBody>
      </p:sp>
    </p:spTree>
    <p:extLst>
      <p:ext uri="{BB962C8B-B14F-4D97-AF65-F5344CB8AC3E}">
        <p14:creationId xmlns:p14="http://schemas.microsoft.com/office/powerpoint/2010/main" val="56609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spcAft>
                <a:spcPts val="0"/>
              </a:spcAft>
            </a:pPr>
            <a:r>
              <a:rPr lang="en-GB" sz="2400" b="1" u="sng" dirty="0">
                <a:latin typeface="Comic Sans MS" panose="030F0702030302020204" pitchFamily="66" charset="0"/>
                <a:ea typeface="Calibri" panose="020F0502020204030204" pitchFamily="34" charset="0"/>
                <a:cs typeface="Times New Roman" panose="02020603050405020304" pitchFamily="18" charset="0"/>
              </a:rPr>
              <a:t>Our Vision</a:t>
            </a:r>
            <a:r>
              <a:rPr lang="en-GB" sz="2400" dirty="0">
                <a:latin typeface="Comic Sans MS" panose="030F0702030302020204" pitchFamily="66" charset="0"/>
                <a:ea typeface="Calibri" panose="020F0502020204030204" pitchFamily="34" charset="0"/>
                <a:cs typeface="Times New Roman" panose="02020603050405020304" pitchFamily="18" charset="0"/>
              </a:rPr>
              <a:t> </a:t>
            </a:r>
            <a:br>
              <a:rPr lang="en-GB" sz="2400" dirty="0">
                <a:latin typeface="Comic Sans MS" panose="030F0702030302020204" pitchFamily="66" charset="0"/>
                <a:ea typeface="Calibri" panose="020F0502020204030204" pitchFamily="34" charset="0"/>
                <a:cs typeface="Times New Roman" panose="02020603050405020304" pitchFamily="18" charset="0"/>
              </a:rPr>
            </a:br>
            <a:r>
              <a:rPr lang="en-GB" sz="2400" dirty="0">
                <a:latin typeface="Comic Sans MS" panose="030F0702030302020204" pitchFamily="66" charset="0"/>
                <a:ea typeface="Calibri" panose="020F0502020204030204" pitchFamily="34" charset="0"/>
                <a:cs typeface="Times New Roman" panose="02020603050405020304" pitchFamily="18" charset="0"/>
              </a:rPr>
              <a:t>Our ambition for children with special educational needs and disabilities (SEND) is the same as for all children and young people – that they achieve well in their early years, at school and in college and lead happy and fulfilled lives.  </a:t>
            </a:r>
            <a:br>
              <a:rPr lang="en-GB" sz="4800" dirty="0">
                <a:latin typeface="Comic Sans MS" panose="030F0702030302020204" pitchFamily="66" charset="0"/>
                <a:ea typeface="Calibri" panose="020F0502020204030204" pitchFamily="34" charset="0"/>
                <a:cs typeface="Times New Roman" panose="02020603050405020304" pitchFamily="18" charset="0"/>
              </a:rPr>
            </a:br>
            <a:endParaRPr lang="en-GB" dirty="0"/>
          </a:p>
        </p:txBody>
      </p:sp>
      <p:pic>
        <p:nvPicPr>
          <p:cNvPr id="4" name="Picture 3"/>
          <p:cNvPicPr>
            <a:picLocks noChangeAspect="1"/>
          </p:cNvPicPr>
          <p:nvPr/>
        </p:nvPicPr>
        <p:blipFill>
          <a:blip r:embed="rId2"/>
          <a:stretch>
            <a:fillRect/>
          </a:stretch>
        </p:blipFill>
        <p:spPr>
          <a:xfrm>
            <a:off x="2415216" y="3105141"/>
            <a:ext cx="3810330" cy="2651990"/>
          </a:xfrm>
          <a:prstGeom prst="rect">
            <a:avLst/>
          </a:prstGeom>
        </p:spPr>
      </p:pic>
    </p:spTree>
    <p:extLst>
      <p:ext uri="{BB962C8B-B14F-4D97-AF65-F5344CB8AC3E}">
        <p14:creationId xmlns:p14="http://schemas.microsoft.com/office/powerpoint/2010/main" val="4065090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We're Kirklees Powerpoint template_INTERNAL</Template>
  <TotalTime>711</TotalTime>
  <Words>3444</Words>
  <Application>Microsoft Office PowerPoint</Application>
  <PresentationFormat>Custom</PresentationFormat>
  <Paragraphs>413</Paragraphs>
  <Slides>57</Slides>
  <Notes>28</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57</vt:i4>
      </vt:variant>
    </vt:vector>
  </HeadingPairs>
  <TitlesOfParts>
    <vt:vector size="79" baseType="lpstr">
      <vt:lpstr>Accord Heavy SF</vt:lpstr>
      <vt:lpstr>Algerian</vt:lpstr>
      <vt:lpstr>Arial</vt:lpstr>
      <vt:lpstr>Arial Black</vt:lpstr>
      <vt:lpstr>Arial Rounded MT Bold</vt:lpstr>
      <vt:lpstr>Britannic Bold</vt:lpstr>
      <vt:lpstr>Calibri</vt:lpstr>
      <vt:lpstr>Comic Sans MS</vt:lpstr>
      <vt:lpstr>Copperplate Gothic Bold</vt:lpstr>
      <vt:lpstr>Eras Bold ITC</vt:lpstr>
      <vt:lpstr>Eras Demi ITC</vt:lpstr>
      <vt:lpstr>Impact</vt:lpstr>
      <vt:lpstr>Rockwell Extra Bold</vt:lpstr>
      <vt:lpstr>Stencil</vt:lpstr>
      <vt:lpstr>Wingdings</vt:lpstr>
      <vt:lpstr>Office Theme</vt:lpstr>
      <vt:lpstr>1_Office Theme</vt:lpstr>
      <vt:lpstr>2_Office Theme</vt:lpstr>
      <vt:lpstr>3_Office Theme</vt:lpstr>
      <vt:lpstr>4_Office Theme</vt:lpstr>
      <vt:lpstr>5_Office Theme</vt:lpstr>
      <vt:lpstr>Office Theme</vt:lpstr>
      <vt:lpstr>The Role of the SENCo </vt:lpstr>
      <vt:lpstr>PowerPoint Presentation</vt:lpstr>
      <vt:lpstr>PowerPoint Presentation</vt:lpstr>
      <vt:lpstr>Activity 1</vt:lpstr>
      <vt:lpstr>By the end of the course … </vt:lpstr>
      <vt:lpstr>PowerPoint Presentation</vt:lpstr>
      <vt:lpstr>The Legislation Show of hands on how many have heard of  The SEN Code of Practice 2014?   </vt:lpstr>
      <vt:lpstr>Links to Useful Documentation</vt:lpstr>
      <vt:lpstr>Our Vision  Our ambition for children with special educational needs and disabilities (SEND) is the same as for all children and young people – that they achieve well in their early years, at school and in college and lead happy and fulfilled lives.   </vt:lpstr>
      <vt:lpstr>To achieve our ambition we will create a 0-25 SEND system that:- </vt:lpstr>
      <vt:lpstr>Activity 2 </vt:lpstr>
      <vt:lpstr>Activity 3: identifying SEND</vt:lpstr>
      <vt:lpstr>Identifying SEND</vt:lpstr>
      <vt:lpstr>Identifying SEND</vt:lpstr>
      <vt:lpstr>Whole School Context Key components of effective early identification:</vt:lpstr>
      <vt:lpstr>Identifying SEMH</vt:lpstr>
      <vt:lpstr>PowerPoint Presentation</vt:lpstr>
      <vt:lpstr>PowerPoint Presentation</vt:lpstr>
      <vt:lpstr>Time for a break</vt:lpstr>
      <vt:lpstr>PCAN Parents of Children with Additional Needs</vt:lpstr>
      <vt:lpstr>The Role of the SENC0</vt:lpstr>
      <vt:lpstr>Aims</vt:lpstr>
      <vt:lpstr>Key Themes</vt:lpstr>
      <vt:lpstr>PowerPoint Presentation</vt:lpstr>
      <vt:lpstr>The Parent Carer</vt:lpstr>
      <vt:lpstr>Barriers to our journey</vt:lpstr>
      <vt:lpstr>What makes our journey easier</vt:lpstr>
      <vt:lpstr>Our hopes for the future</vt:lpstr>
      <vt:lpstr>What can you do ?</vt:lpstr>
      <vt:lpstr>PowerPoint Presentation</vt:lpstr>
      <vt:lpstr>Contact PCAN</vt:lpstr>
      <vt:lpstr>Areas of Need</vt:lpstr>
      <vt:lpstr>The DfE collects data on 13 areas of need through the school census</vt:lpstr>
      <vt:lpstr>The Graduated Response</vt:lpstr>
      <vt:lpstr>Assess</vt:lpstr>
      <vt:lpstr>Plan</vt:lpstr>
      <vt:lpstr>Person Centred Planning Tools</vt:lpstr>
      <vt:lpstr>PowerPoint Presentation</vt:lpstr>
      <vt:lpstr>PowerPoint Presentation</vt:lpstr>
      <vt:lpstr>Good Day, Bad Day</vt:lpstr>
      <vt:lpstr>Solution Circle</vt:lpstr>
      <vt:lpstr>Personal Profile</vt:lpstr>
      <vt:lpstr>Do</vt:lpstr>
      <vt:lpstr>Review</vt:lpstr>
      <vt:lpstr>Activity 4: Role of the SENCO</vt:lpstr>
      <vt:lpstr>Role of the SENCO - Code of Practice (Sections 6.84-6.94)</vt:lpstr>
      <vt:lpstr>Local Offer</vt:lpstr>
      <vt:lpstr>Local Offer: SEN information report</vt:lpstr>
      <vt:lpstr>The SEN Information Report: questions to consider</vt:lpstr>
      <vt:lpstr>PowerPoint Presentation</vt:lpstr>
      <vt:lpstr>PowerPoint Presentation</vt:lpstr>
      <vt:lpstr>PowerPoint Presentation</vt:lpstr>
      <vt:lpstr>PowerPoint Presentation</vt:lpstr>
      <vt:lpstr>Your SEN Policy Who is it for? </vt:lpstr>
      <vt:lpstr>SEN Policy and web sites</vt:lpstr>
      <vt:lpstr>PowerPoint Presentation</vt:lpstr>
      <vt:lpstr>PowerPoint Presentation</vt:lpstr>
    </vt:vector>
  </TitlesOfParts>
  <Company>Kirklees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Grant</dc:creator>
  <cp:lastModifiedBy>Sarah Grant</cp:lastModifiedBy>
  <cp:revision>68</cp:revision>
  <dcterms:created xsi:type="dcterms:W3CDTF">2019-10-30T09:07:00Z</dcterms:created>
  <dcterms:modified xsi:type="dcterms:W3CDTF">2021-01-18T09:38:45Z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2127eb8-1c2a-4c17-86cc-a5ba0926d1f9_Enabled">
    <vt:lpwstr>True</vt:lpwstr>
  </property>
  <property fmtid="{D5CDD505-2E9C-101B-9397-08002B2CF9AE}" pid="3" name="MSIP_Label_22127eb8-1c2a-4c17-86cc-a5ba0926d1f9_SiteId">
    <vt:lpwstr>61d0734f-7fce-4063-b638-09ac5ad5a43f</vt:lpwstr>
  </property>
  <property fmtid="{D5CDD505-2E9C-101B-9397-08002B2CF9AE}" pid="4" name="MSIP_Label_22127eb8-1c2a-4c17-86cc-a5ba0926d1f9_Owner">
    <vt:lpwstr>Sarah.Grant@kirklees.gov.uk</vt:lpwstr>
  </property>
  <property fmtid="{D5CDD505-2E9C-101B-9397-08002B2CF9AE}" pid="5" name="MSIP_Label_22127eb8-1c2a-4c17-86cc-a5ba0926d1f9_SetDate">
    <vt:lpwstr>2019-10-30T09:08:47.3464634Z</vt:lpwstr>
  </property>
  <property fmtid="{D5CDD505-2E9C-101B-9397-08002B2CF9AE}" pid="6" name="MSIP_Label_22127eb8-1c2a-4c17-86cc-a5ba0926d1f9_Name">
    <vt:lpwstr>Official</vt:lpwstr>
  </property>
  <property fmtid="{D5CDD505-2E9C-101B-9397-08002B2CF9AE}" pid="7" name="MSIP_Label_22127eb8-1c2a-4c17-86cc-a5ba0926d1f9_Application">
    <vt:lpwstr>Microsoft Azure Information Protection</vt:lpwstr>
  </property>
  <property fmtid="{D5CDD505-2E9C-101B-9397-08002B2CF9AE}" pid="8" name="MSIP_Label_22127eb8-1c2a-4c17-86cc-a5ba0926d1f9_Extended_MSFT_Method">
    <vt:lpwstr>Automatic</vt:lpwstr>
  </property>
  <property fmtid="{D5CDD505-2E9C-101B-9397-08002B2CF9AE}" pid="9" name="Sensitivity">
    <vt:lpwstr>Official</vt:lpwstr>
  </property>
</Properties>
</file>