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95" r:id="rId2"/>
    <p:sldMasterId id="2147483696" r:id="rId3"/>
    <p:sldMasterId id="2147483700" r:id="rId4"/>
    <p:sldMasterId id="2147483702" r:id="rId5"/>
    <p:sldMasterId id="2147483704" r:id="rId6"/>
    <p:sldMasterId id="2147483708" r:id="rId7"/>
    <p:sldMasterId id="2147483710" r:id="rId8"/>
    <p:sldMasterId id="2147483712" r:id="rId9"/>
    <p:sldMasterId id="2147483715" r:id="rId10"/>
    <p:sldMasterId id="2147483717" r:id="rId11"/>
    <p:sldMasterId id="2147483719" r:id="rId12"/>
    <p:sldMasterId id="2147483721" r:id="rId13"/>
  </p:sldMasterIdLst>
  <p:notesMasterIdLst>
    <p:notesMasterId r:id="rId90"/>
  </p:notesMasterIdLst>
  <p:sldIdLst>
    <p:sldId id="256" r:id="rId14"/>
    <p:sldId id="257" r:id="rId15"/>
    <p:sldId id="3977" r:id="rId16"/>
    <p:sldId id="2147470086" r:id="rId17"/>
    <p:sldId id="268" r:id="rId18"/>
    <p:sldId id="285" r:id="rId19"/>
    <p:sldId id="313" r:id="rId20"/>
    <p:sldId id="327" r:id="rId21"/>
    <p:sldId id="325" r:id="rId22"/>
    <p:sldId id="324" r:id="rId23"/>
    <p:sldId id="326" r:id="rId24"/>
    <p:sldId id="328" r:id="rId25"/>
    <p:sldId id="2147470084" r:id="rId26"/>
    <p:sldId id="329" r:id="rId27"/>
    <p:sldId id="330" r:id="rId28"/>
    <p:sldId id="331" r:id="rId29"/>
    <p:sldId id="333" r:id="rId30"/>
    <p:sldId id="334" r:id="rId31"/>
    <p:sldId id="259" r:id="rId32"/>
    <p:sldId id="657" r:id="rId33"/>
    <p:sldId id="667" r:id="rId34"/>
    <p:sldId id="655" r:id="rId35"/>
    <p:sldId id="658" r:id="rId36"/>
    <p:sldId id="654" r:id="rId37"/>
    <p:sldId id="656" r:id="rId38"/>
    <p:sldId id="653" r:id="rId39"/>
    <p:sldId id="659" r:id="rId40"/>
    <p:sldId id="660" r:id="rId41"/>
    <p:sldId id="663" r:id="rId42"/>
    <p:sldId id="668" r:id="rId43"/>
    <p:sldId id="669" r:id="rId44"/>
    <p:sldId id="670" r:id="rId45"/>
    <p:sldId id="666" r:id="rId46"/>
    <p:sldId id="563" r:id="rId47"/>
    <p:sldId id="355" r:id="rId48"/>
    <p:sldId id="372" r:id="rId49"/>
    <p:sldId id="353" r:id="rId50"/>
    <p:sldId id="352" r:id="rId51"/>
    <p:sldId id="362" r:id="rId52"/>
    <p:sldId id="2147470064" r:id="rId53"/>
    <p:sldId id="262" r:id="rId54"/>
    <p:sldId id="2147470079" r:id="rId55"/>
    <p:sldId id="2147470080" r:id="rId56"/>
    <p:sldId id="2147470081" r:id="rId57"/>
    <p:sldId id="2147470082" r:id="rId58"/>
    <p:sldId id="2147470065" r:id="rId59"/>
    <p:sldId id="2147470083" r:id="rId60"/>
    <p:sldId id="2147470066" r:id="rId61"/>
    <p:sldId id="263" r:id="rId62"/>
    <p:sldId id="270" r:id="rId63"/>
    <p:sldId id="271" r:id="rId64"/>
    <p:sldId id="272" r:id="rId65"/>
    <p:sldId id="2147470069" r:id="rId66"/>
    <p:sldId id="2147470071" r:id="rId67"/>
    <p:sldId id="2147470073" r:id="rId68"/>
    <p:sldId id="2147470074" r:id="rId69"/>
    <p:sldId id="2147470078" r:id="rId70"/>
    <p:sldId id="2147471279" r:id="rId71"/>
    <p:sldId id="2147471283" r:id="rId72"/>
    <p:sldId id="2147471284" r:id="rId73"/>
    <p:sldId id="2147471285" r:id="rId74"/>
    <p:sldId id="2147471558" r:id="rId75"/>
    <p:sldId id="2147471560" r:id="rId76"/>
    <p:sldId id="258" r:id="rId77"/>
    <p:sldId id="2147471559" r:id="rId78"/>
    <p:sldId id="2147471561" r:id="rId79"/>
    <p:sldId id="2147471562" r:id="rId80"/>
    <p:sldId id="2147471563" r:id="rId81"/>
    <p:sldId id="260" r:id="rId82"/>
    <p:sldId id="261" r:id="rId83"/>
    <p:sldId id="2147471535" r:id="rId84"/>
    <p:sldId id="2147471533" r:id="rId85"/>
    <p:sldId id="2147471534" r:id="rId86"/>
    <p:sldId id="2147471294" r:id="rId87"/>
    <p:sldId id="2147471555" r:id="rId88"/>
    <p:sldId id="2147471557" r:id="rId89"/>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68469-A3FA-4B52-BFFD-32939E1E4276}" v="78" dt="2026-06-26T10:27:1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snapToObjects="1">
      <p:cViewPr varScale="1">
        <p:scale>
          <a:sx n="67" d="100"/>
          <a:sy n="67" d="100"/>
        </p:scale>
        <p:origin x="688" y="44"/>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notesMaster" Target="notesMasters/notesMaster1.xml"/><Relationship Id="rId95" Type="http://schemas.microsoft.com/office/2016/11/relationships/changesInfo" Target="changesInfos/changesInfo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rant" userId="d0e3cf38-8771-4f01-9eb3-28a1acb25cb0" providerId="ADAL" clId="{57633076-0363-40E4-B409-2CF6E5A781CE}"/>
    <pc:docChg chg="custSel addSld delSld modSld sldOrd">
      <pc:chgData name="Sarah Grant" userId="d0e3cf38-8771-4f01-9eb3-28a1acb25cb0" providerId="ADAL" clId="{57633076-0363-40E4-B409-2CF6E5A781CE}" dt="2026-06-26T10:27:12.641" v="101"/>
      <pc:docMkLst>
        <pc:docMk/>
      </pc:docMkLst>
      <pc:sldChg chg="add">
        <pc:chgData name="Sarah Grant" userId="d0e3cf38-8771-4f01-9eb3-28a1acb25cb0" providerId="ADAL" clId="{57633076-0363-40E4-B409-2CF6E5A781CE}" dt="2026-06-26T10:26:54.164" v="89"/>
        <pc:sldMkLst>
          <pc:docMk/>
          <pc:sldMk cId="1734477792" sldId="258"/>
        </pc:sldMkLst>
      </pc:sldChg>
      <pc:sldChg chg="add">
        <pc:chgData name="Sarah Grant" userId="d0e3cf38-8771-4f01-9eb3-28a1acb25cb0" providerId="ADAL" clId="{57633076-0363-40E4-B409-2CF6E5A781CE}" dt="2026-06-26T10:27:01.165" v="94"/>
        <pc:sldMkLst>
          <pc:docMk/>
          <pc:sldMk cId="29938215" sldId="260"/>
        </pc:sldMkLst>
      </pc:sldChg>
      <pc:sldChg chg="add">
        <pc:chgData name="Sarah Grant" userId="d0e3cf38-8771-4f01-9eb3-28a1acb25cb0" providerId="ADAL" clId="{57633076-0363-40E4-B409-2CF6E5A781CE}" dt="2026-06-26T10:27:04.367" v="95"/>
        <pc:sldMkLst>
          <pc:docMk/>
          <pc:sldMk cId="2054719968" sldId="261"/>
        </pc:sldMkLst>
      </pc:sldChg>
      <pc:sldChg chg="add">
        <pc:chgData name="Sarah Grant" userId="d0e3cf38-8771-4f01-9eb3-28a1acb25cb0" providerId="ADAL" clId="{57633076-0363-40E4-B409-2CF6E5A781CE}" dt="2026-06-24T10:44:18.289" v="39"/>
        <pc:sldMkLst>
          <pc:docMk/>
          <pc:sldMk cId="1299314896" sldId="262"/>
        </pc:sldMkLst>
      </pc:sldChg>
      <pc:sldChg chg="add">
        <pc:chgData name="Sarah Grant" userId="d0e3cf38-8771-4f01-9eb3-28a1acb25cb0" providerId="ADAL" clId="{57633076-0363-40E4-B409-2CF6E5A781CE}" dt="2026-06-24T10:44:35.008" v="47"/>
        <pc:sldMkLst>
          <pc:docMk/>
          <pc:sldMk cId="1058778059" sldId="263"/>
        </pc:sldMkLst>
      </pc:sldChg>
      <pc:sldChg chg="add">
        <pc:chgData name="Sarah Grant" userId="d0e3cf38-8771-4f01-9eb3-28a1acb25cb0" providerId="ADAL" clId="{57633076-0363-40E4-B409-2CF6E5A781CE}" dt="2026-06-24T13:29:21.384" v="56"/>
        <pc:sldMkLst>
          <pc:docMk/>
          <pc:sldMk cId="3903931210" sldId="268"/>
        </pc:sldMkLst>
      </pc:sldChg>
      <pc:sldChg chg="add">
        <pc:chgData name="Sarah Grant" userId="d0e3cf38-8771-4f01-9eb3-28a1acb25cb0" providerId="ADAL" clId="{57633076-0363-40E4-B409-2CF6E5A781CE}" dt="2026-06-24T10:44:36.551" v="48"/>
        <pc:sldMkLst>
          <pc:docMk/>
          <pc:sldMk cId="203858161" sldId="270"/>
        </pc:sldMkLst>
      </pc:sldChg>
      <pc:sldChg chg="add">
        <pc:chgData name="Sarah Grant" userId="d0e3cf38-8771-4f01-9eb3-28a1acb25cb0" providerId="ADAL" clId="{57633076-0363-40E4-B409-2CF6E5A781CE}" dt="2026-06-24T10:44:37.324" v="49"/>
        <pc:sldMkLst>
          <pc:docMk/>
          <pc:sldMk cId="256037570" sldId="271"/>
        </pc:sldMkLst>
      </pc:sldChg>
      <pc:sldChg chg="add">
        <pc:chgData name="Sarah Grant" userId="d0e3cf38-8771-4f01-9eb3-28a1acb25cb0" providerId="ADAL" clId="{57633076-0363-40E4-B409-2CF6E5A781CE}" dt="2026-06-24T10:44:38.177" v="50"/>
        <pc:sldMkLst>
          <pc:docMk/>
          <pc:sldMk cId="3889357349" sldId="272"/>
        </pc:sldMkLst>
      </pc:sldChg>
      <pc:sldChg chg="add">
        <pc:chgData name="Sarah Grant" userId="d0e3cf38-8771-4f01-9eb3-28a1acb25cb0" providerId="ADAL" clId="{57633076-0363-40E4-B409-2CF6E5A781CE}" dt="2026-06-24T13:29:22.104" v="57"/>
        <pc:sldMkLst>
          <pc:docMk/>
          <pc:sldMk cId="2036339484" sldId="285"/>
        </pc:sldMkLst>
      </pc:sldChg>
      <pc:sldChg chg="add">
        <pc:chgData name="Sarah Grant" userId="d0e3cf38-8771-4f01-9eb3-28a1acb25cb0" providerId="ADAL" clId="{57633076-0363-40E4-B409-2CF6E5A781CE}" dt="2026-06-24T13:29:22.795" v="58"/>
        <pc:sldMkLst>
          <pc:docMk/>
          <pc:sldMk cId="689064305" sldId="313"/>
        </pc:sldMkLst>
      </pc:sldChg>
      <pc:sldChg chg="modSp add mod ord">
        <pc:chgData name="Sarah Grant" userId="d0e3cf38-8771-4f01-9eb3-28a1acb25cb0" providerId="ADAL" clId="{57633076-0363-40E4-B409-2CF6E5A781CE}" dt="2026-06-25T08:15:22.696" v="82"/>
        <pc:sldMkLst>
          <pc:docMk/>
          <pc:sldMk cId="191256353" sldId="324"/>
        </pc:sldMkLst>
        <pc:spChg chg="mod">
          <ac:chgData name="Sarah Grant" userId="d0e3cf38-8771-4f01-9eb3-28a1acb25cb0" providerId="ADAL" clId="{57633076-0363-40E4-B409-2CF6E5A781CE}" dt="2026-06-24T13:29:24.522" v="62" actId="27636"/>
          <ac:spMkLst>
            <pc:docMk/>
            <pc:sldMk cId="191256353" sldId="324"/>
            <ac:spMk id="3" creationId="{833D9FD4-0739-2BF6-9359-BEAD94178D87}"/>
          </ac:spMkLst>
        </pc:spChg>
      </pc:sldChg>
      <pc:sldChg chg="add">
        <pc:chgData name="Sarah Grant" userId="d0e3cf38-8771-4f01-9eb3-28a1acb25cb0" providerId="ADAL" clId="{57633076-0363-40E4-B409-2CF6E5A781CE}" dt="2026-06-24T13:29:28.054" v="63"/>
        <pc:sldMkLst>
          <pc:docMk/>
          <pc:sldMk cId="1742696188" sldId="325"/>
        </pc:sldMkLst>
      </pc:sldChg>
      <pc:sldChg chg="add">
        <pc:chgData name="Sarah Grant" userId="d0e3cf38-8771-4f01-9eb3-28a1acb25cb0" providerId="ADAL" clId="{57633076-0363-40E4-B409-2CF6E5A781CE}" dt="2026-06-24T13:29:28.775" v="64"/>
        <pc:sldMkLst>
          <pc:docMk/>
          <pc:sldMk cId="2358644826" sldId="326"/>
        </pc:sldMkLst>
      </pc:sldChg>
      <pc:sldChg chg="modSp add mod">
        <pc:chgData name="Sarah Grant" userId="d0e3cf38-8771-4f01-9eb3-28a1acb25cb0" providerId="ADAL" clId="{57633076-0363-40E4-B409-2CF6E5A781CE}" dt="2026-06-24T13:29:23.611" v="60" actId="27636"/>
        <pc:sldMkLst>
          <pc:docMk/>
          <pc:sldMk cId="1613038252" sldId="327"/>
        </pc:sldMkLst>
        <pc:spChg chg="mod">
          <ac:chgData name="Sarah Grant" userId="d0e3cf38-8771-4f01-9eb3-28a1acb25cb0" providerId="ADAL" clId="{57633076-0363-40E4-B409-2CF6E5A781CE}" dt="2026-06-24T13:29:23.611" v="60" actId="27636"/>
          <ac:spMkLst>
            <pc:docMk/>
            <pc:sldMk cId="1613038252" sldId="327"/>
            <ac:spMk id="3" creationId="{56DF0911-FD4C-5422-5215-922144A01113}"/>
          </ac:spMkLst>
        </pc:spChg>
      </pc:sldChg>
      <pc:sldChg chg="add">
        <pc:chgData name="Sarah Grant" userId="d0e3cf38-8771-4f01-9eb3-28a1acb25cb0" providerId="ADAL" clId="{57633076-0363-40E4-B409-2CF6E5A781CE}" dt="2026-06-24T13:29:29.466" v="65"/>
        <pc:sldMkLst>
          <pc:docMk/>
          <pc:sldMk cId="26112096" sldId="328"/>
        </pc:sldMkLst>
      </pc:sldChg>
      <pc:sldChg chg="add">
        <pc:chgData name="Sarah Grant" userId="d0e3cf38-8771-4f01-9eb3-28a1acb25cb0" providerId="ADAL" clId="{57633076-0363-40E4-B409-2CF6E5A781CE}" dt="2026-06-24T13:29:31.760" v="67"/>
        <pc:sldMkLst>
          <pc:docMk/>
          <pc:sldMk cId="2785916325" sldId="329"/>
        </pc:sldMkLst>
      </pc:sldChg>
      <pc:sldChg chg="add">
        <pc:chgData name="Sarah Grant" userId="d0e3cf38-8771-4f01-9eb3-28a1acb25cb0" providerId="ADAL" clId="{57633076-0363-40E4-B409-2CF6E5A781CE}" dt="2026-06-24T13:29:36.234" v="68"/>
        <pc:sldMkLst>
          <pc:docMk/>
          <pc:sldMk cId="1096713366" sldId="330"/>
        </pc:sldMkLst>
      </pc:sldChg>
      <pc:sldChg chg="add">
        <pc:chgData name="Sarah Grant" userId="d0e3cf38-8771-4f01-9eb3-28a1acb25cb0" providerId="ADAL" clId="{57633076-0363-40E4-B409-2CF6E5A781CE}" dt="2026-06-24T13:29:37.183" v="69"/>
        <pc:sldMkLst>
          <pc:docMk/>
          <pc:sldMk cId="4064619225" sldId="331"/>
        </pc:sldMkLst>
      </pc:sldChg>
      <pc:sldChg chg="add">
        <pc:chgData name="Sarah Grant" userId="d0e3cf38-8771-4f01-9eb3-28a1acb25cb0" providerId="ADAL" clId="{57633076-0363-40E4-B409-2CF6E5A781CE}" dt="2026-06-24T13:29:38.240" v="70"/>
        <pc:sldMkLst>
          <pc:docMk/>
          <pc:sldMk cId="1965224549" sldId="333"/>
        </pc:sldMkLst>
      </pc:sldChg>
      <pc:sldChg chg="add">
        <pc:chgData name="Sarah Grant" userId="d0e3cf38-8771-4f01-9eb3-28a1acb25cb0" providerId="ADAL" clId="{57633076-0363-40E4-B409-2CF6E5A781CE}" dt="2026-06-24T13:29:42.265" v="71"/>
        <pc:sldMkLst>
          <pc:docMk/>
          <pc:sldMk cId="754601008" sldId="334"/>
        </pc:sldMkLst>
      </pc:sldChg>
      <pc:sldChg chg="add">
        <pc:chgData name="Sarah Grant" userId="d0e3cf38-8771-4f01-9eb3-28a1acb25cb0" providerId="ADAL" clId="{57633076-0363-40E4-B409-2CF6E5A781CE}" dt="2026-06-25T07:50:40.651" v="79"/>
        <pc:sldMkLst>
          <pc:docMk/>
          <pc:sldMk cId="1606204444" sldId="352"/>
        </pc:sldMkLst>
      </pc:sldChg>
      <pc:sldChg chg="add">
        <pc:chgData name="Sarah Grant" userId="d0e3cf38-8771-4f01-9eb3-28a1acb25cb0" providerId="ADAL" clId="{57633076-0363-40E4-B409-2CF6E5A781CE}" dt="2026-06-25T07:50:39.846" v="78"/>
        <pc:sldMkLst>
          <pc:docMk/>
          <pc:sldMk cId="4168649983" sldId="353"/>
        </pc:sldMkLst>
      </pc:sldChg>
      <pc:sldChg chg="add">
        <pc:chgData name="Sarah Grant" userId="d0e3cf38-8771-4f01-9eb3-28a1acb25cb0" providerId="ADAL" clId="{57633076-0363-40E4-B409-2CF6E5A781CE}" dt="2026-06-25T07:50:37.757" v="76"/>
        <pc:sldMkLst>
          <pc:docMk/>
          <pc:sldMk cId="838481888" sldId="355"/>
        </pc:sldMkLst>
      </pc:sldChg>
      <pc:sldChg chg="add">
        <pc:chgData name="Sarah Grant" userId="d0e3cf38-8771-4f01-9eb3-28a1acb25cb0" providerId="ADAL" clId="{57633076-0363-40E4-B409-2CF6E5A781CE}" dt="2026-06-25T07:50:41.677" v="80"/>
        <pc:sldMkLst>
          <pc:docMk/>
          <pc:sldMk cId="865152737" sldId="362"/>
        </pc:sldMkLst>
      </pc:sldChg>
      <pc:sldChg chg="add">
        <pc:chgData name="Sarah Grant" userId="d0e3cf38-8771-4f01-9eb3-28a1acb25cb0" providerId="ADAL" clId="{57633076-0363-40E4-B409-2CF6E5A781CE}" dt="2026-06-25T07:50:38.698" v="77"/>
        <pc:sldMkLst>
          <pc:docMk/>
          <pc:sldMk cId="392761824" sldId="372"/>
        </pc:sldMkLst>
      </pc:sldChg>
      <pc:sldChg chg="add">
        <pc:chgData name="Sarah Grant" userId="d0e3cf38-8771-4f01-9eb3-28a1acb25cb0" providerId="ADAL" clId="{57633076-0363-40E4-B409-2CF6E5A781CE}" dt="2026-06-25T06:01:23.493" v="73"/>
        <pc:sldMkLst>
          <pc:docMk/>
          <pc:sldMk cId="2039086813" sldId="3977"/>
        </pc:sldMkLst>
      </pc:sldChg>
      <pc:sldChg chg="add">
        <pc:chgData name="Sarah Grant" userId="d0e3cf38-8771-4f01-9eb3-28a1acb25cb0" providerId="ADAL" clId="{57633076-0363-40E4-B409-2CF6E5A781CE}" dt="2026-06-24T10:44:17.628" v="38"/>
        <pc:sldMkLst>
          <pc:docMk/>
          <pc:sldMk cId="2822744011" sldId="2147470064"/>
        </pc:sldMkLst>
      </pc:sldChg>
      <pc:sldChg chg="add">
        <pc:chgData name="Sarah Grant" userId="d0e3cf38-8771-4f01-9eb3-28a1acb25cb0" providerId="ADAL" clId="{57633076-0363-40E4-B409-2CF6E5A781CE}" dt="2026-06-24T10:44:25.160" v="44"/>
        <pc:sldMkLst>
          <pc:docMk/>
          <pc:sldMk cId="1980831734" sldId="2147470065"/>
        </pc:sldMkLst>
      </pc:sldChg>
      <pc:sldChg chg="add">
        <pc:chgData name="Sarah Grant" userId="d0e3cf38-8771-4f01-9eb3-28a1acb25cb0" providerId="ADAL" clId="{57633076-0363-40E4-B409-2CF6E5A781CE}" dt="2026-06-24T10:44:26.884" v="46"/>
        <pc:sldMkLst>
          <pc:docMk/>
          <pc:sldMk cId="2549918638" sldId="2147470066"/>
        </pc:sldMkLst>
      </pc:sldChg>
      <pc:sldChg chg="add">
        <pc:chgData name="Sarah Grant" userId="d0e3cf38-8771-4f01-9eb3-28a1acb25cb0" providerId="ADAL" clId="{57633076-0363-40E4-B409-2CF6E5A781CE}" dt="2026-06-24T10:44:41.456" v="51"/>
        <pc:sldMkLst>
          <pc:docMk/>
          <pc:sldMk cId="1868641413" sldId="2147470069"/>
        </pc:sldMkLst>
      </pc:sldChg>
      <pc:sldChg chg="add">
        <pc:chgData name="Sarah Grant" userId="d0e3cf38-8771-4f01-9eb3-28a1acb25cb0" providerId="ADAL" clId="{57633076-0363-40E4-B409-2CF6E5A781CE}" dt="2026-06-24T10:44:42.260" v="52"/>
        <pc:sldMkLst>
          <pc:docMk/>
          <pc:sldMk cId="2006266741" sldId="2147470071"/>
        </pc:sldMkLst>
      </pc:sldChg>
      <pc:sldChg chg="add">
        <pc:chgData name="Sarah Grant" userId="d0e3cf38-8771-4f01-9eb3-28a1acb25cb0" providerId="ADAL" clId="{57633076-0363-40E4-B409-2CF6E5A781CE}" dt="2026-06-24T10:44:42.981" v="53"/>
        <pc:sldMkLst>
          <pc:docMk/>
          <pc:sldMk cId="2234557066" sldId="2147470073"/>
        </pc:sldMkLst>
      </pc:sldChg>
      <pc:sldChg chg="add">
        <pc:chgData name="Sarah Grant" userId="d0e3cf38-8771-4f01-9eb3-28a1acb25cb0" providerId="ADAL" clId="{57633076-0363-40E4-B409-2CF6E5A781CE}" dt="2026-06-24T10:44:43.724" v="54"/>
        <pc:sldMkLst>
          <pc:docMk/>
          <pc:sldMk cId="3865839777" sldId="2147470074"/>
        </pc:sldMkLst>
      </pc:sldChg>
      <pc:sldChg chg="add">
        <pc:chgData name="Sarah Grant" userId="d0e3cf38-8771-4f01-9eb3-28a1acb25cb0" providerId="ADAL" clId="{57633076-0363-40E4-B409-2CF6E5A781CE}" dt="2026-06-24T10:44:45.674" v="55"/>
        <pc:sldMkLst>
          <pc:docMk/>
          <pc:sldMk cId="2160487655" sldId="2147470078"/>
        </pc:sldMkLst>
      </pc:sldChg>
      <pc:sldChg chg="add">
        <pc:chgData name="Sarah Grant" userId="d0e3cf38-8771-4f01-9eb3-28a1acb25cb0" providerId="ADAL" clId="{57633076-0363-40E4-B409-2CF6E5A781CE}" dt="2026-06-24T10:44:19.065" v="40"/>
        <pc:sldMkLst>
          <pc:docMk/>
          <pc:sldMk cId="4078407351" sldId="2147470079"/>
        </pc:sldMkLst>
      </pc:sldChg>
      <pc:sldChg chg="add">
        <pc:chgData name="Sarah Grant" userId="d0e3cf38-8771-4f01-9eb3-28a1acb25cb0" providerId="ADAL" clId="{57633076-0363-40E4-B409-2CF6E5A781CE}" dt="2026-06-24T10:44:19.883" v="41"/>
        <pc:sldMkLst>
          <pc:docMk/>
          <pc:sldMk cId="822979017" sldId="2147470080"/>
        </pc:sldMkLst>
      </pc:sldChg>
      <pc:sldChg chg="add">
        <pc:chgData name="Sarah Grant" userId="d0e3cf38-8771-4f01-9eb3-28a1acb25cb0" providerId="ADAL" clId="{57633076-0363-40E4-B409-2CF6E5A781CE}" dt="2026-06-24T10:44:20.926" v="42"/>
        <pc:sldMkLst>
          <pc:docMk/>
          <pc:sldMk cId="1529530917" sldId="2147470081"/>
        </pc:sldMkLst>
      </pc:sldChg>
      <pc:sldChg chg="add">
        <pc:chgData name="Sarah Grant" userId="d0e3cf38-8771-4f01-9eb3-28a1acb25cb0" providerId="ADAL" clId="{57633076-0363-40E4-B409-2CF6E5A781CE}" dt="2026-06-24T10:44:24.483" v="43"/>
        <pc:sldMkLst>
          <pc:docMk/>
          <pc:sldMk cId="2519479872" sldId="2147470082"/>
        </pc:sldMkLst>
      </pc:sldChg>
      <pc:sldChg chg="add">
        <pc:chgData name="Sarah Grant" userId="d0e3cf38-8771-4f01-9eb3-28a1acb25cb0" providerId="ADAL" clId="{57633076-0363-40E4-B409-2CF6E5A781CE}" dt="2026-06-24T10:44:25.891" v="45"/>
        <pc:sldMkLst>
          <pc:docMk/>
          <pc:sldMk cId="20647052" sldId="2147470083"/>
        </pc:sldMkLst>
      </pc:sldChg>
      <pc:sldChg chg="add">
        <pc:chgData name="Sarah Grant" userId="d0e3cf38-8771-4f01-9eb3-28a1acb25cb0" providerId="ADAL" clId="{57633076-0363-40E4-B409-2CF6E5A781CE}" dt="2026-06-24T13:29:30.558" v="66"/>
        <pc:sldMkLst>
          <pc:docMk/>
          <pc:sldMk cId="3207036356" sldId="2147470084"/>
        </pc:sldMkLst>
      </pc:sldChg>
      <pc:sldChg chg="new del">
        <pc:chgData name="Sarah Grant" userId="d0e3cf38-8771-4f01-9eb3-28a1acb25cb0" providerId="ADAL" clId="{57633076-0363-40E4-B409-2CF6E5A781CE}" dt="2026-06-25T06:01:29.271" v="75" actId="47"/>
        <pc:sldMkLst>
          <pc:docMk/>
          <pc:sldMk cId="2736121836" sldId="2147470085"/>
        </pc:sldMkLst>
      </pc:sldChg>
      <pc:sldChg chg="add">
        <pc:chgData name="Sarah Grant" userId="d0e3cf38-8771-4f01-9eb3-28a1acb25cb0" providerId="ADAL" clId="{57633076-0363-40E4-B409-2CF6E5A781CE}" dt="2026-06-25T06:01:25.601" v="74"/>
        <pc:sldMkLst>
          <pc:docMk/>
          <pc:sldMk cId="4280901723" sldId="2147470086"/>
        </pc:sldMkLst>
      </pc:sldChg>
      <pc:sldChg chg="add">
        <pc:chgData name="Sarah Grant" userId="d0e3cf38-8771-4f01-9eb3-28a1acb25cb0" providerId="ADAL" clId="{57633076-0363-40E4-B409-2CF6E5A781CE}" dt="2026-06-26T10:26:46.598" v="83"/>
        <pc:sldMkLst>
          <pc:docMk/>
          <pc:sldMk cId="4054576117" sldId="2147471279"/>
        </pc:sldMkLst>
      </pc:sldChg>
      <pc:sldChg chg="add">
        <pc:chgData name="Sarah Grant" userId="d0e3cf38-8771-4f01-9eb3-28a1acb25cb0" providerId="ADAL" clId="{57633076-0363-40E4-B409-2CF6E5A781CE}" dt="2026-06-26T10:26:47.334" v="84"/>
        <pc:sldMkLst>
          <pc:docMk/>
          <pc:sldMk cId="2381514022" sldId="2147471283"/>
        </pc:sldMkLst>
      </pc:sldChg>
      <pc:sldChg chg="add">
        <pc:chgData name="Sarah Grant" userId="d0e3cf38-8771-4f01-9eb3-28a1acb25cb0" providerId="ADAL" clId="{57633076-0363-40E4-B409-2CF6E5A781CE}" dt="2026-06-26T10:26:48.071" v="85"/>
        <pc:sldMkLst>
          <pc:docMk/>
          <pc:sldMk cId="1546734300" sldId="2147471284"/>
        </pc:sldMkLst>
      </pc:sldChg>
      <pc:sldChg chg="add">
        <pc:chgData name="Sarah Grant" userId="d0e3cf38-8771-4f01-9eb3-28a1acb25cb0" providerId="ADAL" clId="{57633076-0363-40E4-B409-2CF6E5A781CE}" dt="2026-06-26T10:26:49.124" v="86"/>
        <pc:sldMkLst>
          <pc:docMk/>
          <pc:sldMk cId="277674362" sldId="2147471285"/>
        </pc:sldMkLst>
      </pc:sldChg>
      <pc:sldChg chg="add">
        <pc:chgData name="Sarah Grant" userId="d0e3cf38-8771-4f01-9eb3-28a1acb25cb0" providerId="ADAL" clId="{57633076-0363-40E4-B409-2CF6E5A781CE}" dt="2026-06-26T10:27:10.961" v="99"/>
        <pc:sldMkLst>
          <pc:docMk/>
          <pc:sldMk cId="3887161438" sldId="2147471294"/>
        </pc:sldMkLst>
      </pc:sldChg>
      <pc:sldChg chg="add">
        <pc:chgData name="Sarah Grant" userId="d0e3cf38-8771-4f01-9eb3-28a1acb25cb0" providerId="ADAL" clId="{57633076-0363-40E4-B409-2CF6E5A781CE}" dt="2026-06-26T10:27:06.328" v="97"/>
        <pc:sldMkLst>
          <pc:docMk/>
          <pc:sldMk cId="3352456465" sldId="2147471533"/>
        </pc:sldMkLst>
      </pc:sldChg>
      <pc:sldChg chg="add">
        <pc:chgData name="Sarah Grant" userId="d0e3cf38-8771-4f01-9eb3-28a1acb25cb0" providerId="ADAL" clId="{57633076-0363-40E4-B409-2CF6E5A781CE}" dt="2026-06-26T10:27:07.238" v="98"/>
        <pc:sldMkLst>
          <pc:docMk/>
          <pc:sldMk cId="2218401226" sldId="2147471534"/>
        </pc:sldMkLst>
      </pc:sldChg>
      <pc:sldChg chg="add">
        <pc:chgData name="Sarah Grant" userId="d0e3cf38-8771-4f01-9eb3-28a1acb25cb0" providerId="ADAL" clId="{57633076-0363-40E4-B409-2CF6E5A781CE}" dt="2026-06-26T10:27:05.543" v="96"/>
        <pc:sldMkLst>
          <pc:docMk/>
          <pc:sldMk cId="33013753" sldId="2147471535"/>
        </pc:sldMkLst>
      </pc:sldChg>
      <pc:sldChg chg="add">
        <pc:chgData name="Sarah Grant" userId="d0e3cf38-8771-4f01-9eb3-28a1acb25cb0" providerId="ADAL" clId="{57633076-0363-40E4-B409-2CF6E5A781CE}" dt="2026-06-26T10:27:11.657" v="100"/>
        <pc:sldMkLst>
          <pc:docMk/>
          <pc:sldMk cId="3271330256" sldId="2147471555"/>
        </pc:sldMkLst>
      </pc:sldChg>
      <pc:sldChg chg="add">
        <pc:chgData name="Sarah Grant" userId="d0e3cf38-8771-4f01-9eb3-28a1acb25cb0" providerId="ADAL" clId="{57633076-0363-40E4-B409-2CF6E5A781CE}" dt="2026-06-26T10:27:12.641" v="101"/>
        <pc:sldMkLst>
          <pc:docMk/>
          <pc:sldMk cId="3816937493" sldId="2147471557"/>
        </pc:sldMkLst>
      </pc:sldChg>
      <pc:sldChg chg="add">
        <pc:chgData name="Sarah Grant" userId="d0e3cf38-8771-4f01-9eb3-28a1acb25cb0" providerId="ADAL" clId="{57633076-0363-40E4-B409-2CF6E5A781CE}" dt="2026-06-26T10:26:50.003" v="87"/>
        <pc:sldMkLst>
          <pc:docMk/>
          <pc:sldMk cId="3915630407" sldId="2147471558"/>
        </pc:sldMkLst>
      </pc:sldChg>
      <pc:sldChg chg="add">
        <pc:chgData name="Sarah Grant" userId="d0e3cf38-8771-4f01-9eb3-28a1acb25cb0" providerId="ADAL" clId="{57633076-0363-40E4-B409-2CF6E5A781CE}" dt="2026-06-26T10:26:58.262" v="90"/>
        <pc:sldMkLst>
          <pc:docMk/>
          <pc:sldMk cId="2674022282" sldId="2147471559"/>
        </pc:sldMkLst>
      </pc:sldChg>
      <pc:sldChg chg="add">
        <pc:chgData name="Sarah Grant" userId="d0e3cf38-8771-4f01-9eb3-28a1acb25cb0" providerId="ADAL" clId="{57633076-0363-40E4-B409-2CF6E5A781CE}" dt="2026-06-26T10:26:53.317" v="88"/>
        <pc:sldMkLst>
          <pc:docMk/>
          <pc:sldMk cId="733127323" sldId="2147471560"/>
        </pc:sldMkLst>
      </pc:sldChg>
      <pc:sldChg chg="add">
        <pc:chgData name="Sarah Grant" userId="d0e3cf38-8771-4f01-9eb3-28a1acb25cb0" providerId="ADAL" clId="{57633076-0363-40E4-B409-2CF6E5A781CE}" dt="2026-06-26T10:26:58.954" v="91"/>
        <pc:sldMkLst>
          <pc:docMk/>
          <pc:sldMk cId="2852956715" sldId="2147471561"/>
        </pc:sldMkLst>
      </pc:sldChg>
      <pc:sldChg chg="add">
        <pc:chgData name="Sarah Grant" userId="d0e3cf38-8771-4f01-9eb3-28a1acb25cb0" providerId="ADAL" clId="{57633076-0363-40E4-B409-2CF6E5A781CE}" dt="2026-06-26T10:26:59.643" v="92"/>
        <pc:sldMkLst>
          <pc:docMk/>
          <pc:sldMk cId="615037348" sldId="2147471562"/>
        </pc:sldMkLst>
      </pc:sldChg>
      <pc:sldChg chg="add">
        <pc:chgData name="Sarah Grant" userId="d0e3cf38-8771-4f01-9eb3-28a1acb25cb0" providerId="ADAL" clId="{57633076-0363-40E4-B409-2CF6E5A781CE}" dt="2026-06-26T10:27:00.302" v="93"/>
        <pc:sldMkLst>
          <pc:docMk/>
          <pc:sldMk cId="2606202806" sldId="2147471563"/>
        </pc:sldMkLst>
      </pc:sldChg>
      <pc:sldMasterChg chg="delSldLayout">
        <pc:chgData name="Sarah Grant" userId="d0e3cf38-8771-4f01-9eb3-28a1acb25cb0" providerId="ADAL" clId="{57633076-0363-40E4-B409-2CF6E5A781CE}" dt="2026-06-24T10:43:13.969" v="20" actId="47"/>
        <pc:sldMasterMkLst>
          <pc:docMk/>
          <pc:sldMasterMk cId="172179764" sldId="2147483704"/>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435-41A2-9B7F-2828CE02F340}"/>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435-41A2-9B7F-2828CE02F340}"/>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435-41A2-9B7F-2828CE02F340}"/>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0435-41A2-9B7F-2828CE02F340}"/>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0435-41A2-9B7F-2828CE02F340}"/>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0435-41A2-9B7F-2828CE02F340}"/>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D-0435-41A2-9B7F-2828CE02F340}"/>
              </c:ext>
            </c:extLst>
          </c:dPt>
          <c:dPt>
            <c:idx val="9"/>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F-0435-41A2-9B7F-2828CE02F340}"/>
              </c:ext>
            </c:extLst>
          </c:dPt>
          <c:dPt>
            <c:idx val="1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11-0435-41A2-9B7F-2828CE02F340}"/>
              </c:ext>
            </c:extLst>
          </c:dPt>
          <c:dPt>
            <c:idx val="1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13-0435-41A2-9B7F-2828CE02F340}"/>
              </c:ext>
            </c:extLst>
          </c:dPt>
          <c:dPt>
            <c:idx val="1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15-0435-41A2-9B7F-2828CE02F340}"/>
              </c:ext>
            </c:extLst>
          </c:dPt>
          <c:dPt>
            <c:idx val="1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17-0435-41A2-9B7F-2828CE02F340}"/>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19-0435-41A2-9B7F-2828CE02F340}"/>
              </c:ext>
            </c:extLst>
          </c:dPt>
          <c:dPt>
            <c:idx val="15"/>
            <c:invertIfNegative val="0"/>
            <c:bubble3D val="0"/>
            <c:spPr>
              <a:solidFill>
                <a:schemeClr val="accent5"/>
              </a:solidFill>
              <a:ln>
                <a:noFill/>
              </a:ln>
              <a:effectLst/>
            </c:spPr>
            <c:extLst>
              <c:ext xmlns:c16="http://schemas.microsoft.com/office/drawing/2014/chart" uri="{C3380CC4-5D6E-409C-BE32-E72D297353CC}">
                <c16:uniqueId val="{0000001B-0435-41A2-9B7F-2828CE02F34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Sheet3!$F$1:$AB$1</c:f>
              <c:strCache>
                <c:ptCount val="23"/>
                <c:pt idx="0">
                  <c:v> Nursery 2</c:v>
                </c:pt>
                <c:pt idx="1">
                  <c:v>Nursery 1</c:v>
                </c:pt>
                <c:pt idx="2">
                  <c:v>Primary 0</c:v>
                </c:pt>
                <c:pt idx="3">
                  <c:v>Primary 1</c:v>
                </c:pt>
                <c:pt idx="4">
                  <c:v>Primary 2</c:v>
                </c:pt>
                <c:pt idx="5">
                  <c:v>Primary 3</c:v>
                </c:pt>
                <c:pt idx="6">
                  <c:v>Primary 4</c:v>
                </c:pt>
                <c:pt idx="7">
                  <c:v>Primary 5</c:v>
                </c:pt>
                <c:pt idx="8">
                  <c:v>Primary 6</c:v>
                </c:pt>
                <c:pt idx="9">
                  <c:v>Secondary 7</c:v>
                </c:pt>
                <c:pt idx="10">
                  <c:v>Secondary 8</c:v>
                </c:pt>
                <c:pt idx="11">
                  <c:v>Secondary 9</c:v>
                </c:pt>
                <c:pt idx="12">
                  <c:v>Secondary 10</c:v>
                </c:pt>
                <c:pt idx="13">
                  <c:v>Secondary 11</c:v>
                </c:pt>
                <c:pt idx="14">
                  <c:v>Post 16 - 12</c:v>
                </c:pt>
                <c:pt idx="15">
                  <c:v>Post 16 - 13</c:v>
                </c:pt>
                <c:pt idx="16">
                  <c:v>Post 16 - 14</c:v>
                </c:pt>
                <c:pt idx="17">
                  <c:v>Post 16 - 15</c:v>
                </c:pt>
                <c:pt idx="18">
                  <c:v>Post 16 - 16</c:v>
                </c:pt>
                <c:pt idx="19">
                  <c:v>Post 16 - 17</c:v>
                </c:pt>
                <c:pt idx="20">
                  <c:v>Post 16 - 18</c:v>
                </c:pt>
                <c:pt idx="21">
                  <c:v>Post 16 - 19</c:v>
                </c:pt>
                <c:pt idx="22">
                  <c:v>Post 16 - 20</c:v>
                </c:pt>
              </c:strCache>
            </c:strRef>
          </c:cat>
          <c:val>
            <c:numRef>
              <c:f>Sheet3!$F$2:$AB$2</c:f>
              <c:numCache>
                <c:formatCode>General</c:formatCode>
                <c:ptCount val="23"/>
                <c:pt idx="0">
                  <c:v>4</c:v>
                </c:pt>
                <c:pt idx="1">
                  <c:v>44</c:v>
                </c:pt>
                <c:pt idx="2">
                  <c:v>155</c:v>
                </c:pt>
                <c:pt idx="3">
                  <c:v>198</c:v>
                </c:pt>
                <c:pt idx="4">
                  <c:v>285</c:v>
                </c:pt>
                <c:pt idx="5">
                  <c:v>286</c:v>
                </c:pt>
                <c:pt idx="6">
                  <c:v>315</c:v>
                </c:pt>
                <c:pt idx="7">
                  <c:v>318</c:v>
                </c:pt>
                <c:pt idx="8">
                  <c:v>333</c:v>
                </c:pt>
                <c:pt idx="9">
                  <c:v>305</c:v>
                </c:pt>
                <c:pt idx="10">
                  <c:v>331</c:v>
                </c:pt>
                <c:pt idx="11">
                  <c:v>343</c:v>
                </c:pt>
                <c:pt idx="12">
                  <c:v>352</c:v>
                </c:pt>
                <c:pt idx="13">
                  <c:v>355</c:v>
                </c:pt>
                <c:pt idx="14">
                  <c:v>336</c:v>
                </c:pt>
                <c:pt idx="15">
                  <c:v>308</c:v>
                </c:pt>
                <c:pt idx="16">
                  <c:v>233</c:v>
                </c:pt>
                <c:pt idx="17">
                  <c:v>191</c:v>
                </c:pt>
                <c:pt idx="18">
                  <c:v>156</c:v>
                </c:pt>
                <c:pt idx="19">
                  <c:v>121</c:v>
                </c:pt>
                <c:pt idx="20">
                  <c:v>82</c:v>
                </c:pt>
                <c:pt idx="21">
                  <c:v>64</c:v>
                </c:pt>
                <c:pt idx="22">
                  <c:v>29</c:v>
                </c:pt>
              </c:numCache>
            </c:numRef>
          </c:val>
          <c:extLst>
            <c:ext xmlns:c16="http://schemas.microsoft.com/office/drawing/2014/chart" uri="{C3380CC4-5D6E-409C-BE32-E72D297353CC}">
              <c16:uniqueId val="{0000001C-0435-41A2-9B7F-2828CE02F340}"/>
            </c:ext>
          </c:extLst>
        </c:ser>
        <c:dLbls>
          <c:showLegendKey val="0"/>
          <c:showVal val="0"/>
          <c:showCatName val="0"/>
          <c:showSerName val="0"/>
          <c:showPercent val="0"/>
          <c:showBubbleSize val="0"/>
        </c:dLbls>
        <c:gapWidth val="219"/>
        <c:overlap val="-27"/>
        <c:axId val="301755424"/>
        <c:axId val="301756144"/>
      </c:barChart>
      <c:catAx>
        <c:axId val="3017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756144"/>
        <c:crosses val="autoZero"/>
        <c:auto val="1"/>
        <c:lblAlgn val="ctr"/>
        <c:lblOffset val="100"/>
        <c:noMultiLvlLbl val="0"/>
      </c:catAx>
      <c:valAx>
        <c:axId val="30175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75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259828977572905E-2"/>
          <c:y val="0.13872895451712447"/>
          <c:w val="0.9301972988559194"/>
          <c:h val="0.64029577051489606"/>
        </c:manualLayout>
      </c:layout>
      <c:lineChart>
        <c:grouping val="standard"/>
        <c:varyColors val="0"/>
        <c:ser>
          <c:idx val="0"/>
          <c:order val="0"/>
          <c:tx>
            <c:strRef>
              <c:f>'Sheet1 (2)'!$A$2</c:f>
              <c:strCache>
                <c:ptCount val="1"/>
                <c:pt idx="0">
                  <c:v>Active EHCPs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forward val="2"/>
            <c:dispRSqr val="0"/>
            <c:dispEq val="0"/>
          </c:trendline>
          <c:cat>
            <c:numRef>
              <c:f>'Sheet1 (2)'!$B$1:$Y$1</c:f>
              <c:numCache>
                <c:formatCode>mmm\-yy</c:formatCode>
                <c:ptCount val="24"/>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pt idx="12">
                  <c:v>46023</c:v>
                </c:pt>
                <c:pt idx="13">
                  <c:v>46054</c:v>
                </c:pt>
                <c:pt idx="14">
                  <c:v>46082</c:v>
                </c:pt>
                <c:pt idx="15">
                  <c:v>46113</c:v>
                </c:pt>
                <c:pt idx="16">
                  <c:v>46143</c:v>
                </c:pt>
                <c:pt idx="17">
                  <c:v>46174</c:v>
                </c:pt>
                <c:pt idx="18">
                  <c:v>46204</c:v>
                </c:pt>
                <c:pt idx="19">
                  <c:v>46235</c:v>
                </c:pt>
                <c:pt idx="20">
                  <c:v>46266</c:v>
                </c:pt>
                <c:pt idx="21">
                  <c:v>46296</c:v>
                </c:pt>
                <c:pt idx="22">
                  <c:v>46327</c:v>
                </c:pt>
                <c:pt idx="23">
                  <c:v>46357</c:v>
                </c:pt>
              </c:numCache>
            </c:numRef>
          </c:cat>
          <c:val>
            <c:numRef>
              <c:f>'Sheet1 (2)'!$B$2:$Y$2</c:f>
              <c:numCache>
                <c:formatCode>General</c:formatCode>
                <c:ptCount val="24"/>
                <c:pt idx="0">
                  <c:v>4695</c:v>
                </c:pt>
                <c:pt idx="1">
                  <c:v>4742</c:v>
                </c:pt>
                <c:pt idx="2">
                  <c:v>4762</c:v>
                </c:pt>
                <c:pt idx="3">
                  <c:v>4795</c:v>
                </c:pt>
                <c:pt idx="4">
                  <c:v>4824</c:v>
                </c:pt>
                <c:pt idx="5">
                  <c:v>4853</c:v>
                </c:pt>
                <c:pt idx="6">
                  <c:v>4897</c:v>
                </c:pt>
                <c:pt idx="7">
                  <c:v>4934</c:v>
                </c:pt>
                <c:pt idx="8">
                  <c:v>4969</c:v>
                </c:pt>
                <c:pt idx="9">
                  <c:v>4997</c:v>
                </c:pt>
                <c:pt idx="10">
                  <c:v>5035</c:v>
                </c:pt>
                <c:pt idx="11">
                  <c:v>5063</c:v>
                </c:pt>
                <c:pt idx="12">
                  <c:v>5093</c:v>
                </c:pt>
                <c:pt idx="13">
                  <c:v>5106</c:v>
                </c:pt>
                <c:pt idx="14">
                  <c:v>5122</c:v>
                </c:pt>
                <c:pt idx="15">
                  <c:v>5144</c:v>
                </c:pt>
              </c:numCache>
            </c:numRef>
          </c:val>
          <c:smooth val="0"/>
          <c:extLst>
            <c:ext xmlns:c16="http://schemas.microsoft.com/office/drawing/2014/chart" uri="{C3380CC4-5D6E-409C-BE32-E72D297353CC}">
              <c16:uniqueId val="{00000001-B38A-409F-B4C2-9D7406E995DB}"/>
            </c:ext>
          </c:extLst>
        </c:ser>
        <c:dLbls>
          <c:showLegendKey val="0"/>
          <c:showVal val="0"/>
          <c:showCatName val="0"/>
          <c:showSerName val="0"/>
          <c:showPercent val="0"/>
          <c:showBubbleSize val="0"/>
        </c:dLbls>
        <c:marker val="1"/>
        <c:smooth val="0"/>
        <c:axId val="556822344"/>
        <c:axId val="301755784"/>
      </c:lineChart>
      <c:dateAx>
        <c:axId val="5568223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01755784"/>
        <c:crosses val="autoZero"/>
        <c:auto val="1"/>
        <c:lblOffset val="100"/>
        <c:baseTimeUnit val="months"/>
      </c:dateAx>
      <c:valAx>
        <c:axId val="3017557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822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5A8CC-F3AF-46CB-B8D7-A3BBF4409F3F}" type="doc">
      <dgm:prSet loTypeId="urn:microsoft.com/office/officeart/2005/8/layout/process2" loCatId="process" qsTypeId="urn:microsoft.com/office/officeart/2005/8/quickstyle/simple1" qsCatId="simple" csTypeId="urn:microsoft.com/office/officeart/2005/8/colors/accent6_3" csCatId="accent6" phldr="1"/>
      <dgm:spPr/>
      <dgm:t>
        <a:bodyPr/>
        <a:lstStyle/>
        <a:p>
          <a:endParaRPr lang="en-GB"/>
        </a:p>
      </dgm:t>
    </dgm:pt>
    <dgm:pt modelId="{34432FF5-0FAC-4541-939C-690EA24257E8}">
      <dgm:prSet phldrT="[Text]" phldr="0" custT="1"/>
      <dgm:spPr/>
      <dgm:t>
        <a:bodyPr/>
        <a:lstStyle/>
        <a:p>
          <a:r>
            <a:rPr lang="en-GB" sz="1000" dirty="0"/>
            <a:t>Receive registration details from tutor</a:t>
          </a:r>
        </a:p>
        <a:p>
          <a:r>
            <a:rPr lang="en-GB" sz="1000" dirty="0"/>
            <a:t>Register on the ELKLAN website to access information and Learning Log</a:t>
          </a:r>
        </a:p>
      </dgm:t>
    </dgm:pt>
    <dgm:pt modelId="{A2C8563E-7BCB-4064-BF33-E02B08DA5459}" type="parTrans" cxnId="{5E35CE85-2F65-4210-8A18-05736FEA1524}">
      <dgm:prSet/>
      <dgm:spPr/>
      <dgm:t>
        <a:bodyPr/>
        <a:lstStyle/>
        <a:p>
          <a:endParaRPr lang="en-GB" sz="2400"/>
        </a:p>
      </dgm:t>
    </dgm:pt>
    <dgm:pt modelId="{8A9EA9EF-94FC-4100-A9C2-020F7ED37967}" type="sibTrans" cxnId="{5E35CE85-2F65-4210-8A18-05736FEA1524}">
      <dgm:prSet custT="1"/>
      <dgm:spPr/>
      <dgm:t>
        <a:bodyPr/>
        <a:lstStyle/>
        <a:p>
          <a:endParaRPr lang="en-GB" sz="800"/>
        </a:p>
      </dgm:t>
    </dgm:pt>
    <dgm:pt modelId="{5FBA5D10-5453-4B13-A564-B6FD402D4CE4}">
      <dgm:prSet phldrT="[Text]" phldr="0" custT="1"/>
      <dgm:spPr/>
      <dgm:t>
        <a:bodyPr/>
        <a:lstStyle/>
        <a:p>
          <a:r>
            <a:rPr lang="en-GB" sz="1000" dirty="0"/>
            <a:t>Attend Session 1</a:t>
          </a:r>
        </a:p>
      </dgm:t>
    </dgm:pt>
    <dgm:pt modelId="{783EFB58-5060-4C19-A5C5-D798949C639A}" type="parTrans" cxnId="{29C4BE95-61C7-45E2-960A-5CC97A5B63A5}">
      <dgm:prSet/>
      <dgm:spPr/>
      <dgm:t>
        <a:bodyPr/>
        <a:lstStyle/>
        <a:p>
          <a:endParaRPr lang="en-GB" sz="2400"/>
        </a:p>
      </dgm:t>
    </dgm:pt>
    <dgm:pt modelId="{802DBBF5-A5FE-4389-932E-360032C8DA7A}" type="sibTrans" cxnId="{29C4BE95-61C7-45E2-960A-5CC97A5B63A5}">
      <dgm:prSet custT="1"/>
      <dgm:spPr/>
      <dgm:t>
        <a:bodyPr/>
        <a:lstStyle/>
        <a:p>
          <a:endParaRPr lang="en-GB" sz="800"/>
        </a:p>
      </dgm:t>
    </dgm:pt>
    <dgm:pt modelId="{3D49E7DB-B52A-4DC1-9246-CA826BE8C8C1}">
      <dgm:prSet phldrT="[Text]" phldr="0" custT="1"/>
      <dgm:spPr/>
      <dgm:t>
        <a:bodyPr/>
        <a:lstStyle/>
        <a:p>
          <a:r>
            <a:rPr lang="en-GB" sz="1000" dirty="0"/>
            <a:t>Plan and implement learnt knowledge and strategies in your setting </a:t>
          </a:r>
        </a:p>
        <a:p>
          <a:r>
            <a:rPr lang="en-GB" sz="1000" i="1" dirty="0"/>
            <a:t>And</a:t>
          </a:r>
        </a:p>
        <a:p>
          <a:r>
            <a:rPr lang="en-GB" sz="1000" i="0" dirty="0"/>
            <a:t>Write up learning log</a:t>
          </a:r>
        </a:p>
      </dgm:t>
    </dgm:pt>
    <dgm:pt modelId="{10C0A6F6-2BAD-4690-A0D1-B2869A136434}" type="parTrans" cxnId="{6F4371E6-74E6-434E-A3ED-4A88596ABD68}">
      <dgm:prSet/>
      <dgm:spPr/>
      <dgm:t>
        <a:bodyPr/>
        <a:lstStyle/>
        <a:p>
          <a:endParaRPr lang="en-GB" sz="2400"/>
        </a:p>
      </dgm:t>
    </dgm:pt>
    <dgm:pt modelId="{8AE267DE-6E67-4BB9-B9E2-315E69775353}" type="sibTrans" cxnId="{6F4371E6-74E6-434E-A3ED-4A88596ABD68}">
      <dgm:prSet custT="1"/>
      <dgm:spPr/>
      <dgm:t>
        <a:bodyPr/>
        <a:lstStyle/>
        <a:p>
          <a:endParaRPr lang="en-GB" sz="800"/>
        </a:p>
      </dgm:t>
    </dgm:pt>
    <dgm:pt modelId="{484878DD-BB74-4743-AFA0-2A2A4FC713B6}">
      <dgm:prSet custT="1"/>
      <dgm:spPr/>
      <dgm:t>
        <a:bodyPr/>
        <a:lstStyle/>
        <a:p>
          <a:r>
            <a:rPr lang="en-GB" sz="1000" dirty="0"/>
            <a:t>Check learning log and complete amendments</a:t>
          </a:r>
        </a:p>
      </dgm:t>
    </dgm:pt>
    <dgm:pt modelId="{2A89B96C-45DB-4ADD-9E41-5DC00757DA0C}" type="parTrans" cxnId="{ACEAF203-6774-40A6-90AB-4A8EDC87A630}">
      <dgm:prSet/>
      <dgm:spPr/>
      <dgm:t>
        <a:bodyPr/>
        <a:lstStyle/>
        <a:p>
          <a:endParaRPr lang="en-GB" sz="2400"/>
        </a:p>
      </dgm:t>
    </dgm:pt>
    <dgm:pt modelId="{6838F739-CFCD-4C4B-A392-A8B601D87A67}" type="sibTrans" cxnId="{ACEAF203-6774-40A6-90AB-4A8EDC87A630}">
      <dgm:prSet custT="1"/>
      <dgm:spPr/>
      <dgm:t>
        <a:bodyPr/>
        <a:lstStyle/>
        <a:p>
          <a:endParaRPr lang="en-GB" sz="800"/>
        </a:p>
      </dgm:t>
    </dgm:pt>
    <dgm:pt modelId="{434930FF-3C4B-40CA-9DDF-0917FABAAC57}">
      <dgm:prSet custT="1"/>
      <dgm:spPr/>
      <dgm:t>
        <a:bodyPr/>
        <a:lstStyle/>
        <a:p>
          <a:r>
            <a:rPr lang="en-GB" sz="1000" dirty="0"/>
            <a:t>Repeat for sessions 2-10</a:t>
          </a:r>
        </a:p>
      </dgm:t>
    </dgm:pt>
    <dgm:pt modelId="{303375B7-2882-4B82-8E56-8AA2D91BE1EA}" type="parTrans" cxnId="{BB7E99A1-3832-40FA-A260-6BBFA4F8528A}">
      <dgm:prSet/>
      <dgm:spPr/>
      <dgm:t>
        <a:bodyPr/>
        <a:lstStyle/>
        <a:p>
          <a:endParaRPr lang="en-GB" sz="2400"/>
        </a:p>
      </dgm:t>
    </dgm:pt>
    <dgm:pt modelId="{BB68CB5C-0E76-4515-984C-310765F20371}" type="sibTrans" cxnId="{BB7E99A1-3832-40FA-A260-6BBFA4F8528A}">
      <dgm:prSet/>
      <dgm:spPr/>
      <dgm:t>
        <a:bodyPr/>
        <a:lstStyle/>
        <a:p>
          <a:endParaRPr lang="en-GB" sz="2400"/>
        </a:p>
      </dgm:t>
    </dgm:pt>
    <dgm:pt modelId="{45903721-394A-4C78-B649-3B2813280D08}" type="pres">
      <dgm:prSet presAssocID="{E335A8CC-F3AF-46CB-B8D7-A3BBF4409F3F}" presName="linearFlow" presStyleCnt="0">
        <dgm:presLayoutVars>
          <dgm:resizeHandles val="exact"/>
        </dgm:presLayoutVars>
      </dgm:prSet>
      <dgm:spPr/>
    </dgm:pt>
    <dgm:pt modelId="{350B2542-0699-48AA-BE1C-05B71C1809F2}" type="pres">
      <dgm:prSet presAssocID="{34432FF5-0FAC-4541-939C-690EA24257E8}" presName="node" presStyleLbl="node1" presStyleIdx="0" presStyleCnt="5">
        <dgm:presLayoutVars>
          <dgm:bulletEnabled val="1"/>
        </dgm:presLayoutVars>
      </dgm:prSet>
      <dgm:spPr/>
    </dgm:pt>
    <dgm:pt modelId="{0B14AE7D-1953-4B19-B519-E8B911DB5E6A}" type="pres">
      <dgm:prSet presAssocID="{8A9EA9EF-94FC-4100-A9C2-020F7ED37967}" presName="sibTrans" presStyleLbl="sibTrans2D1" presStyleIdx="0" presStyleCnt="4"/>
      <dgm:spPr/>
    </dgm:pt>
    <dgm:pt modelId="{582F80EF-D9FD-406A-8C4A-9CA196C31F9B}" type="pres">
      <dgm:prSet presAssocID="{8A9EA9EF-94FC-4100-A9C2-020F7ED37967}" presName="connectorText" presStyleLbl="sibTrans2D1" presStyleIdx="0" presStyleCnt="4"/>
      <dgm:spPr/>
    </dgm:pt>
    <dgm:pt modelId="{135C9AE2-F82A-4D9F-93B7-54E5F566C3FE}" type="pres">
      <dgm:prSet presAssocID="{5FBA5D10-5453-4B13-A564-B6FD402D4CE4}" presName="node" presStyleLbl="node1" presStyleIdx="1" presStyleCnt="5">
        <dgm:presLayoutVars>
          <dgm:bulletEnabled val="1"/>
        </dgm:presLayoutVars>
      </dgm:prSet>
      <dgm:spPr/>
    </dgm:pt>
    <dgm:pt modelId="{EB07052E-FF37-4E9B-871F-5FDB1AC25037}" type="pres">
      <dgm:prSet presAssocID="{802DBBF5-A5FE-4389-932E-360032C8DA7A}" presName="sibTrans" presStyleLbl="sibTrans2D1" presStyleIdx="1" presStyleCnt="4"/>
      <dgm:spPr/>
    </dgm:pt>
    <dgm:pt modelId="{9DFFBCA7-FD62-4619-BC89-A8E41DCAF1F0}" type="pres">
      <dgm:prSet presAssocID="{802DBBF5-A5FE-4389-932E-360032C8DA7A}" presName="connectorText" presStyleLbl="sibTrans2D1" presStyleIdx="1" presStyleCnt="4"/>
      <dgm:spPr/>
    </dgm:pt>
    <dgm:pt modelId="{3CA5BD9E-C328-4EB1-8089-4431C4ACB96D}" type="pres">
      <dgm:prSet presAssocID="{3D49E7DB-B52A-4DC1-9246-CA826BE8C8C1}" presName="node" presStyleLbl="node1" presStyleIdx="2" presStyleCnt="5">
        <dgm:presLayoutVars>
          <dgm:bulletEnabled val="1"/>
        </dgm:presLayoutVars>
      </dgm:prSet>
      <dgm:spPr/>
    </dgm:pt>
    <dgm:pt modelId="{E610C4A2-1377-4C52-AC61-4460F85F95A1}" type="pres">
      <dgm:prSet presAssocID="{8AE267DE-6E67-4BB9-B9E2-315E69775353}" presName="sibTrans" presStyleLbl="sibTrans2D1" presStyleIdx="2" presStyleCnt="4"/>
      <dgm:spPr/>
    </dgm:pt>
    <dgm:pt modelId="{03ED9697-A94C-4885-A0C6-857D2ABD0486}" type="pres">
      <dgm:prSet presAssocID="{8AE267DE-6E67-4BB9-B9E2-315E69775353}" presName="connectorText" presStyleLbl="sibTrans2D1" presStyleIdx="2" presStyleCnt="4"/>
      <dgm:spPr/>
    </dgm:pt>
    <dgm:pt modelId="{82308AC9-896B-46F2-8F77-C0C4C2DF4F39}" type="pres">
      <dgm:prSet presAssocID="{484878DD-BB74-4743-AFA0-2A2A4FC713B6}" presName="node" presStyleLbl="node1" presStyleIdx="3" presStyleCnt="5">
        <dgm:presLayoutVars>
          <dgm:bulletEnabled val="1"/>
        </dgm:presLayoutVars>
      </dgm:prSet>
      <dgm:spPr/>
    </dgm:pt>
    <dgm:pt modelId="{A7ABDAE9-47D5-4DB4-BDF3-D77CF60F9355}" type="pres">
      <dgm:prSet presAssocID="{6838F739-CFCD-4C4B-A392-A8B601D87A67}" presName="sibTrans" presStyleLbl="sibTrans2D1" presStyleIdx="3" presStyleCnt="4"/>
      <dgm:spPr/>
    </dgm:pt>
    <dgm:pt modelId="{08C1B1D1-3F15-4590-B447-38238B61616C}" type="pres">
      <dgm:prSet presAssocID="{6838F739-CFCD-4C4B-A392-A8B601D87A67}" presName="connectorText" presStyleLbl="sibTrans2D1" presStyleIdx="3" presStyleCnt="4"/>
      <dgm:spPr/>
    </dgm:pt>
    <dgm:pt modelId="{B6807815-BBBA-4ED1-960F-427AE51DF976}" type="pres">
      <dgm:prSet presAssocID="{434930FF-3C4B-40CA-9DDF-0917FABAAC57}" presName="node" presStyleLbl="node1" presStyleIdx="4" presStyleCnt="5">
        <dgm:presLayoutVars>
          <dgm:bulletEnabled val="1"/>
        </dgm:presLayoutVars>
      </dgm:prSet>
      <dgm:spPr/>
    </dgm:pt>
  </dgm:ptLst>
  <dgm:cxnLst>
    <dgm:cxn modelId="{ACEAF203-6774-40A6-90AB-4A8EDC87A630}" srcId="{E335A8CC-F3AF-46CB-B8D7-A3BBF4409F3F}" destId="{484878DD-BB74-4743-AFA0-2A2A4FC713B6}" srcOrd="3" destOrd="0" parTransId="{2A89B96C-45DB-4ADD-9E41-5DC00757DA0C}" sibTransId="{6838F739-CFCD-4C4B-A392-A8B601D87A67}"/>
    <dgm:cxn modelId="{C6A4A62E-B8A9-4714-8BFE-3B0E05D5E83D}" type="presOf" srcId="{8AE267DE-6E67-4BB9-B9E2-315E69775353}" destId="{03ED9697-A94C-4885-A0C6-857D2ABD0486}" srcOrd="1" destOrd="0" presId="urn:microsoft.com/office/officeart/2005/8/layout/process2"/>
    <dgm:cxn modelId="{AC265D33-7798-4F01-B4EF-AAF432CDF935}" type="presOf" srcId="{E335A8CC-F3AF-46CB-B8D7-A3BBF4409F3F}" destId="{45903721-394A-4C78-B649-3B2813280D08}" srcOrd="0" destOrd="0" presId="urn:microsoft.com/office/officeart/2005/8/layout/process2"/>
    <dgm:cxn modelId="{93A1993A-00AC-46B1-BC72-4E7EFB0C670B}" type="presOf" srcId="{5FBA5D10-5453-4B13-A564-B6FD402D4CE4}" destId="{135C9AE2-F82A-4D9F-93B7-54E5F566C3FE}" srcOrd="0" destOrd="0" presId="urn:microsoft.com/office/officeart/2005/8/layout/process2"/>
    <dgm:cxn modelId="{4BBABD45-1ACA-400B-83C4-50B8A89FD54B}" type="presOf" srcId="{434930FF-3C4B-40CA-9DDF-0917FABAAC57}" destId="{B6807815-BBBA-4ED1-960F-427AE51DF976}" srcOrd="0" destOrd="0" presId="urn:microsoft.com/office/officeart/2005/8/layout/process2"/>
    <dgm:cxn modelId="{4BD2F569-C9AB-4B05-B285-05D096CC4C8B}" type="presOf" srcId="{6838F739-CFCD-4C4B-A392-A8B601D87A67}" destId="{A7ABDAE9-47D5-4DB4-BDF3-D77CF60F9355}" srcOrd="0" destOrd="0" presId="urn:microsoft.com/office/officeart/2005/8/layout/process2"/>
    <dgm:cxn modelId="{E987BF50-7DFA-4CE0-AFC5-D005AB2F6F73}" type="presOf" srcId="{34432FF5-0FAC-4541-939C-690EA24257E8}" destId="{350B2542-0699-48AA-BE1C-05B71C1809F2}" srcOrd="0" destOrd="0" presId="urn:microsoft.com/office/officeart/2005/8/layout/process2"/>
    <dgm:cxn modelId="{F51DB174-1B37-43AE-9728-C4A577E8E7F6}" type="presOf" srcId="{484878DD-BB74-4743-AFA0-2A2A4FC713B6}" destId="{82308AC9-896B-46F2-8F77-C0C4C2DF4F39}" srcOrd="0" destOrd="0" presId="urn:microsoft.com/office/officeart/2005/8/layout/process2"/>
    <dgm:cxn modelId="{AB1AF57C-F4D0-4EE4-B95E-9C9087578F62}" type="presOf" srcId="{8A9EA9EF-94FC-4100-A9C2-020F7ED37967}" destId="{0B14AE7D-1953-4B19-B519-E8B911DB5E6A}" srcOrd="0" destOrd="0" presId="urn:microsoft.com/office/officeart/2005/8/layout/process2"/>
    <dgm:cxn modelId="{5E35CE85-2F65-4210-8A18-05736FEA1524}" srcId="{E335A8CC-F3AF-46CB-B8D7-A3BBF4409F3F}" destId="{34432FF5-0FAC-4541-939C-690EA24257E8}" srcOrd="0" destOrd="0" parTransId="{A2C8563E-7BCB-4064-BF33-E02B08DA5459}" sibTransId="{8A9EA9EF-94FC-4100-A9C2-020F7ED37967}"/>
    <dgm:cxn modelId="{921F6B91-B92B-4CAF-8210-75F90476DE37}" type="presOf" srcId="{3D49E7DB-B52A-4DC1-9246-CA826BE8C8C1}" destId="{3CA5BD9E-C328-4EB1-8089-4431C4ACB96D}" srcOrd="0" destOrd="0" presId="urn:microsoft.com/office/officeart/2005/8/layout/process2"/>
    <dgm:cxn modelId="{29C4BE95-61C7-45E2-960A-5CC97A5B63A5}" srcId="{E335A8CC-F3AF-46CB-B8D7-A3BBF4409F3F}" destId="{5FBA5D10-5453-4B13-A564-B6FD402D4CE4}" srcOrd="1" destOrd="0" parTransId="{783EFB58-5060-4C19-A5C5-D798949C639A}" sibTransId="{802DBBF5-A5FE-4389-932E-360032C8DA7A}"/>
    <dgm:cxn modelId="{E1EF4D99-386B-4042-9C6F-380014911DBA}" type="presOf" srcId="{802DBBF5-A5FE-4389-932E-360032C8DA7A}" destId="{9DFFBCA7-FD62-4619-BC89-A8E41DCAF1F0}" srcOrd="1" destOrd="0" presId="urn:microsoft.com/office/officeart/2005/8/layout/process2"/>
    <dgm:cxn modelId="{BB7E99A1-3832-40FA-A260-6BBFA4F8528A}" srcId="{E335A8CC-F3AF-46CB-B8D7-A3BBF4409F3F}" destId="{434930FF-3C4B-40CA-9DDF-0917FABAAC57}" srcOrd="4" destOrd="0" parTransId="{303375B7-2882-4B82-8E56-8AA2D91BE1EA}" sibTransId="{BB68CB5C-0E76-4515-984C-310765F20371}"/>
    <dgm:cxn modelId="{411860BE-CEA5-40F5-BF5D-654542D72E3A}" type="presOf" srcId="{6838F739-CFCD-4C4B-A392-A8B601D87A67}" destId="{08C1B1D1-3F15-4590-B447-38238B61616C}" srcOrd="1" destOrd="0" presId="urn:microsoft.com/office/officeart/2005/8/layout/process2"/>
    <dgm:cxn modelId="{5F4294C8-A7B1-4683-BFC2-2BD69897A887}" type="presOf" srcId="{802DBBF5-A5FE-4389-932E-360032C8DA7A}" destId="{EB07052E-FF37-4E9B-871F-5FDB1AC25037}" srcOrd="0" destOrd="0" presId="urn:microsoft.com/office/officeart/2005/8/layout/process2"/>
    <dgm:cxn modelId="{32886BD4-1F85-44DA-8336-23F5E3EB09AF}" type="presOf" srcId="{8A9EA9EF-94FC-4100-A9C2-020F7ED37967}" destId="{582F80EF-D9FD-406A-8C4A-9CA196C31F9B}" srcOrd="1" destOrd="0" presId="urn:microsoft.com/office/officeart/2005/8/layout/process2"/>
    <dgm:cxn modelId="{6F4371E6-74E6-434E-A3ED-4A88596ABD68}" srcId="{E335A8CC-F3AF-46CB-B8D7-A3BBF4409F3F}" destId="{3D49E7DB-B52A-4DC1-9246-CA826BE8C8C1}" srcOrd="2" destOrd="0" parTransId="{10C0A6F6-2BAD-4690-A0D1-B2869A136434}" sibTransId="{8AE267DE-6E67-4BB9-B9E2-315E69775353}"/>
    <dgm:cxn modelId="{DD670BE9-37FA-49A0-B68E-0E60240054D8}" type="presOf" srcId="{8AE267DE-6E67-4BB9-B9E2-315E69775353}" destId="{E610C4A2-1377-4C52-AC61-4460F85F95A1}" srcOrd="0" destOrd="0" presId="urn:microsoft.com/office/officeart/2005/8/layout/process2"/>
    <dgm:cxn modelId="{EC90768E-7B5C-4235-BCBE-DD83F202FC8A}" type="presParOf" srcId="{45903721-394A-4C78-B649-3B2813280D08}" destId="{350B2542-0699-48AA-BE1C-05B71C1809F2}" srcOrd="0" destOrd="0" presId="urn:microsoft.com/office/officeart/2005/8/layout/process2"/>
    <dgm:cxn modelId="{157F661C-5F7A-4553-BA91-06AB9A61CDB4}" type="presParOf" srcId="{45903721-394A-4C78-B649-3B2813280D08}" destId="{0B14AE7D-1953-4B19-B519-E8B911DB5E6A}" srcOrd="1" destOrd="0" presId="urn:microsoft.com/office/officeart/2005/8/layout/process2"/>
    <dgm:cxn modelId="{CDCEE9A5-78B6-417F-A284-B3BD610B4601}" type="presParOf" srcId="{0B14AE7D-1953-4B19-B519-E8B911DB5E6A}" destId="{582F80EF-D9FD-406A-8C4A-9CA196C31F9B}" srcOrd="0" destOrd="0" presId="urn:microsoft.com/office/officeart/2005/8/layout/process2"/>
    <dgm:cxn modelId="{A9ADE4BD-55F4-4A47-AAF2-7DDC00E918C3}" type="presParOf" srcId="{45903721-394A-4C78-B649-3B2813280D08}" destId="{135C9AE2-F82A-4D9F-93B7-54E5F566C3FE}" srcOrd="2" destOrd="0" presId="urn:microsoft.com/office/officeart/2005/8/layout/process2"/>
    <dgm:cxn modelId="{4BB0663E-D264-477F-896F-DDFA36FBE6B9}" type="presParOf" srcId="{45903721-394A-4C78-B649-3B2813280D08}" destId="{EB07052E-FF37-4E9B-871F-5FDB1AC25037}" srcOrd="3" destOrd="0" presId="urn:microsoft.com/office/officeart/2005/8/layout/process2"/>
    <dgm:cxn modelId="{A90C6A52-249B-4AA9-91E0-754B40ED4C9C}" type="presParOf" srcId="{EB07052E-FF37-4E9B-871F-5FDB1AC25037}" destId="{9DFFBCA7-FD62-4619-BC89-A8E41DCAF1F0}" srcOrd="0" destOrd="0" presId="urn:microsoft.com/office/officeart/2005/8/layout/process2"/>
    <dgm:cxn modelId="{9DAF403B-B2C6-4B5C-BD3C-1D7D6116DB23}" type="presParOf" srcId="{45903721-394A-4C78-B649-3B2813280D08}" destId="{3CA5BD9E-C328-4EB1-8089-4431C4ACB96D}" srcOrd="4" destOrd="0" presId="urn:microsoft.com/office/officeart/2005/8/layout/process2"/>
    <dgm:cxn modelId="{E52DC887-723C-4CA9-9185-A7D2B730B81B}" type="presParOf" srcId="{45903721-394A-4C78-B649-3B2813280D08}" destId="{E610C4A2-1377-4C52-AC61-4460F85F95A1}" srcOrd="5" destOrd="0" presId="urn:microsoft.com/office/officeart/2005/8/layout/process2"/>
    <dgm:cxn modelId="{42AEFFD1-4051-4365-BCDB-560321635F96}" type="presParOf" srcId="{E610C4A2-1377-4C52-AC61-4460F85F95A1}" destId="{03ED9697-A94C-4885-A0C6-857D2ABD0486}" srcOrd="0" destOrd="0" presId="urn:microsoft.com/office/officeart/2005/8/layout/process2"/>
    <dgm:cxn modelId="{58392D4A-3258-4497-A989-9EA9086FF0FB}" type="presParOf" srcId="{45903721-394A-4C78-B649-3B2813280D08}" destId="{82308AC9-896B-46F2-8F77-C0C4C2DF4F39}" srcOrd="6" destOrd="0" presId="urn:microsoft.com/office/officeart/2005/8/layout/process2"/>
    <dgm:cxn modelId="{7CB995AB-E196-410E-AB76-49CFCAE253AB}" type="presParOf" srcId="{45903721-394A-4C78-B649-3B2813280D08}" destId="{A7ABDAE9-47D5-4DB4-BDF3-D77CF60F9355}" srcOrd="7" destOrd="0" presId="urn:microsoft.com/office/officeart/2005/8/layout/process2"/>
    <dgm:cxn modelId="{1BCC758E-DFB0-47E1-9345-7F7A96B7032F}" type="presParOf" srcId="{A7ABDAE9-47D5-4DB4-BDF3-D77CF60F9355}" destId="{08C1B1D1-3F15-4590-B447-38238B61616C}" srcOrd="0" destOrd="0" presId="urn:microsoft.com/office/officeart/2005/8/layout/process2"/>
    <dgm:cxn modelId="{6867C327-4B68-400E-BB2A-F29EE30A0F6B}" type="presParOf" srcId="{45903721-394A-4C78-B649-3B2813280D08}" destId="{B6807815-BBBA-4ED1-960F-427AE51DF976}"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F871B1-C900-48E8-AAE3-6C6445CFDAEF}"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n-GB"/>
        </a:p>
      </dgm:t>
    </dgm:pt>
    <dgm:pt modelId="{C921C7C6-7F81-4DB7-BB4B-7D8332975923}">
      <dgm:prSet phldrT="[Text]" phldr="0"/>
      <dgm:spPr/>
      <dgm:t>
        <a:bodyPr/>
        <a:lstStyle/>
        <a:p>
          <a:r>
            <a:rPr lang="en-GB" dirty="0"/>
            <a:t>Whole setting</a:t>
          </a:r>
        </a:p>
      </dgm:t>
    </dgm:pt>
    <dgm:pt modelId="{36A8C1B6-9BF1-4E73-9BD7-682DC43012A3}" type="parTrans" cxnId="{3A138EF1-E645-49A8-A56A-3DA488225AA7}">
      <dgm:prSet/>
      <dgm:spPr/>
      <dgm:t>
        <a:bodyPr/>
        <a:lstStyle/>
        <a:p>
          <a:endParaRPr lang="en-GB"/>
        </a:p>
      </dgm:t>
    </dgm:pt>
    <dgm:pt modelId="{4CF9E93C-52B8-41AB-8C93-A6C9E8AA2770}" type="sibTrans" cxnId="{3A138EF1-E645-49A8-A56A-3DA488225AA7}">
      <dgm:prSet/>
      <dgm:spPr/>
      <dgm:t>
        <a:bodyPr/>
        <a:lstStyle/>
        <a:p>
          <a:endParaRPr lang="en-GB"/>
        </a:p>
      </dgm:t>
    </dgm:pt>
    <dgm:pt modelId="{F05C612D-59B2-4736-82DC-9A7420E841E0}">
      <dgm:prSet phldrT="[Text]" phldr="0"/>
      <dgm:spPr/>
      <dgm:t>
        <a:bodyPr/>
        <a:lstStyle/>
        <a:p>
          <a:r>
            <a:rPr lang="en-GB" dirty="0"/>
            <a:t>Family</a:t>
          </a:r>
        </a:p>
      </dgm:t>
    </dgm:pt>
    <dgm:pt modelId="{184E7348-4D2D-4219-A7AA-2834357A0FC2}" type="parTrans" cxnId="{10F2D46F-B12A-49F0-9D34-38F8F353892A}">
      <dgm:prSet/>
      <dgm:spPr/>
      <dgm:t>
        <a:bodyPr/>
        <a:lstStyle/>
        <a:p>
          <a:endParaRPr lang="en-GB"/>
        </a:p>
      </dgm:t>
    </dgm:pt>
    <dgm:pt modelId="{3B036655-390B-4526-92C6-7A17AFF915F6}" type="sibTrans" cxnId="{10F2D46F-B12A-49F0-9D34-38F8F353892A}">
      <dgm:prSet/>
      <dgm:spPr/>
      <dgm:t>
        <a:bodyPr/>
        <a:lstStyle/>
        <a:p>
          <a:endParaRPr lang="en-GB"/>
        </a:p>
      </dgm:t>
    </dgm:pt>
    <dgm:pt modelId="{2BA50754-B9F9-49AD-BD60-2BA24F8E172B}">
      <dgm:prSet phldrT="[Text]" phldr="0"/>
      <dgm:spPr/>
      <dgm:t>
        <a:bodyPr/>
        <a:lstStyle/>
        <a:p>
          <a:r>
            <a:rPr lang="en-GB" dirty="0"/>
            <a:t>Practitioner</a:t>
          </a:r>
        </a:p>
      </dgm:t>
    </dgm:pt>
    <dgm:pt modelId="{F32B418C-BAF0-41E2-B890-DFF85B2D7A14}" type="parTrans" cxnId="{9DE545AF-BDE4-4CCB-AC3D-8695FE479D23}">
      <dgm:prSet/>
      <dgm:spPr/>
      <dgm:t>
        <a:bodyPr/>
        <a:lstStyle/>
        <a:p>
          <a:endParaRPr lang="en-GB"/>
        </a:p>
      </dgm:t>
    </dgm:pt>
    <dgm:pt modelId="{CEB8FD6C-3FCE-44D9-982F-5A075133A240}" type="sibTrans" cxnId="{9DE545AF-BDE4-4CCB-AC3D-8695FE479D23}">
      <dgm:prSet/>
      <dgm:spPr/>
      <dgm:t>
        <a:bodyPr/>
        <a:lstStyle/>
        <a:p>
          <a:endParaRPr lang="en-GB"/>
        </a:p>
      </dgm:t>
    </dgm:pt>
    <dgm:pt modelId="{6DD1FCB2-0276-4B64-AAF0-5EFFD47908AC}">
      <dgm:prSet phldrT="[Text]" phldr="0"/>
      <dgm:spPr/>
      <dgm:t>
        <a:bodyPr/>
        <a:lstStyle/>
        <a:p>
          <a:r>
            <a:rPr lang="en-GB" dirty="0"/>
            <a:t>Child/young person</a:t>
          </a:r>
        </a:p>
      </dgm:t>
    </dgm:pt>
    <dgm:pt modelId="{C860285C-C0A3-4A60-B9DA-C91FF811BF73}" type="parTrans" cxnId="{4F29478F-6AF5-44CB-8618-4E6B78E3E934}">
      <dgm:prSet/>
      <dgm:spPr/>
      <dgm:t>
        <a:bodyPr/>
        <a:lstStyle/>
        <a:p>
          <a:endParaRPr lang="en-GB"/>
        </a:p>
      </dgm:t>
    </dgm:pt>
    <dgm:pt modelId="{E74D809A-52B9-4FFB-B12A-80752603C1A0}" type="sibTrans" cxnId="{4F29478F-6AF5-44CB-8618-4E6B78E3E934}">
      <dgm:prSet/>
      <dgm:spPr/>
      <dgm:t>
        <a:bodyPr/>
        <a:lstStyle/>
        <a:p>
          <a:endParaRPr lang="en-GB"/>
        </a:p>
      </dgm:t>
    </dgm:pt>
    <dgm:pt modelId="{330B7BBA-CE5D-43E0-9A67-A79ADF4FF624}" type="pres">
      <dgm:prSet presAssocID="{FAF871B1-C900-48E8-AAE3-6C6445CFDAEF}" presName="Name0" presStyleCnt="0">
        <dgm:presLayoutVars>
          <dgm:chMax val="7"/>
          <dgm:resizeHandles val="exact"/>
        </dgm:presLayoutVars>
      </dgm:prSet>
      <dgm:spPr/>
    </dgm:pt>
    <dgm:pt modelId="{CA35EE52-C715-4205-85E0-78F623AD41DF}" type="pres">
      <dgm:prSet presAssocID="{FAF871B1-C900-48E8-AAE3-6C6445CFDAEF}" presName="comp1" presStyleCnt="0"/>
      <dgm:spPr/>
    </dgm:pt>
    <dgm:pt modelId="{86B4BA83-E707-4220-BCAD-9205BC3CF760}" type="pres">
      <dgm:prSet presAssocID="{FAF871B1-C900-48E8-AAE3-6C6445CFDAEF}" presName="circle1" presStyleLbl="node1" presStyleIdx="0" presStyleCnt="4"/>
      <dgm:spPr/>
    </dgm:pt>
    <dgm:pt modelId="{FB51C04F-48AB-47D9-9696-5A29EFBA133B}" type="pres">
      <dgm:prSet presAssocID="{FAF871B1-C900-48E8-AAE3-6C6445CFDAEF}" presName="c1text" presStyleLbl="node1" presStyleIdx="0" presStyleCnt="4">
        <dgm:presLayoutVars>
          <dgm:bulletEnabled val="1"/>
        </dgm:presLayoutVars>
      </dgm:prSet>
      <dgm:spPr/>
    </dgm:pt>
    <dgm:pt modelId="{F7082A3A-1B52-4682-AC53-295A5BD1AC3A}" type="pres">
      <dgm:prSet presAssocID="{FAF871B1-C900-48E8-AAE3-6C6445CFDAEF}" presName="comp2" presStyleCnt="0"/>
      <dgm:spPr/>
    </dgm:pt>
    <dgm:pt modelId="{014772AE-11CB-4E00-9ACC-AE5C6D9C0EC2}" type="pres">
      <dgm:prSet presAssocID="{FAF871B1-C900-48E8-AAE3-6C6445CFDAEF}" presName="circle2" presStyleLbl="node1" presStyleIdx="1" presStyleCnt="4"/>
      <dgm:spPr/>
    </dgm:pt>
    <dgm:pt modelId="{75A13C17-1DD4-4A50-A45F-883188F2888E}" type="pres">
      <dgm:prSet presAssocID="{FAF871B1-C900-48E8-AAE3-6C6445CFDAEF}" presName="c2text" presStyleLbl="node1" presStyleIdx="1" presStyleCnt="4">
        <dgm:presLayoutVars>
          <dgm:bulletEnabled val="1"/>
        </dgm:presLayoutVars>
      </dgm:prSet>
      <dgm:spPr/>
    </dgm:pt>
    <dgm:pt modelId="{8E6FC1C1-BEA4-481E-BB66-D816D6230FC4}" type="pres">
      <dgm:prSet presAssocID="{FAF871B1-C900-48E8-AAE3-6C6445CFDAEF}" presName="comp3" presStyleCnt="0"/>
      <dgm:spPr/>
    </dgm:pt>
    <dgm:pt modelId="{A61D8878-1480-4248-B5D2-8CDF046BB3B1}" type="pres">
      <dgm:prSet presAssocID="{FAF871B1-C900-48E8-AAE3-6C6445CFDAEF}" presName="circle3" presStyleLbl="node1" presStyleIdx="2" presStyleCnt="4"/>
      <dgm:spPr/>
    </dgm:pt>
    <dgm:pt modelId="{061023B0-7C69-4AC8-8AD1-FFF22A804CBC}" type="pres">
      <dgm:prSet presAssocID="{FAF871B1-C900-48E8-AAE3-6C6445CFDAEF}" presName="c3text" presStyleLbl="node1" presStyleIdx="2" presStyleCnt="4">
        <dgm:presLayoutVars>
          <dgm:bulletEnabled val="1"/>
        </dgm:presLayoutVars>
      </dgm:prSet>
      <dgm:spPr/>
    </dgm:pt>
    <dgm:pt modelId="{3FB7F701-E6D0-49A9-BE2D-C68EE035B854}" type="pres">
      <dgm:prSet presAssocID="{FAF871B1-C900-48E8-AAE3-6C6445CFDAEF}" presName="comp4" presStyleCnt="0"/>
      <dgm:spPr/>
    </dgm:pt>
    <dgm:pt modelId="{982531A7-8D15-4DBA-AD34-F7869D86AECF}" type="pres">
      <dgm:prSet presAssocID="{FAF871B1-C900-48E8-AAE3-6C6445CFDAEF}" presName="circle4" presStyleLbl="node1" presStyleIdx="3" presStyleCnt="4"/>
      <dgm:spPr/>
    </dgm:pt>
    <dgm:pt modelId="{62AFC682-1C95-4DD0-90F5-B6AF493B0582}" type="pres">
      <dgm:prSet presAssocID="{FAF871B1-C900-48E8-AAE3-6C6445CFDAEF}" presName="c4text" presStyleLbl="node1" presStyleIdx="3" presStyleCnt="4">
        <dgm:presLayoutVars>
          <dgm:bulletEnabled val="1"/>
        </dgm:presLayoutVars>
      </dgm:prSet>
      <dgm:spPr/>
    </dgm:pt>
  </dgm:ptLst>
  <dgm:cxnLst>
    <dgm:cxn modelId="{10F2D46F-B12A-49F0-9D34-38F8F353892A}" srcId="{FAF871B1-C900-48E8-AAE3-6C6445CFDAEF}" destId="{F05C612D-59B2-4736-82DC-9A7420E841E0}" srcOrd="1" destOrd="0" parTransId="{184E7348-4D2D-4219-A7AA-2834357A0FC2}" sibTransId="{3B036655-390B-4526-92C6-7A17AFF915F6}"/>
    <dgm:cxn modelId="{C3A79B75-79AD-4697-AB3C-5F4159766D99}" type="presOf" srcId="{6DD1FCB2-0276-4B64-AAF0-5EFFD47908AC}" destId="{982531A7-8D15-4DBA-AD34-F7869D86AECF}" srcOrd="0" destOrd="0" presId="urn:microsoft.com/office/officeart/2005/8/layout/venn2"/>
    <dgm:cxn modelId="{CAAB3078-56CB-4883-AE0B-9261AAB8501B}" type="presOf" srcId="{F05C612D-59B2-4736-82DC-9A7420E841E0}" destId="{014772AE-11CB-4E00-9ACC-AE5C6D9C0EC2}" srcOrd="0" destOrd="0" presId="urn:microsoft.com/office/officeart/2005/8/layout/venn2"/>
    <dgm:cxn modelId="{4F29478F-6AF5-44CB-8618-4E6B78E3E934}" srcId="{FAF871B1-C900-48E8-AAE3-6C6445CFDAEF}" destId="{6DD1FCB2-0276-4B64-AAF0-5EFFD47908AC}" srcOrd="3" destOrd="0" parTransId="{C860285C-C0A3-4A60-B9DA-C91FF811BF73}" sibTransId="{E74D809A-52B9-4FFB-B12A-80752603C1A0}"/>
    <dgm:cxn modelId="{40717492-C5E8-4906-A326-DCC8415B73E7}" type="presOf" srcId="{2BA50754-B9F9-49AD-BD60-2BA24F8E172B}" destId="{061023B0-7C69-4AC8-8AD1-FFF22A804CBC}" srcOrd="1" destOrd="0" presId="urn:microsoft.com/office/officeart/2005/8/layout/venn2"/>
    <dgm:cxn modelId="{9DE545AF-BDE4-4CCB-AC3D-8695FE479D23}" srcId="{FAF871B1-C900-48E8-AAE3-6C6445CFDAEF}" destId="{2BA50754-B9F9-49AD-BD60-2BA24F8E172B}" srcOrd="2" destOrd="0" parTransId="{F32B418C-BAF0-41E2-B890-DFF85B2D7A14}" sibTransId="{CEB8FD6C-3FCE-44D9-982F-5A075133A240}"/>
    <dgm:cxn modelId="{4DDE7AB1-3692-4BB5-8E53-D165722477C9}" type="presOf" srcId="{2BA50754-B9F9-49AD-BD60-2BA24F8E172B}" destId="{A61D8878-1480-4248-B5D2-8CDF046BB3B1}" srcOrd="0" destOrd="0" presId="urn:microsoft.com/office/officeart/2005/8/layout/venn2"/>
    <dgm:cxn modelId="{154D2AD1-7AC9-4EBE-9E5F-B0D6C73AEEFD}" type="presOf" srcId="{C921C7C6-7F81-4DB7-BB4B-7D8332975923}" destId="{86B4BA83-E707-4220-BCAD-9205BC3CF760}" srcOrd="0" destOrd="0" presId="urn:microsoft.com/office/officeart/2005/8/layout/venn2"/>
    <dgm:cxn modelId="{18A7FBD1-5EC5-47EC-8C31-94A51C0D5537}" type="presOf" srcId="{F05C612D-59B2-4736-82DC-9A7420E841E0}" destId="{75A13C17-1DD4-4A50-A45F-883188F2888E}" srcOrd="1" destOrd="0" presId="urn:microsoft.com/office/officeart/2005/8/layout/venn2"/>
    <dgm:cxn modelId="{E192BDE5-E8C0-4DF1-9A4D-45C918DB5963}" type="presOf" srcId="{C921C7C6-7F81-4DB7-BB4B-7D8332975923}" destId="{FB51C04F-48AB-47D9-9696-5A29EFBA133B}" srcOrd="1" destOrd="0" presId="urn:microsoft.com/office/officeart/2005/8/layout/venn2"/>
    <dgm:cxn modelId="{3A138EF1-E645-49A8-A56A-3DA488225AA7}" srcId="{FAF871B1-C900-48E8-AAE3-6C6445CFDAEF}" destId="{C921C7C6-7F81-4DB7-BB4B-7D8332975923}" srcOrd="0" destOrd="0" parTransId="{36A8C1B6-9BF1-4E73-9BD7-682DC43012A3}" sibTransId="{4CF9E93C-52B8-41AB-8C93-A6C9E8AA2770}"/>
    <dgm:cxn modelId="{07DB3FF4-771A-456B-A008-76A9C11A49E8}" type="presOf" srcId="{FAF871B1-C900-48E8-AAE3-6C6445CFDAEF}" destId="{330B7BBA-CE5D-43E0-9A67-A79ADF4FF624}" srcOrd="0" destOrd="0" presId="urn:microsoft.com/office/officeart/2005/8/layout/venn2"/>
    <dgm:cxn modelId="{9BEED9F4-A5DB-45AE-8E27-77F36A68345E}" type="presOf" srcId="{6DD1FCB2-0276-4B64-AAF0-5EFFD47908AC}" destId="{62AFC682-1C95-4DD0-90F5-B6AF493B0582}" srcOrd="1" destOrd="0" presId="urn:microsoft.com/office/officeart/2005/8/layout/venn2"/>
    <dgm:cxn modelId="{D1304BFD-90FB-4978-A637-02BF855D934D}" type="presParOf" srcId="{330B7BBA-CE5D-43E0-9A67-A79ADF4FF624}" destId="{CA35EE52-C715-4205-85E0-78F623AD41DF}" srcOrd="0" destOrd="0" presId="urn:microsoft.com/office/officeart/2005/8/layout/venn2"/>
    <dgm:cxn modelId="{ACF36B09-BA63-4B51-A158-77C2D5EE936C}" type="presParOf" srcId="{CA35EE52-C715-4205-85E0-78F623AD41DF}" destId="{86B4BA83-E707-4220-BCAD-9205BC3CF760}" srcOrd="0" destOrd="0" presId="urn:microsoft.com/office/officeart/2005/8/layout/venn2"/>
    <dgm:cxn modelId="{1959A995-6295-4A17-AD06-FF28C2B712DA}" type="presParOf" srcId="{CA35EE52-C715-4205-85E0-78F623AD41DF}" destId="{FB51C04F-48AB-47D9-9696-5A29EFBA133B}" srcOrd="1" destOrd="0" presId="urn:microsoft.com/office/officeart/2005/8/layout/venn2"/>
    <dgm:cxn modelId="{B53F02CA-27D9-4E01-98B3-4583EF725822}" type="presParOf" srcId="{330B7BBA-CE5D-43E0-9A67-A79ADF4FF624}" destId="{F7082A3A-1B52-4682-AC53-295A5BD1AC3A}" srcOrd="1" destOrd="0" presId="urn:microsoft.com/office/officeart/2005/8/layout/venn2"/>
    <dgm:cxn modelId="{EB42BBBE-5301-4FD1-A4D3-440208AA845D}" type="presParOf" srcId="{F7082A3A-1B52-4682-AC53-295A5BD1AC3A}" destId="{014772AE-11CB-4E00-9ACC-AE5C6D9C0EC2}" srcOrd="0" destOrd="0" presId="urn:microsoft.com/office/officeart/2005/8/layout/venn2"/>
    <dgm:cxn modelId="{35E3F923-E33E-4062-8CF6-A7CC07A3CAA8}" type="presParOf" srcId="{F7082A3A-1B52-4682-AC53-295A5BD1AC3A}" destId="{75A13C17-1DD4-4A50-A45F-883188F2888E}" srcOrd="1" destOrd="0" presId="urn:microsoft.com/office/officeart/2005/8/layout/venn2"/>
    <dgm:cxn modelId="{77624249-1E54-4A19-9322-A51071489CCB}" type="presParOf" srcId="{330B7BBA-CE5D-43E0-9A67-A79ADF4FF624}" destId="{8E6FC1C1-BEA4-481E-BB66-D816D6230FC4}" srcOrd="2" destOrd="0" presId="urn:microsoft.com/office/officeart/2005/8/layout/venn2"/>
    <dgm:cxn modelId="{506D6E85-7301-47D9-88EC-53C496C4112D}" type="presParOf" srcId="{8E6FC1C1-BEA4-481E-BB66-D816D6230FC4}" destId="{A61D8878-1480-4248-B5D2-8CDF046BB3B1}" srcOrd="0" destOrd="0" presId="urn:microsoft.com/office/officeart/2005/8/layout/venn2"/>
    <dgm:cxn modelId="{E020CB44-0F2F-45D4-9A6A-40D866D08263}" type="presParOf" srcId="{8E6FC1C1-BEA4-481E-BB66-D816D6230FC4}" destId="{061023B0-7C69-4AC8-8AD1-FFF22A804CBC}" srcOrd="1" destOrd="0" presId="urn:microsoft.com/office/officeart/2005/8/layout/venn2"/>
    <dgm:cxn modelId="{A3413675-D1B6-4C2A-ADFC-677C0B98698C}" type="presParOf" srcId="{330B7BBA-CE5D-43E0-9A67-A79ADF4FF624}" destId="{3FB7F701-E6D0-49A9-BE2D-C68EE035B854}" srcOrd="3" destOrd="0" presId="urn:microsoft.com/office/officeart/2005/8/layout/venn2"/>
    <dgm:cxn modelId="{DDEB2A83-7AF1-476B-A179-8C1CE4C3A3D9}" type="presParOf" srcId="{3FB7F701-E6D0-49A9-BE2D-C68EE035B854}" destId="{982531A7-8D15-4DBA-AD34-F7869D86AECF}" srcOrd="0" destOrd="0" presId="urn:microsoft.com/office/officeart/2005/8/layout/venn2"/>
    <dgm:cxn modelId="{D8C51F90-AEAD-4C63-8793-B6F34C511620}" type="presParOf" srcId="{3FB7F701-E6D0-49A9-BE2D-C68EE035B854}" destId="{62AFC682-1C95-4DD0-90F5-B6AF493B058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B2542-0699-48AA-BE1C-05B71C1809F2}">
      <dsp:nvSpPr>
        <dsp:cNvPr id="0" name=""/>
        <dsp:cNvSpPr/>
      </dsp:nvSpPr>
      <dsp:spPr>
        <a:xfrm>
          <a:off x="1305828" y="2671"/>
          <a:ext cx="2498310" cy="624577"/>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Receive registration details from tutor</a:t>
          </a:r>
        </a:p>
        <a:p>
          <a:pPr marL="0" lvl="0" indent="0" algn="ctr" defTabSz="444500">
            <a:lnSpc>
              <a:spcPct val="90000"/>
            </a:lnSpc>
            <a:spcBef>
              <a:spcPct val="0"/>
            </a:spcBef>
            <a:spcAft>
              <a:spcPct val="35000"/>
            </a:spcAft>
            <a:buNone/>
          </a:pPr>
          <a:r>
            <a:rPr lang="en-GB" sz="1000" kern="1200" dirty="0"/>
            <a:t>Register on the ELKLAN website to access information and Learning Log</a:t>
          </a:r>
        </a:p>
      </dsp:txBody>
      <dsp:txXfrm>
        <a:off x="1324121" y="20964"/>
        <a:ext cx="2461724" cy="587991"/>
      </dsp:txXfrm>
    </dsp:sp>
    <dsp:sp modelId="{0B14AE7D-1953-4B19-B519-E8B911DB5E6A}">
      <dsp:nvSpPr>
        <dsp:cNvPr id="0" name=""/>
        <dsp:cNvSpPr/>
      </dsp:nvSpPr>
      <dsp:spPr>
        <a:xfrm rot="5400000">
          <a:off x="2437875" y="642863"/>
          <a:ext cx="234216" cy="281059"/>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0666" y="666285"/>
        <a:ext cx="168635" cy="163951"/>
      </dsp:txXfrm>
    </dsp:sp>
    <dsp:sp modelId="{135C9AE2-F82A-4D9F-93B7-54E5F566C3FE}">
      <dsp:nvSpPr>
        <dsp:cNvPr id="0" name=""/>
        <dsp:cNvSpPr/>
      </dsp:nvSpPr>
      <dsp:spPr>
        <a:xfrm>
          <a:off x="1305828" y="939537"/>
          <a:ext cx="2498310" cy="624577"/>
        </a:xfrm>
        <a:prstGeom prst="roundRect">
          <a:avLst>
            <a:gd name="adj" fmla="val 10000"/>
          </a:avLst>
        </a:prstGeom>
        <a:solidFill>
          <a:schemeClr val="accent6">
            <a:shade val="80000"/>
            <a:hueOff val="-95423"/>
            <a:satOff val="4252"/>
            <a:lumOff val="59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Attend Session 1</a:t>
          </a:r>
        </a:p>
      </dsp:txBody>
      <dsp:txXfrm>
        <a:off x="1324121" y="957830"/>
        <a:ext cx="2461724" cy="587991"/>
      </dsp:txXfrm>
    </dsp:sp>
    <dsp:sp modelId="{EB07052E-FF37-4E9B-871F-5FDB1AC25037}">
      <dsp:nvSpPr>
        <dsp:cNvPr id="0" name=""/>
        <dsp:cNvSpPr/>
      </dsp:nvSpPr>
      <dsp:spPr>
        <a:xfrm rot="5400000">
          <a:off x="2437875" y="1579729"/>
          <a:ext cx="234216" cy="281059"/>
        </a:xfrm>
        <a:prstGeom prst="rightArrow">
          <a:avLst>
            <a:gd name="adj1" fmla="val 60000"/>
            <a:gd name="adj2" fmla="val 50000"/>
          </a:avLst>
        </a:prstGeom>
        <a:solidFill>
          <a:schemeClr val="accent6">
            <a:shade val="90000"/>
            <a:hueOff val="-127245"/>
            <a:satOff val="2539"/>
            <a:lumOff val="68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0666" y="1603151"/>
        <a:ext cx="168635" cy="163951"/>
      </dsp:txXfrm>
    </dsp:sp>
    <dsp:sp modelId="{3CA5BD9E-C328-4EB1-8089-4431C4ACB96D}">
      <dsp:nvSpPr>
        <dsp:cNvPr id="0" name=""/>
        <dsp:cNvSpPr/>
      </dsp:nvSpPr>
      <dsp:spPr>
        <a:xfrm>
          <a:off x="1305828" y="1876404"/>
          <a:ext cx="2498310" cy="624577"/>
        </a:xfrm>
        <a:prstGeom prst="roundRect">
          <a:avLst>
            <a:gd name="adj" fmla="val 10000"/>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Plan and implement learnt knowledge and strategies in your setting </a:t>
          </a:r>
        </a:p>
        <a:p>
          <a:pPr marL="0" lvl="0" indent="0" algn="ctr" defTabSz="444500">
            <a:lnSpc>
              <a:spcPct val="90000"/>
            </a:lnSpc>
            <a:spcBef>
              <a:spcPct val="0"/>
            </a:spcBef>
            <a:spcAft>
              <a:spcPct val="35000"/>
            </a:spcAft>
            <a:buNone/>
          </a:pPr>
          <a:r>
            <a:rPr lang="en-GB" sz="1000" i="1" kern="1200" dirty="0"/>
            <a:t>And</a:t>
          </a:r>
        </a:p>
        <a:p>
          <a:pPr marL="0" lvl="0" indent="0" algn="ctr" defTabSz="444500">
            <a:lnSpc>
              <a:spcPct val="90000"/>
            </a:lnSpc>
            <a:spcBef>
              <a:spcPct val="0"/>
            </a:spcBef>
            <a:spcAft>
              <a:spcPct val="35000"/>
            </a:spcAft>
            <a:buNone/>
          </a:pPr>
          <a:r>
            <a:rPr lang="en-GB" sz="1000" i="0" kern="1200" dirty="0"/>
            <a:t>Write up learning log</a:t>
          </a:r>
        </a:p>
      </dsp:txBody>
      <dsp:txXfrm>
        <a:off x="1324121" y="1894697"/>
        <a:ext cx="2461724" cy="587991"/>
      </dsp:txXfrm>
    </dsp:sp>
    <dsp:sp modelId="{E610C4A2-1377-4C52-AC61-4460F85F95A1}">
      <dsp:nvSpPr>
        <dsp:cNvPr id="0" name=""/>
        <dsp:cNvSpPr/>
      </dsp:nvSpPr>
      <dsp:spPr>
        <a:xfrm rot="5400000">
          <a:off x="2437875" y="2516596"/>
          <a:ext cx="234216" cy="281059"/>
        </a:xfrm>
        <a:prstGeom prst="rightArrow">
          <a:avLst>
            <a:gd name="adj1" fmla="val 60000"/>
            <a:gd name="adj2" fmla="val 50000"/>
          </a:avLst>
        </a:prstGeom>
        <a:solidFill>
          <a:schemeClr val="accent6">
            <a:shade val="90000"/>
            <a:hueOff val="-254490"/>
            <a:satOff val="5078"/>
            <a:lumOff val="13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0666" y="2540018"/>
        <a:ext cx="168635" cy="163951"/>
      </dsp:txXfrm>
    </dsp:sp>
    <dsp:sp modelId="{82308AC9-896B-46F2-8F77-C0C4C2DF4F39}">
      <dsp:nvSpPr>
        <dsp:cNvPr id="0" name=""/>
        <dsp:cNvSpPr/>
      </dsp:nvSpPr>
      <dsp:spPr>
        <a:xfrm>
          <a:off x="1305828" y="2813270"/>
          <a:ext cx="2498310" cy="624577"/>
        </a:xfrm>
        <a:prstGeom prst="roundRect">
          <a:avLst>
            <a:gd name="adj" fmla="val 10000"/>
          </a:avLst>
        </a:prstGeom>
        <a:solidFill>
          <a:schemeClr val="accent6">
            <a:shade val="80000"/>
            <a:hueOff val="-286269"/>
            <a:satOff val="12757"/>
            <a:lumOff val="17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Check learning log and complete amendments</a:t>
          </a:r>
        </a:p>
      </dsp:txBody>
      <dsp:txXfrm>
        <a:off x="1324121" y="2831563"/>
        <a:ext cx="2461724" cy="587991"/>
      </dsp:txXfrm>
    </dsp:sp>
    <dsp:sp modelId="{A7ABDAE9-47D5-4DB4-BDF3-D77CF60F9355}">
      <dsp:nvSpPr>
        <dsp:cNvPr id="0" name=""/>
        <dsp:cNvSpPr/>
      </dsp:nvSpPr>
      <dsp:spPr>
        <a:xfrm rot="5400000">
          <a:off x="2437875" y="3453462"/>
          <a:ext cx="234216" cy="281059"/>
        </a:xfrm>
        <a:prstGeom prst="rightArrow">
          <a:avLst>
            <a:gd name="adj1" fmla="val 60000"/>
            <a:gd name="adj2" fmla="val 50000"/>
          </a:avLst>
        </a:prstGeom>
        <a:solidFill>
          <a:schemeClr val="accent6">
            <a:shade val="90000"/>
            <a:hueOff val="-381735"/>
            <a:satOff val="7617"/>
            <a:lumOff val="206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0666" y="3476884"/>
        <a:ext cx="168635" cy="163951"/>
      </dsp:txXfrm>
    </dsp:sp>
    <dsp:sp modelId="{B6807815-BBBA-4ED1-960F-427AE51DF976}">
      <dsp:nvSpPr>
        <dsp:cNvPr id="0" name=""/>
        <dsp:cNvSpPr/>
      </dsp:nvSpPr>
      <dsp:spPr>
        <a:xfrm>
          <a:off x="1305828" y="3750137"/>
          <a:ext cx="2498310" cy="624577"/>
        </a:xfrm>
        <a:prstGeom prst="roundRect">
          <a:avLst>
            <a:gd name="adj" fmla="val 1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Repeat for sessions 2-10</a:t>
          </a:r>
        </a:p>
      </dsp:txBody>
      <dsp:txXfrm>
        <a:off x="1324121" y="3768430"/>
        <a:ext cx="2461724" cy="587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4BA83-E707-4220-BCAD-9205BC3CF760}">
      <dsp:nvSpPr>
        <dsp:cNvPr id="0" name=""/>
        <dsp:cNvSpPr/>
      </dsp:nvSpPr>
      <dsp:spPr>
        <a:xfrm>
          <a:off x="2134688" y="0"/>
          <a:ext cx="3507310" cy="3507310"/>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Whole setting</a:t>
          </a:r>
        </a:p>
      </dsp:txBody>
      <dsp:txXfrm>
        <a:off x="3398021" y="175365"/>
        <a:ext cx="980643" cy="526096"/>
      </dsp:txXfrm>
    </dsp:sp>
    <dsp:sp modelId="{014772AE-11CB-4E00-9ACC-AE5C6D9C0EC2}">
      <dsp:nvSpPr>
        <dsp:cNvPr id="0" name=""/>
        <dsp:cNvSpPr/>
      </dsp:nvSpPr>
      <dsp:spPr>
        <a:xfrm>
          <a:off x="2485418" y="701461"/>
          <a:ext cx="2805848" cy="2805848"/>
        </a:xfrm>
        <a:prstGeom prst="ellipse">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Family</a:t>
          </a:r>
        </a:p>
      </dsp:txBody>
      <dsp:txXfrm>
        <a:off x="3398021" y="869812"/>
        <a:ext cx="980643" cy="505052"/>
      </dsp:txXfrm>
    </dsp:sp>
    <dsp:sp modelId="{A61D8878-1480-4248-B5D2-8CDF046BB3B1}">
      <dsp:nvSpPr>
        <dsp:cNvPr id="0" name=""/>
        <dsp:cNvSpPr/>
      </dsp:nvSpPr>
      <dsp:spPr>
        <a:xfrm>
          <a:off x="2836149" y="1402923"/>
          <a:ext cx="2104386" cy="2104386"/>
        </a:xfrm>
        <a:prstGeom prst="ellipse">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Practitioner</a:t>
          </a:r>
        </a:p>
      </dsp:txBody>
      <dsp:txXfrm>
        <a:off x="3398021" y="1560752"/>
        <a:ext cx="980643" cy="473486"/>
      </dsp:txXfrm>
    </dsp:sp>
    <dsp:sp modelId="{982531A7-8D15-4DBA-AD34-F7869D86AECF}">
      <dsp:nvSpPr>
        <dsp:cNvPr id="0" name=""/>
        <dsp:cNvSpPr/>
      </dsp:nvSpPr>
      <dsp:spPr>
        <a:xfrm>
          <a:off x="3186880" y="2104386"/>
          <a:ext cx="1402924" cy="1402924"/>
        </a:xfrm>
        <a:prstGeom prst="ellipse">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Child/young person</a:t>
          </a:r>
        </a:p>
      </dsp:txBody>
      <dsp:txXfrm>
        <a:off x="3392334" y="2455116"/>
        <a:ext cx="992017" cy="701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74D28-5098-4DA4-B3E4-A75F802C6197}" type="datetimeFigureOut">
              <a:rPr lang="en-GB" smtClean="0"/>
              <a:t>25/06/2026</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latin typeface="Arial" panose="020B0604020202020204" pitchFamily="34" charset="0"/>
                <a:ea typeface="Times New Roman" panose="02020603050405020304" pitchFamily="18" charset="0"/>
                <a:cs typeface="Arial" panose="020B0604020202020204" pitchFamily="34" charset="0"/>
              </a:rPr>
              <a:t>PERFORMANCE OF PRESENTERS: Total time 90 minutes</a:t>
            </a:r>
            <a:endParaRPr lang="en-GB" dirty="0">
              <a:latin typeface="Arial" panose="020B0604020202020204" pitchFamily="34" charset="0"/>
              <a:ea typeface="Times New Roman" panose="02020603050405020304" pitchFamily="18" charset="0"/>
              <a:cs typeface="Arial" panose="020B0604020202020204" pitchFamily="34" charset="0"/>
            </a:endParaRPr>
          </a:p>
          <a:p>
            <a:pPr marL="462281" lvl="1" indent="0" hangingPunct="0">
              <a:buFont typeface="Symbol" panose="05050102010706020507" pitchFamily="18" charset="2"/>
              <a:buNone/>
            </a:pPr>
            <a:r>
              <a:rPr lang="en-GB" dirty="0">
                <a:latin typeface="Arial" panose="020B0604020202020204" pitchFamily="34" charset="0"/>
                <a:ea typeface="Times New Roman" panose="02020603050405020304" pitchFamily="18" charset="0"/>
                <a:cs typeface="Arial" panose="020B0604020202020204" pitchFamily="34" charset="0"/>
              </a:rPr>
              <a:t>Explain what Portage is and provide information on its effectiveness</a:t>
            </a:r>
          </a:p>
          <a:p>
            <a:pPr marL="751207" lvl="1" indent="-288926" hangingPunct="0">
              <a:buFont typeface="Symbol" panose="05050102010706020507" pitchFamily="18" charset="2"/>
              <a:buChar char=""/>
              <a:tabLst>
                <a:tab pos="277368" algn="l"/>
              </a:tabLst>
            </a:pPr>
            <a:r>
              <a:rPr lang="en-GB" dirty="0">
                <a:latin typeface="Arial" panose="020B0604020202020204" pitchFamily="34" charset="0"/>
                <a:ea typeface="Times New Roman" panose="02020603050405020304" pitchFamily="18" charset="0"/>
                <a:cs typeface="Arial" panose="020B0604020202020204" pitchFamily="34" charset="0"/>
              </a:rPr>
              <a:t>Explain and illustrate the Portage model and principles and how they are incorporated in the work of Early Years settings</a:t>
            </a:r>
          </a:p>
          <a:p>
            <a:pPr marL="751207" lvl="1" indent="-288926" hangingPunct="0">
              <a:buFont typeface="Symbol" panose="05050102010706020507" pitchFamily="18" charset="2"/>
              <a:buChar char=""/>
              <a:tabLst>
                <a:tab pos="277368" algn="l"/>
              </a:tabLst>
            </a:pPr>
            <a:r>
              <a:rPr lang="en-GB" dirty="0">
                <a:latin typeface="Arial" panose="020B0604020202020204" pitchFamily="34" charset="0"/>
                <a:ea typeface="Times New Roman" panose="02020603050405020304" pitchFamily="18" charset="0"/>
                <a:cs typeface="Arial" panose="020B0604020202020204" pitchFamily="34" charset="0"/>
              </a:rPr>
              <a:t>Discuss the importance and value of working in partnership with parents</a:t>
            </a:r>
          </a:p>
          <a:p>
            <a:pPr marL="751207" lvl="1" indent="-288926" hangingPunct="0">
              <a:buFont typeface="Symbol" panose="05050102010706020507" pitchFamily="18" charset="2"/>
              <a:buChar char=""/>
              <a:tabLst>
                <a:tab pos="277368" algn="l"/>
              </a:tabLst>
            </a:pPr>
            <a:r>
              <a:rPr lang="en-GB" dirty="0">
                <a:latin typeface="Arial" panose="020B0604020202020204" pitchFamily="34" charset="0"/>
                <a:ea typeface="Times New Roman" panose="02020603050405020304" pitchFamily="18" charset="0"/>
                <a:cs typeface="Arial" panose="020B0604020202020204" pitchFamily="34" charset="0"/>
              </a:rPr>
              <a:t>Explain the National Context and current reforms in relation to Portage</a:t>
            </a:r>
          </a:p>
          <a:p>
            <a:pPr marL="751207" lvl="1" indent="-288926" hangingPunct="0">
              <a:buFont typeface="Symbol" panose="05050102010706020507" pitchFamily="18" charset="2"/>
              <a:buChar char=""/>
              <a:tabLst>
                <a:tab pos="277368" algn="l"/>
              </a:tabLst>
            </a:pPr>
            <a:r>
              <a:rPr lang="en-GB" dirty="0">
                <a:latin typeface="Arial" panose="020B0604020202020204" pitchFamily="34" charset="0"/>
                <a:ea typeface="Times New Roman" panose="02020603050405020304" pitchFamily="18" charset="0"/>
                <a:cs typeface="Arial" panose="020B0604020202020204" pitchFamily="34" charset="0"/>
              </a:rPr>
              <a:t>Provide information on the National Portage Association</a:t>
            </a:r>
          </a:p>
          <a:p>
            <a:pPr hangingPunct="0">
              <a:tabLst>
                <a:tab pos="277368" algn="l"/>
              </a:tabLst>
            </a:pPr>
            <a:r>
              <a:rPr lang="en-GB" dirty="0">
                <a:latin typeface="Arial" panose="020B0604020202020204" pitchFamily="34" charset="0"/>
                <a:ea typeface="Times New Roman" panose="02020603050405020304" pitchFamily="18" charset="0"/>
                <a:cs typeface="Arial" panose="020B0604020202020204" pitchFamily="34" charset="0"/>
              </a:rPr>
              <a:t> </a:t>
            </a:r>
            <a:r>
              <a:rPr lang="en-GB" b="1" dirty="0">
                <a:latin typeface="Arial" panose="020B0604020202020204" pitchFamily="34" charset="0"/>
                <a:ea typeface="Times New Roman" panose="02020603050405020304" pitchFamily="18" charset="0"/>
                <a:cs typeface="Arial" panose="020B0604020202020204" pitchFamily="34" charset="0"/>
              </a:rPr>
              <a:t>Welcome </a:t>
            </a:r>
            <a:r>
              <a:rPr lang="en-GB" dirty="0">
                <a:latin typeface="Arial" panose="020B0604020202020204" pitchFamily="34" charset="0"/>
                <a:ea typeface="Times New Roman" panose="02020603050405020304" pitchFamily="18" charset="0"/>
                <a:cs typeface="Arial" panose="020B0604020202020204" pitchFamily="34" charset="0"/>
              </a:rPr>
              <a:t> </a:t>
            </a:r>
          </a:p>
          <a:p>
            <a:pPr marL="346711" indent="-346711" hangingPunct="0">
              <a:buSzPts val="1200"/>
              <a:buFont typeface="Symbol" panose="05050102010706020507" pitchFamily="18" charset="2"/>
              <a:buChar char=""/>
              <a:tabLst>
                <a:tab pos="303694" algn="l"/>
              </a:tabLst>
            </a:pPr>
            <a:r>
              <a:rPr lang="en-GB" dirty="0">
                <a:latin typeface="Arial" panose="020B0604020202020204" pitchFamily="34" charset="0"/>
                <a:ea typeface="Times New Roman" panose="02020603050405020304" pitchFamily="18" charset="0"/>
                <a:cs typeface="Arial" panose="020B0604020202020204" pitchFamily="34" charset="0"/>
              </a:rPr>
              <a:t>To welcome participants</a:t>
            </a:r>
          </a:p>
          <a:p>
            <a:pPr marL="346711" indent="-346711" hangingPunct="0">
              <a:buSzPts val="1200"/>
              <a:buFont typeface="Symbol" panose="05050102010706020507" pitchFamily="18" charset="2"/>
              <a:buChar char=""/>
              <a:tabLst>
                <a:tab pos="303694" algn="l"/>
              </a:tabLst>
            </a:pPr>
            <a:r>
              <a:rPr lang="en-GB" dirty="0">
                <a:latin typeface="Arial" panose="020B0604020202020204" pitchFamily="34" charset="0"/>
                <a:ea typeface="Times New Roman" panose="02020603050405020304" pitchFamily="18" charset="0"/>
                <a:cs typeface="Arial" panose="020B0604020202020204" pitchFamily="34" charset="0"/>
              </a:rPr>
              <a:t>To introduce trainers</a:t>
            </a:r>
          </a:p>
          <a:p>
            <a:pPr marL="346711" indent="-346711" hangingPunct="0">
              <a:buSzPts val="1200"/>
              <a:buFont typeface="Symbol" panose="05050102010706020507" pitchFamily="18" charset="2"/>
              <a:buChar char=""/>
              <a:tabLst>
                <a:tab pos="303694" algn="l"/>
              </a:tabLst>
            </a:pPr>
            <a:r>
              <a:rPr lang="en-GB" dirty="0">
                <a:latin typeface="Arial" panose="020B0604020202020204" pitchFamily="34" charset="0"/>
                <a:ea typeface="Times New Roman" panose="02020603050405020304" pitchFamily="18" charset="0"/>
                <a:cs typeface="Arial" panose="020B0604020202020204" pitchFamily="34" charset="0"/>
              </a:rPr>
              <a:t>To go through “housekeeping” elements (toilets / fire procedures etc.)</a:t>
            </a:r>
          </a:p>
          <a:p>
            <a:pPr hangingPunct="0">
              <a:tabLst>
                <a:tab pos="2666466" algn="ctr"/>
                <a:tab pos="5332930" algn="r"/>
                <a:tab pos="462282" algn="l"/>
              </a:tabLst>
            </a:pPr>
            <a:r>
              <a:rPr lang="en-GB" dirty="0">
                <a:latin typeface="Arial" panose="020B0604020202020204" pitchFamily="34" charset="0"/>
                <a:ea typeface="Times New Roman" panose="02020603050405020304" pitchFamily="18" charset="0"/>
                <a:cs typeface="Arial" panose="020B0604020202020204" pitchFamily="34" charset="0"/>
              </a:rPr>
              <a:t>  Trainers may want to have own specific PPs for housekeeping</a:t>
            </a:r>
          </a:p>
          <a:p>
            <a:pPr hangingPunct="0"/>
            <a:r>
              <a:rPr lang="en-GB" b="1" dirty="0">
                <a:latin typeface="Arial" panose="020B0604020202020204" pitchFamily="34" charset="0"/>
                <a:ea typeface="Times New Roman" panose="02020603050405020304" pitchFamily="18" charset="0"/>
                <a:cs typeface="Arial" panose="020B0604020202020204" pitchFamily="34" charset="0"/>
              </a:rPr>
              <a:t>Icebreakers &amp; ground rules</a:t>
            </a:r>
            <a:r>
              <a:rPr lang="en-GB" dirty="0">
                <a:latin typeface="Arial" panose="020B0604020202020204" pitchFamily="34" charset="0"/>
                <a:ea typeface="Times New Roman" panose="02020603050405020304" pitchFamily="18" charset="0"/>
                <a:cs typeface="Arial" panose="020B0604020202020204" pitchFamily="34" charset="0"/>
              </a:rPr>
              <a:t> </a:t>
            </a:r>
          </a:p>
          <a:p>
            <a:pPr marL="346711" indent="-346711" hangingPunct="0">
              <a:buSzPts val="1200"/>
              <a:buFont typeface="Symbol" panose="05050102010706020507" pitchFamily="18" charset="2"/>
              <a:buChar char=""/>
              <a:tabLst>
                <a:tab pos="303694" algn="l"/>
              </a:tabLst>
            </a:pPr>
            <a:r>
              <a:rPr lang="en-GB" dirty="0">
                <a:latin typeface="Arial" panose="020B0604020202020204" pitchFamily="34" charset="0"/>
                <a:ea typeface="Times New Roman" panose="02020603050405020304" pitchFamily="18" charset="0"/>
                <a:cs typeface="Arial" panose="020B0604020202020204" pitchFamily="34" charset="0"/>
              </a:rPr>
              <a:t>To introduce participants to each other</a:t>
            </a:r>
          </a:p>
          <a:p>
            <a:pPr marL="346711" indent="-346711" hangingPunct="0">
              <a:buSzPts val="1200"/>
              <a:buFont typeface="Symbol" panose="05050102010706020507" pitchFamily="18" charset="2"/>
              <a:buChar char=""/>
              <a:tabLst>
                <a:tab pos="303694" algn="l"/>
              </a:tabLst>
            </a:pPr>
            <a:r>
              <a:rPr lang="en-GB" dirty="0">
                <a:latin typeface="Arial" panose="020B0604020202020204" pitchFamily="34" charset="0"/>
                <a:ea typeface="Times New Roman" panose="02020603050405020304" pitchFamily="18" charset="0"/>
                <a:cs typeface="Arial" panose="020B0604020202020204" pitchFamily="34" charset="0"/>
              </a:rPr>
              <a:t>To set the scene regarding open discussion etc. in the workshop</a:t>
            </a:r>
          </a:p>
          <a:p>
            <a:pPr hangingPunct="0"/>
            <a:r>
              <a:rPr lang="en-GB">
                <a:latin typeface="Arial" panose="020B0604020202020204" pitchFamily="34" charset="0"/>
                <a:ea typeface="Times New Roman" panose="02020603050405020304" pitchFamily="18" charset="0"/>
                <a:cs typeface="Arial" panose="020B0604020202020204" pitchFamily="34" charset="0"/>
              </a:rPr>
              <a:t> Presenters </a:t>
            </a:r>
            <a:r>
              <a:rPr lang="en-GB" dirty="0">
                <a:latin typeface="Arial" panose="020B0604020202020204" pitchFamily="34" charset="0"/>
                <a:ea typeface="Times New Roman" panose="02020603050405020304" pitchFamily="18" charset="0"/>
                <a:cs typeface="Arial" panose="020B0604020202020204" pitchFamily="34" charset="0"/>
              </a:rPr>
              <a:t>may want to use icebreaker activities of their own here </a:t>
            </a:r>
          </a:p>
          <a:p>
            <a:pPr hangingPunct="0"/>
            <a:r>
              <a:rPr lang="en-GB" dirty="0">
                <a:latin typeface="Arial" panose="020B0604020202020204" pitchFamily="34" charset="0"/>
                <a:ea typeface="Times New Roman" panose="02020603050405020304" pitchFamily="18" charset="0"/>
                <a:cs typeface="Arial" panose="020B0604020202020204" pitchFamily="34" charset="0"/>
              </a:rPr>
              <a:t>Main points of ground rules, using the name cards with the ground rules one side, or could be put up on a flip chart.</a:t>
            </a:r>
          </a:p>
          <a:p>
            <a:pPr hangingPunct="0"/>
            <a:r>
              <a:rPr lang="en-GB" dirty="0">
                <a:latin typeface="Arial" panose="020B0604020202020204" pitchFamily="34" charset="0"/>
                <a:ea typeface="Times New Roman" panose="02020603050405020304" pitchFamily="18" charset="0"/>
                <a:cs typeface="Arial" panose="020B0604020202020204" pitchFamily="34" charset="0"/>
              </a:rPr>
              <a:t>  </a:t>
            </a:r>
          </a:p>
          <a:p>
            <a:pPr hangingPunct="0"/>
            <a:r>
              <a:rPr lang="en-GB" dirty="0">
                <a:latin typeface="Arial" panose="020B0604020202020204" pitchFamily="34" charset="0"/>
                <a:ea typeface="Times New Roman" panose="02020603050405020304" pitchFamily="18"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19DA0-B55C-4784-8F18-CB1CD2567E2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87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A733-290E-A5CF-2749-68787F6A3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F28C8-AA3A-93F8-E978-7189F193B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9EC35-E79B-8B21-6048-1EDCF7F76C82}"/>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D658A76A-6F12-8494-BB3A-D56463CE40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3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7A7F-DC4C-60A1-9CC4-BF5C1CF98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31394-8DE9-12FC-11CB-7B781056B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3B92E-6DCF-C58F-C259-75D09D463DA4}"/>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F7A0571E-AF6D-98EA-1BD9-318DEAC40D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88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B5A7A-BC47-F4B8-E616-FB52E4FDC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AA846-7842-38BA-7170-80C85586D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20791-56D3-EEB0-AFFC-7723716B48E6}"/>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DC077A54-4E82-456D-BFB4-C6A76082C3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18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2A1E-48EF-DF13-91C4-8371A96FE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C600E-FFCA-A6D4-C40F-6AC3B1B21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C0865-6A51-142B-B539-6B8A326A3612}"/>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98EE632E-0955-771F-01A4-738C6845AB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03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47A0F-1060-C2ED-D332-DB2765E0F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57691-7644-2416-257F-F391F71EA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34F06-D1DC-69D4-653E-FE99489513A7}"/>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ED4B7452-7866-2813-B4D5-B6B87A89C1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70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31038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Elklan</a:t>
            </a:r>
            <a:r>
              <a:rPr lang="en-GB" sz="1200" b="0" i="0" kern="1200" dirty="0">
                <a:solidFill>
                  <a:schemeClr val="tx1"/>
                </a:solidFill>
                <a:effectLst/>
                <a:latin typeface="+mn-lt"/>
                <a:ea typeface="+mn-ea"/>
                <a:cs typeface="+mn-cs"/>
              </a:rPr>
              <a:t> provides effective and accessible training to ensure everyone in a child’s network can support the development of children's speech, language and communication.</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Elklan</a:t>
            </a:r>
            <a:r>
              <a:rPr lang="en-GB" sz="1200" b="0" i="0" kern="1200" dirty="0">
                <a:solidFill>
                  <a:schemeClr val="tx1"/>
                </a:solidFill>
                <a:effectLst/>
                <a:latin typeface="+mn-lt"/>
                <a:ea typeface="+mn-ea"/>
                <a:cs typeface="+mn-cs"/>
              </a:rPr>
              <a:t> delivers courses to teachers, teaching assistants, early years practitioners and parents, empowering them with the knowledge and practical strategies to utilise speech and language therapy methods in the classroom to develop children’s communication skills. </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Elklan’s</a:t>
            </a:r>
            <a:r>
              <a:rPr lang="en-GB" sz="1200" b="0" i="0" kern="1200" dirty="0">
                <a:solidFill>
                  <a:schemeClr val="tx1"/>
                </a:solidFill>
                <a:effectLst/>
                <a:latin typeface="+mn-lt"/>
                <a:ea typeface="+mn-ea"/>
                <a:cs typeface="+mn-cs"/>
              </a:rPr>
              <a:t> main offer is a range of core speech and language support courses. The core courses will equip practitioners with strategies to support language and communication development in the classroom and recognise and address SLCN.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281483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courses within the offer – one focussed on supporting 5-11 year olds (primary) and one supporting 11-16 year olds (secondary).</a:t>
            </a:r>
          </a:p>
          <a:p>
            <a:endParaRPr lang="en-GB" dirty="0"/>
          </a:p>
          <a:p>
            <a:r>
              <a:rPr lang="en-GB" dirty="0"/>
              <a:t>The primary courses are delivered by either Dr Charlotte Renton at Huddersfield Town Hall or Dr Taylor Stone at Batley Town Hall</a:t>
            </a:r>
          </a:p>
          <a:p>
            <a:r>
              <a:rPr lang="en-GB" dirty="0"/>
              <a:t>The secondary courses are delivered by Dr Charlotte Harte- one at Batley Town Hall and one later in the year at Huddersfield Town Hall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151320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420915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3587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90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3458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Read through slide</a:t>
            </a:r>
          </a:p>
          <a:p>
            <a:pPr>
              <a:buFont typeface="Arial" panose="020B0604020202020204" pitchFamily="34" charset="0"/>
              <a:buChar char="•"/>
            </a:pPr>
            <a:endParaRPr lang="en-US" dirty="0"/>
          </a:p>
          <a:p>
            <a:pPr>
              <a:buFont typeface="Arial" panose="020B0604020202020204" pitchFamily="34" charset="0"/>
              <a:buChar char="•"/>
            </a:pPr>
            <a:r>
              <a:rPr lang="en-US" dirty="0"/>
              <a:t>Expectations- bottom point really important so that people don’t get behind</a:t>
            </a:r>
          </a:p>
          <a:p>
            <a:pPr>
              <a:buFont typeface="Arial" panose="020B0604020202020204" pitchFamily="34" charset="0"/>
              <a:buChar char="•"/>
            </a:pPr>
            <a:r>
              <a:rPr lang="en-US" dirty="0"/>
              <a:t>Also expectation that level 2 or level 3 is completed and that schools know when they sign someone up, that they need to allow the time for the learning logs to be completed.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203833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463910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gained during the course supports not only the child and the practitioner completing the course, but the whole school setting and families.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09784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a:t>
            </a:r>
          </a:p>
          <a:p>
            <a:r>
              <a:rPr lang="en-GB" dirty="0"/>
              <a:t>Weve had a mix of teaching assistants and SENCOs on the course.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2745765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A127-EDEE-59B0-ECFC-6BB54295C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7F50D-3B37-F7ED-0F51-7FC97F9A4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73E60-6037-0122-F463-D4741041AE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a:t>
            </a:r>
          </a:p>
          <a:p>
            <a:endParaRPr lang="en-GB" dirty="0"/>
          </a:p>
        </p:txBody>
      </p:sp>
      <p:sp>
        <p:nvSpPr>
          <p:cNvPr id="4" name="Slide Number Placeholder 3">
            <a:extLst>
              <a:ext uri="{FF2B5EF4-FFF2-40B4-BE49-F238E27FC236}">
                <a16:creationId xmlns:a16="http://schemas.microsoft.com/office/drawing/2014/main" id="{32431C07-36C1-7185-CFAC-838C370E8196}"/>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109185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5EAAE-9645-68E7-9B8A-14F30A5AB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EC48C-5E62-3314-28E1-D63E0EF0C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32555-E632-AF51-7C8C-097ACAC4F1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a:t>
            </a:r>
          </a:p>
          <a:p>
            <a:endParaRPr lang="en-GB" dirty="0"/>
          </a:p>
        </p:txBody>
      </p:sp>
      <p:sp>
        <p:nvSpPr>
          <p:cNvPr id="4" name="Slide Number Placeholder 3">
            <a:extLst>
              <a:ext uri="{FF2B5EF4-FFF2-40B4-BE49-F238E27FC236}">
                <a16:creationId xmlns:a16="http://schemas.microsoft.com/office/drawing/2014/main" id="{F47A9A85-7BC0-517C-1C4D-0A76650A575C}"/>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193050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329D-7760-8280-31D4-B32875F35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84223-9DEE-093A-2834-F45E41EA3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F657-2A83-A37D-2CBF-B150B7143E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slide</a:t>
            </a:r>
          </a:p>
          <a:p>
            <a:endParaRPr lang="en-GB" dirty="0"/>
          </a:p>
        </p:txBody>
      </p:sp>
      <p:sp>
        <p:nvSpPr>
          <p:cNvPr id="4" name="Slide Number Placeholder 3">
            <a:extLst>
              <a:ext uri="{FF2B5EF4-FFF2-40B4-BE49-F238E27FC236}">
                <a16:creationId xmlns:a16="http://schemas.microsoft.com/office/drawing/2014/main" id="{09836BB4-73AE-C940-6EB5-8D62E160D27E}"/>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133805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Read through slide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3B8E09-95F0-4A5D-AED2-1CAAF4F5319A}" type="slidenum">
              <a:rPr kumimoji="0" lang="en-US" sz="1200" b="0" i="0" u="none" strike="noStrike" kern="1200" cap="none" spc="0" normalizeH="0" baseline="0" noProof="0" smtClean="0">
                <a:ln>
                  <a:noFill/>
                </a:ln>
                <a:solidFill>
                  <a:prstClr val="black"/>
                </a:solidFill>
                <a:effectLst/>
                <a:uLnTx/>
                <a:uFillTx/>
                <a:latin typeface="Century Gothic"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654735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F18A-0074-B36C-DA83-9D874E4BD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5ED49-5A43-5144-9BA1-E9888E241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36E50-DB74-E00D-470D-DF48F2E63A7D}"/>
              </a:ext>
            </a:extLst>
          </p:cNvPr>
          <p:cNvSpPr>
            <a:spLocks noGrp="1"/>
          </p:cNvSpPr>
          <p:nvPr>
            <p:ph type="body" idx="1"/>
          </p:nvPr>
        </p:nvSpPr>
        <p:spPr/>
        <p:txBody>
          <a:bodyPr/>
          <a:lstStyle/>
          <a:p>
            <a:pPr marL="0" indent="0">
              <a:buNone/>
            </a:pPr>
            <a:r>
              <a:rPr lang="en-GB" dirty="0"/>
              <a:t>      22 Caseworkers to process all of the above.  </a:t>
            </a:r>
          </a:p>
        </p:txBody>
      </p:sp>
      <p:sp>
        <p:nvSpPr>
          <p:cNvPr id="4" name="Slide Number Placeholder 3">
            <a:extLst>
              <a:ext uri="{FF2B5EF4-FFF2-40B4-BE49-F238E27FC236}">
                <a16:creationId xmlns:a16="http://schemas.microsoft.com/office/drawing/2014/main" id="{04F39AB9-594B-EE41-96A6-9FDF11B7F0E6}"/>
              </a:ext>
            </a:extLst>
          </p:cNvPr>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E71ABB1A-4359-4A0B-B11D-64CEDFBDE4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4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2962"/>
          </a:xfrm>
        </p:spPr>
      </p:sp>
      <p:sp>
        <p:nvSpPr>
          <p:cNvPr id="3" name="Notes Placeholder 2"/>
          <p:cNvSpPr>
            <a:spLocks noGrp="1"/>
          </p:cNvSpPr>
          <p:nvPr>
            <p:ph type="body" idx="1"/>
          </p:nvPr>
        </p:nvSpPr>
        <p:spPr>
          <a:xfrm>
            <a:off x="688976" y="4760398"/>
            <a:ext cx="5511800" cy="5148642"/>
          </a:xfrm>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23/11/2015</a:t>
            </a: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19DA0-B55C-4784-8F18-CB1CD2567E2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693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D586-A48A-6790-3DE7-5EE38F522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BB6D1-FEC2-159F-2140-E93CE9C80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9A3E2-4B7E-E2EF-5397-EAD019BBD40E}"/>
              </a:ext>
            </a:extLst>
          </p:cNvPr>
          <p:cNvSpPr>
            <a:spLocks noGrp="1"/>
          </p:cNvSpPr>
          <p:nvPr>
            <p:ph type="body" idx="1"/>
          </p:nvPr>
        </p:nvSpPr>
        <p:spPr/>
        <p:txBody>
          <a:bodyPr/>
          <a:lstStyle/>
          <a:p>
            <a:pPr marL="171450" indent="-171450">
              <a:buFont typeface="Arial" panose="020B0604020202020204" pitchFamily="34" charset="0"/>
              <a:buChar char="•"/>
            </a:pPr>
            <a:r>
              <a:rPr lang="en-GB" dirty="0"/>
              <a:t>And we are already up 8% on last years figures and we are only 3months into this current year!  </a:t>
            </a:r>
            <a:r>
              <a:rPr lang="en-GB" i="1" dirty="0"/>
              <a:t>To go with the 12% increase paragraph</a:t>
            </a:r>
            <a:r>
              <a:rPr lang="en-GB" dirty="0"/>
              <a:t>.  </a:t>
            </a:r>
          </a:p>
          <a:p>
            <a:pPr marL="171450" indent="-171450">
              <a:buFont typeface="Arial" panose="020B0604020202020204" pitchFamily="34" charset="0"/>
              <a:buChar char="•"/>
            </a:pPr>
            <a:r>
              <a:rPr lang="en-GB" dirty="0"/>
              <a:t>It is also important to note that our Specialist Advice Givers do not work in silos which adds to complexity created by the shortages and the backlog that can be seen within the “Assessment &amp; Information Gathering Stage”.  </a:t>
            </a:r>
            <a:r>
              <a:rPr lang="en-GB" i="1" dirty="0"/>
              <a:t>To go with the advice givers paragraph.  </a:t>
            </a:r>
            <a:endParaRPr lang="en-GB" dirty="0"/>
          </a:p>
          <a:p>
            <a:endParaRPr lang="en-GB" dirty="0"/>
          </a:p>
        </p:txBody>
      </p:sp>
      <p:sp>
        <p:nvSpPr>
          <p:cNvPr id="4" name="Slide Number Placeholder 3">
            <a:extLst>
              <a:ext uri="{FF2B5EF4-FFF2-40B4-BE49-F238E27FC236}">
                <a16:creationId xmlns:a16="http://schemas.microsoft.com/office/drawing/2014/main" id="{39DE6804-A12E-93BF-CD8B-4140492782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3C91-6D27-4F7F-B170-8A8C7005C9A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80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3C91-6D27-4F7F-B170-8A8C7005C9A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7780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261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6537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6B18F-E77F-4519-A3D8-DFA55B76A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60DC8-D97A-0B12-6355-6CC1F4319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E3544-321E-AF06-39D4-894EB8CB3F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85A057-03D9-68AB-6094-2D63F95E64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8907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11E3-1DC4-6AB1-4AE9-44D5406F5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A4FA5-2712-287B-1676-EE9A094D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158CA-28CC-833F-B17C-F8A0D863B8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C24891-4CB5-901C-5E54-C335022D71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2094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56F9-12B3-2F11-2D05-3F542D68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8687E-A5A5-F69F-1542-296FB8808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D5A2B-F0FE-F7F2-ADB1-539396BA78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294BF8-F535-C1A1-595C-F2F3EC4728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057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F3C3-521D-D584-7C53-1C2D3E073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1AD9D-849B-7818-325A-C2706E240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2B7F5-FFBA-ABB1-9AAC-EAF1B736E38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4C795F-B198-6471-1847-1BFDAA0638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6371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E620-71B9-BFC8-690B-3114902B3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48C73-C2AD-D1B7-E637-EA7BD833D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A256C-0F7B-BEBD-943B-4D7D3A76003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3968DC6-FA3A-1E8E-0336-6CDC49184C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209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49F6-D00E-2592-956B-62D82D5FC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FEAB1-664B-E3BD-802D-531F2CE03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CB31C-66E2-51C3-B5DB-4EF3DFE156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3E34DF3-3F7A-3EE2-CE9C-D9D7974CF1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766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1674-28A0-5B44-B171-DD23D814A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81E04-83B7-05E1-32FF-753C249B9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8A9A-E318-15AA-BCC2-AEAC4F1D078A}"/>
              </a:ext>
            </a:extLst>
          </p:cNvPr>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84206D-7A7D-3E33-9AA0-0885A6B8E6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290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2C72-7878-88D9-BAEE-4484167A8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0986-1634-3301-36BE-FFF2555C3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F2237-F15E-06D9-E536-9A5F8D6C32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964A18-A030-BADC-757C-78834F79F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830F-39A3-4137-19F6-A1DF1A667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3FC62-E868-3F99-05A8-A751B1AD6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A4EDC-9FAD-7862-F9F5-D7F32B34F23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EB8DE6-2382-AADF-5B85-34460D755D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487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848B-7D3E-149C-9F33-E2EC98E36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A16B7-B6AC-5E1D-8467-6CCD7DD9B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41D1E-ACB6-9F17-CD7D-918C27922C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4C1510-C64C-5E4E-94B1-FD2D007243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1608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450CF-94EB-BD1B-C9FE-E7354F1DE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F35FE-7F83-AAE4-E324-C9600847F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0904C-6DBC-F0F0-CE34-74796E0725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7A7C779-CE6E-4F9A-87FE-9A25F831B6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2313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24CE-6FE2-8838-F308-EE62E4F14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B3085-C78B-95C3-27EF-062D32578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BBD2B-2882-D9F5-9B24-0B7FB33501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81E143-FDB7-21DC-2455-DC09AFFCEF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3001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103A-0D86-6185-FE43-B647BC7CB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6A648-D3A1-0675-5881-0D444BB94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87CC5-DD64-C67B-9136-091F666D23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70425B-385A-98C3-3B5F-AC4A427E47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81537-E520-4131-BAC9-2E84A245F1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3868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91A50-B1D4-451F-93EC-701CA1B5A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8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804AC-DAED-1360-B5EE-EC27328FF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B2A5C-0ABE-5814-5031-48C318703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64112-6B09-C11F-2BBF-8785EEC00972}"/>
              </a:ext>
            </a:extLst>
          </p:cNvPr>
          <p:cNvSpPr>
            <a:spLocks noGrp="1"/>
          </p:cNvSpPr>
          <p:nvPr>
            <p:ph type="body" idx="1"/>
          </p:nvPr>
        </p:nvSpPr>
        <p:spPr/>
        <p:txBody>
          <a:bodyPr/>
          <a:lstStyle/>
          <a:p>
            <a:pPr marL="285750" indent="-285750">
              <a:buFont typeface="Calibri"/>
              <a:buChar char="-"/>
            </a:pPr>
            <a:r>
              <a:rPr lang="en-US">
                <a:ea typeface="Calibri"/>
                <a:cs typeface="Calibri"/>
              </a:rPr>
              <a:t>You get out of it what you put into it.</a:t>
            </a:r>
          </a:p>
        </p:txBody>
      </p:sp>
      <p:sp>
        <p:nvSpPr>
          <p:cNvPr id="4" name="Slide Number Placeholder 3">
            <a:extLst>
              <a:ext uri="{FF2B5EF4-FFF2-40B4-BE49-F238E27FC236}">
                <a16:creationId xmlns:a16="http://schemas.microsoft.com/office/drawing/2014/main" id="{CAF96DE9-11C7-FE55-BD39-694D0D9E2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91A50-B1D4-451F-93EC-701CA1B5AF6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11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2B63-B3A0-ADF9-51EF-09C919A11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41D78-28F2-FC51-A771-A597871B6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7D33E-BD3C-FF34-B4E0-93AB42D59B88}"/>
              </a:ext>
            </a:extLst>
          </p:cNvPr>
          <p:cNvSpPr>
            <a:spLocks noGrp="1"/>
          </p:cNvSpPr>
          <p:nvPr>
            <p:ph type="body" idx="1"/>
          </p:nvPr>
        </p:nvSpPr>
        <p:spPr/>
        <p:txBody>
          <a:bodyPr/>
          <a:lstStyle/>
          <a:p>
            <a:pPr marL="285750" indent="-285750">
              <a:buFont typeface="Calibri"/>
              <a:buChar char="-"/>
            </a:pPr>
            <a:r>
              <a:rPr lang="en-US">
                <a:ea typeface="Calibri"/>
                <a:cs typeface="Calibri"/>
              </a:rPr>
              <a:t>Multiple survey to seek an understanding of what is going well, where there are challenges and what improvements need to be made.</a:t>
            </a:r>
          </a:p>
          <a:p>
            <a:pPr marL="285750" indent="-285750">
              <a:buFont typeface="Calibri"/>
              <a:buChar char="-"/>
            </a:pPr>
            <a:r>
              <a:rPr lang="en-US">
                <a:ea typeface="Calibri"/>
                <a:cs typeface="Calibri"/>
              </a:rPr>
              <a:t>Debbie @ Beaumont said last time to focus on what we can do, not what we can't</a:t>
            </a:r>
          </a:p>
          <a:p>
            <a:pPr marL="285750" indent="-285750">
              <a:buFont typeface="Calibri"/>
              <a:buChar char="-"/>
            </a:pPr>
            <a:r>
              <a:rPr lang="en-US">
                <a:ea typeface="Calibri"/>
                <a:cs typeface="Calibri"/>
              </a:rPr>
              <a:t>Some support to allow schools to attend training</a:t>
            </a:r>
          </a:p>
        </p:txBody>
      </p:sp>
      <p:sp>
        <p:nvSpPr>
          <p:cNvPr id="4" name="Slide Number Placeholder 3">
            <a:extLst>
              <a:ext uri="{FF2B5EF4-FFF2-40B4-BE49-F238E27FC236}">
                <a16:creationId xmlns:a16="http://schemas.microsoft.com/office/drawing/2014/main" id="{27CE45E8-7762-BD98-24D2-AF8BB39D45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91A50-B1D4-451F-93EC-701CA1B5AF6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38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23B0-2F53-34DC-B567-2EE7975D9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26AED-448D-C376-5CD0-4BF2F2AAE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D825E-9175-7CE0-DEF2-82AD537E655D}"/>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AB3F378E-6C0C-69AB-05AF-B4A02A04C4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28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71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E572-36F3-B20D-056B-6529FEE2B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31FE1-1E25-F907-DE96-E4A1B5549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0DB78-858F-558C-6311-9DACC5BA13E1}"/>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48C640E0-270D-5E97-9F44-A185931E27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3A60A-6E07-FCA0-4A3D-B870EA68E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910AD-A0D5-6774-50CD-A8DAD04BC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8726B-C4FF-9E82-E64E-A54D57A4AAC9}"/>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07A28C4D-6F22-E997-656D-ABFEC8AA20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3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E572-36F3-B20D-056B-6529FEE2B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31FE1-1E25-F907-DE96-E4A1B5549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0DB78-858F-558C-6311-9DACC5BA13E1}"/>
              </a:ext>
            </a:extLst>
          </p:cNvPr>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Looking forward</a:t>
            </a:r>
          </a:p>
          <a:p>
            <a:r>
              <a:rPr lang="en-GB" dirty="0">
                <a:latin typeface="Arial" panose="020B0604020202020204" pitchFamily="34" charset="0"/>
                <a:cs typeface="Arial" panose="020B0604020202020204" pitchFamily="34" charset="0"/>
              </a:rPr>
              <a:t>Childhood is the foundation on which children build the rest of their lives.  It’s not just preparation for the next stage, it’s important in itself</a:t>
            </a:r>
          </a:p>
          <a:p>
            <a:r>
              <a:rPr lang="en-GB" b="1" dirty="0">
                <a:latin typeface="Arial" panose="020B0604020202020204" pitchFamily="34" charset="0"/>
                <a:cs typeface="Arial" panose="020B0604020202020204" pitchFamily="34" charset="0"/>
              </a:rPr>
              <a:t>Being positive</a:t>
            </a:r>
          </a:p>
          <a:p>
            <a:r>
              <a:rPr lang="en-GB" dirty="0">
                <a:latin typeface="Arial" panose="020B0604020202020204" pitchFamily="34" charset="0"/>
                <a:cs typeface="Arial" panose="020B0604020202020204" pitchFamily="34" charset="0"/>
              </a:rPr>
              <a:t>All children are able to learn.   Building on strengths and abilities rather than focusing on difficulties best supports progress. Success comes in can and not cant’s. </a:t>
            </a:r>
          </a:p>
          <a:p>
            <a:r>
              <a:rPr lang="en-GB" dirty="0">
                <a:latin typeface="Arial" panose="020B0604020202020204" pitchFamily="34" charset="0"/>
                <a:cs typeface="Arial" panose="020B0604020202020204" pitchFamily="34" charset="0"/>
              </a:rPr>
              <a:t>Being positive and realistic about what we are trying to achieve. </a:t>
            </a:r>
          </a:p>
          <a:p>
            <a:r>
              <a:rPr lang="en-GB" b="1" dirty="0">
                <a:latin typeface="Arial" panose="020B0604020202020204" pitchFamily="34" charset="0"/>
                <a:cs typeface="Arial" panose="020B0604020202020204" pitchFamily="34" charset="0"/>
              </a:rPr>
              <a:t>Celebrating Success</a:t>
            </a:r>
          </a:p>
          <a:p>
            <a:r>
              <a:rPr lang="en-GB" dirty="0">
                <a:latin typeface="Arial" panose="020B0604020202020204" pitchFamily="34" charset="0"/>
                <a:cs typeface="Arial" panose="020B0604020202020204" pitchFamily="34" charset="0"/>
              </a:rPr>
              <a:t>Each success builds on the next and the child and family will then want to try new activities so making progress.</a:t>
            </a:r>
          </a:p>
          <a:p>
            <a:r>
              <a:rPr lang="en-GB" b="1" dirty="0">
                <a:latin typeface="Arial" panose="020B0604020202020204" pitchFamily="34" charset="0"/>
                <a:cs typeface="Arial" panose="020B0604020202020204" pitchFamily="34" charset="0"/>
              </a:rPr>
              <a:t>Small steps</a:t>
            </a:r>
          </a:p>
          <a:p>
            <a:r>
              <a:rPr lang="en-GB" dirty="0">
                <a:latin typeface="Arial" panose="020B0604020202020204" pitchFamily="34" charset="0"/>
                <a:cs typeface="Arial" panose="020B0604020202020204" pitchFamily="34" charset="0"/>
              </a:rPr>
              <a:t>Learning is better achieved when its broken down into smaller achievable steps, this approach can be applies through out the child’s/families life.</a:t>
            </a:r>
          </a:p>
        </p:txBody>
      </p:sp>
      <p:sp>
        <p:nvSpPr>
          <p:cNvPr id="4" name="Slide Number Placeholder 3">
            <a:extLst>
              <a:ext uri="{FF2B5EF4-FFF2-40B4-BE49-F238E27FC236}">
                <a16:creationId xmlns:a16="http://schemas.microsoft.com/office/drawing/2014/main" id="{48C640E0-270D-5E97-9F44-A185931E27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128E-F9F3-4300-B527-B0FD9787810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84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6">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04EE-57F5-C160-0CD8-5709278B7080}"/>
              </a:ext>
            </a:extLst>
          </p:cNvPr>
          <p:cNvSpPr>
            <a:spLocks noGrp="1"/>
          </p:cNvSpPr>
          <p:nvPr>
            <p:ph type="ctrTitle"/>
          </p:nvPr>
        </p:nvSpPr>
        <p:spPr>
          <a:xfrm>
            <a:off x="306026" y="1209095"/>
            <a:ext cx="2934117" cy="2389941"/>
          </a:xfrm>
        </p:spPr>
        <p:txBody>
          <a:bodyPr anchor="b"/>
          <a:lstStyle>
            <a:lvl1pPr algn="l">
              <a:lnSpc>
                <a:spcPct val="100000"/>
              </a:lnSpc>
              <a:defRPr sz="3189">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D2D96A6-997F-E1E8-90F8-590A6B9FAF02}"/>
              </a:ext>
            </a:extLst>
          </p:cNvPr>
          <p:cNvSpPr>
            <a:spLocks noGrp="1"/>
          </p:cNvSpPr>
          <p:nvPr>
            <p:ph type="subTitle" idx="1"/>
          </p:nvPr>
        </p:nvSpPr>
        <p:spPr>
          <a:xfrm>
            <a:off x="306026" y="3892835"/>
            <a:ext cx="2934117" cy="1666744"/>
          </a:xfrm>
        </p:spPr>
        <p:txBody>
          <a:bodyPr/>
          <a:lstStyle>
            <a:lvl1pPr marL="0" indent="0" algn="l">
              <a:lnSpc>
                <a:spcPct val="100000"/>
              </a:lnSpc>
              <a:buNone/>
              <a:defRPr sz="1276" b="1">
                <a:solidFill>
                  <a:schemeClr val="bg1"/>
                </a:solidFill>
              </a:defRPr>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GB"/>
              <a:t>Click to edit Master subtitle style</a:t>
            </a:r>
          </a:p>
        </p:txBody>
      </p:sp>
      <p:sp>
        <p:nvSpPr>
          <p:cNvPr id="4" name="Date Placeholder 3">
            <a:extLst>
              <a:ext uri="{FF2B5EF4-FFF2-40B4-BE49-F238E27FC236}">
                <a16:creationId xmlns:a16="http://schemas.microsoft.com/office/drawing/2014/main" id="{64F33C2A-7AEF-F578-CC19-DF5A197D78A5}"/>
              </a:ext>
            </a:extLst>
          </p:cNvPr>
          <p:cNvSpPr>
            <a:spLocks noGrp="1"/>
          </p:cNvSpPr>
          <p:nvPr>
            <p:ph type="dt" sz="half" idx="10"/>
          </p:nvPr>
        </p:nvSpPr>
        <p:spPr>
          <a:xfrm>
            <a:off x="306026" y="5752473"/>
            <a:ext cx="2934117" cy="322666"/>
          </a:xfrm>
          <a:prstGeom prst="rect">
            <a:avLst/>
          </a:prstGeom>
        </p:spPr>
        <p:txBody>
          <a:bodyPr/>
          <a:lstStyle>
            <a:lvl1pPr algn="l">
              <a:defRPr sz="1276" b="1">
                <a:solidFill>
                  <a:schemeClr val="bg1"/>
                </a:solidFill>
              </a:defRPr>
            </a:lvl1pPr>
          </a:lstStyle>
          <a:p>
            <a:pPr defTabSz="648035"/>
            <a:endParaRPr lang="en-GB">
              <a:solidFill>
                <a:prstClr val="white"/>
              </a:solidFill>
            </a:endParaRPr>
          </a:p>
        </p:txBody>
      </p:sp>
      <p:sp>
        <p:nvSpPr>
          <p:cNvPr id="9" name="Picture Placeholder 8">
            <a:extLst>
              <a:ext uri="{FF2B5EF4-FFF2-40B4-BE49-F238E27FC236}">
                <a16:creationId xmlns:a16="http://schemas.microsoft.com/office/drawing/2014/main" id="{0CA552BB-0A9B-6FBD-70C8-4CC341E6C43B}"/>
              </a:ext>
            </a:extLst>
          </p:cNvPr>
          <p:cNvSpPr>
            <a:spLocks noGrp="1"/>
          </p:cNvSpPr>
          <p:nvPr>
            <p:ph type="pic" sz="quarter" idx="13"/>
          </p:nvPr>
        </p:nvSpPr>
        <p:spPr>
          <a:xfrm>
            <a:off x="3570669" y="182668"/>
            <a:ext cx="5070095" cy="6300683"/>
          </a:xfrm>
          <a:custGeom>
            <a:avLst/>
            <a:gdLst>
              <a:gd name="connsiteX0" fmla="*/ 7153835 w 7153835"/>
              <a:gd name="connsiteY0" fmla="*/ 0 h 6664777"/>
              <a:gd name="connsiteX1" fmla="*/ 7153835 w 7153835"/>
              <a:gd name="connsiteY1" fmla="*/ 6664777 h 6664777"/>
              <a:gd name="connsiteX2" fmla="*/ 0 w 7153835"/>
              <a:gd name="connsiteY2" fmla="*/ 6164919 h 6664777"/>
              <a:gd name="connsiteX3" fmla="*/ 269985 w 7153835"/>
              <a:gd name="connsiteY3" fmla="*/ 77139 h 6664777"/>
            </a:gdLst>
            <a:ahLst/>
            <a:cxnLst>
              <a:cxn ang="0">
                <a:pos x="connsiteX0" y="connsiteY0"/>
              </a:cxn>
              <a:cxn ang="0">
                <a:pos x="connsiteX1" y="connsiteY1"/>
              </a:cxn>
              <a:cxn ang="0">
                <a:pos x="connsiteX2" y="connsiteY2"/>
              </a:cxn>
              <a:cxn ang="0">
                <a:pos x="connsiteX3" y="connsiteY3"/>
              </a:cxn>
            </a:cxnLst>
            <a:rect l="l" t="t" r="r" b="b"/>
            <a:pathLst>
              <a:path w="7153835" h="6664777">
                <a:moveTo>
                  <a:pt x="7153835" y="0"/>
                </a:moveTo>
                <a:lnTo>
                  <a:pt x="7153835" y="6664777"/>
                </a:lnTo>
                <a:lnTo>
                  <a:pt x="0" y="6164919"/>
                </a:lnTo>
                <a:lnTo>
                  <a:pt x="269985" y="77139"/>
                </a:lnTo>
                <a:close/>
              </a:path>
            </a:pathLst>
          </a:custGeom>
          <a:solidFill>
            <a:schemeClr val="bg1">
              <a:lumMod val="85000"/>
            </a:schemeClr>
          </a:solidFill>
        </p:spPr>
        <p:txBody>
          <a:bodyPr wrap="square">
            <a:noAutofit/>
          </a:bodyPr>
          <a:lstStyle>
            <a:lvl1pPr algn="r">
              <a:defRPr sz="709"/>
            </a:lvl1pPr>
          </a:lstStyle>
          <a:p>
            <a:r>
              <a:rPr lang="en-GB"/>
              <a:t>Click icon to add picture</a:t>
            </a:r>
          </a:p>
        </p:txBody>
      </p:sp>
      <p:sp>
        <p:nvSpPr>
          <p:cNvPr id="10" name="Text Placeholder 26">
            <a:extLst>
              <a:ext uri="{FF2B5EF4-FFF2-40B4-BE49-F238E27FC236}">
                <a16:creationId xmlns:a16="http://schemas.microsoft.com/office/drawing/2014/main" id="{D92C47B3-E268-4AEE-024C-67C25FA8F6CA}"/>
              </a:ext>
            </a:extLst>
          </p:cNvPr>
          <p:cNvSpPr>
            <a:spLocks noGrp="1"/>
          </p:cNvSpPr>
          <p:nvPr>
            <p:ph type="body" sz="quarter" idx="14"/>
          </p:nvPr>
        </p:nvSpPr>
        <p:spPr>
          <a:xfrm>
            <a:off x="306027" y="6075139"/>
            <a:ext cx="2551725" cy="204200"/>
          </a:xfrm>
        </p:spPr>
        <p:txBody>
          <a:bodyPr/>
          <a:lstStyle>
            <a:lvl1pPr>
              <a:defRPr sz="638">
                <a:solidFill>
                  <a:schemeClr val="accent1"/>
                </a:solidFill>
              </a:defRPr>
            </a:lvl1pPr>
          </a:lstStyle>
          <a:p>
            <a:pPr lvl="0"/>
            <a:r>
              <a:rPr lang="en-GB"/>
              <a:t>Click to edit Master text styles</a:t>
            </a:r>
          </a:p>
        </p:txBody>
      </p:sp>
      <p:pic>
        <p:nvPicPr>
          <p:cNvPr id="5" name="Picture 4">
            <a:extLst>
              <a:ext uri="{FF2B5EF4-FFF2-40B4-BE49-F238E27FC236}">
                <a16:creationId xmlns:a16="http://schemas.microsoft.com/office/drawing/2014/main" id="{4E1A554C-C8DC-6052-1B6A-AE1E04F288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8731" y="409716"/>
            <a:ext cx="3005251" cy="634184"/>
          </a:xfrm>
          <a:prstGeom prst="rect">
            <a:avLst/>
          </a:prstGeom>
        </p:spPr>
      </p:pic>
    </p:spTree>
    <p:extLst>
      <p:ext uri="{BB962C8B-B14F-4D97-AF65-F5344CB8AC3E}">
        <p14:creationId xmlns:p14="http://schemas.microsoft.com/office/powerpoint/2010/main" val="40162203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42968-4C54-9063-3FAF-71FB3FBB7137}"/>
              </a:ext>
            </a:extLst>
          </p:cNvPr>
          <p:cNvSpPr>
            <a:spLocks noGrp="1"/>
          </p:cNvSpPr>
          <p:nvPr>
            <p:ph type="dt" sz="half" idx="10"/>
          </p:nvPr>
        </p:nvSpPr>
        <p:spPr/>
        <p:txBody>
          <a:bodyPr/>
          <a:lstStyle/>
          <a:p>
            <a:pPr defTabSz="648035"/>
            <a:fld id="{29E47EFD-DEDB-4181-8E00-0EF5007EA3EB}" type="datetimeFigureOut">
              <a:rPr lang="en-GB" smtClean="0">
                <a:solidFill>
                  <a:prstClr val="black">
                    <a:tint val="82000"/>
                  </a:prstClr>
                </a:solidFill>
              </a:rPr>
              <a:pPr defTabSz="648035"/>
              <a:t>25/06/2026</a:t>
            </a:fld>
            <a:endParaRPr lang="en-GB">
              <a:solidFill>
                <a:prstClr val="black">
                  <a:tint val="82000"/>
                </a:prstClr>
              </a:solidFill>
            </a:endParaRPr>
          </a:p>
        </p:txBody>
      </p:sp>
      <p:sp>
        <p:nvSpPr>
          <p:cNvPr id="3" name="Footer Placeholder 2">
            <a:extLst>
              <a:ext uri="{FF2B5EF4-FFF2-40B4-BE49-F238E27FC236}">
                <a16:creationId xmlns:a16="http://schemas.microsoft.com/office/drawing/2014/main" id="{D098A87A-BB3F-55CB-B073-C7FC2ECA1692}"/>
              </a:ext>
            </a:extLst>
          </p:cNvPr>
          <p:cNvSpPr>
            <a:spLocks noGrp="1"/>
          </p:cNvSpPr>
          <p:nvPr>
            <p:ph type="ftr" sz="quarter" idx="11"/>
          </p:nvPr>
        </p:nvSpPr>
        <p:spPr/>
        <p:txBody>
          <a:bodyPr/>
          <a:lstStyle/>
          <a:p>
            <a:pPr defTabSz="648035"/>
            <a:endParaRPr lang="en-GB">
              <a:solidFill>
                <a:prstClr val="black">
                  <a:tint val="82000"/>
                </a:prstClr>
              </a:solidFill>
            </a:endParaRPr>
          </a:p>
        </p:txBody>
      </p:sp>
      <p:sp>
        <p:nvSpPr>
          <p:cNvPr id="4" name="Slide Number Placeholder 3">
            <a:extLst>
              <a:ext uri="{FF2B5EF4-FFF2-40B4-BE49-F238E27FC236}">
                <a16:creationId xmlns:a16="http://schemas.microsoft.com/office/drawing/2014/main" id="{57E37491-5139-B166-641A-3D40E7AD31EC}"/>
              </a:ext>
            </a:extLst>
          </p:cNvPr>
          <p:cNvSpPr>
            <a:spLocks noGrp="1"/>
          </p:cNvSpPr>
          <p:nvPr>
            <p:ph type="sldNum" sz="quarter" idx="12"/>
          </p:nvPr>
        </p:nvSpPr>
        <p:spPr/>
        <p:txBody>
          <a:bodyPr/>
          <a:lstStyle/>
          <a:p>
            <a:pPr defTabSz="648035"/>
            <a:fld id="{3BD10AC1-F771-49D8-B141-11DC52C0A159}" type="slidenum">
              <a:rPr lang="en-GB" smtClean="0">
                <a:solidFill>
                  <a:prstClr val="black">
                    <a:tint val="82000"/>
                  </a:prstClr>
                </a:solidFill>
              </a:rPr>
              <a:pPr defTabSz="648035"/>
              <a:t>‹#›</a:t>
            </a:fld>
            <a:endParaRPr lang="en-GB">
              <a:solidFill>
                <a:prstClr val="black">
                  <a:tint val="82000"/>
                </a:prstClr>
              </a:solidFill>
            </a:endParaRPr>
          </a:p>
        </p:txBody>
      </p:sp>
    </p:spTree>
    <p:extLst>
      <p:ext uri="{BB962C8B-B14F-4D97-AF65-F5344CB8AC3E}">
        <p14:creationId xmlns:p14="http://schemas.microsoft.com/office/powerpoint/2010/main" val="106478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6C87-CE2D-D0AB-AE6B-45E566F62B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218C71-A029-0EAB-CFC1-2A6271280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C59FAC-86B4-4B18-D1C9-3319C16DFED1}"/>
              </a:ext>
            </a:extLst>
          </p:cNvPr>
          <p:cNvSpPr>
            <a:spLocks noGrp="1"/>
          </p:cNvSpPr>
          <p:nvPr>
            <p:ph type="dt" sz="half" idx="10"/>
          </p:nvPr>
        </p:nvSpPr>
        <p:spPr/>
        <p:txBody>
          <a:bodyPr/>
          <a:lstStyle/>
          <a:p>
            <a:pPr defTabSz="648035"/>
            <a:fld id="{50525312-99DD-4BF1-90FE-6DB8AB9F3FFA}" type="datetime1">
              <a:rPr lang="en-US" smtClean="0">
                <a:solidFill>
                  <a:prstClr val="black"/>
                </a:solidFill>
              </a:rPr>
              <a:pPr defTabSz="648035"/>
              <a:t>6/25/2026</a:t>
            </a:fld>
            <a:endParaRPr lang="en-US">
              <a:solidFill>
                <a:prstClr val="black"/>
              </a:solidFill>
            </a:endParaRPr>
          </a:p>
        </p:txBody>
      </p:sp>
      <p:sp>
        <p:nvSpPr>
          <p:cNvPr id="5" name="Footer Placeholder 4">
            <a:extLst>
              <a:ext uri="{FF2B5EF4-FFF2-40B4-BE49-F238E27FC236}">
                <a16:creationId xmlns:a16="http://schemas.microsoft.com/office/drawing/2014/main" id="{94ED4473-2B9E-1E72-DDBD-178D6FDB3833}"/>
              </a:ext>
            </a:extLst>
          </p:cNvPr>
          <p:cNvSpPr>
            <a:spLocks noGrp="1"/>
          </p:cNvSpPr>
          <p:nvPr>
            <p:ph type="ftr" sz="quarter" idx="11"/>
          </p:nvPr>
        </p:nvSpPr>
        <p:spPr/>
        <p:txBody>
          <a:bodyPr/>
          <a:lstStyle/>
          <a:p>
            <a:pPr defTabSz="648035"/>
            <a:endParaRPr lang="en-US">
              <a:solidFill>
                <a:prstClr val="black"/>
              </a:solidFill>
            </a:endParaRPr>
          </a:p>
        </p:txBody>
      </p:sp>
      <p:sp>
        <p:nvSpPr>
          <p:cNvPr id="6" name="Slide Number Placeholder 5">
            <a:extLst>
              <a:ext uri="{FF2B5EF4-FFF2-40B4-BE49-F238E27FC236}">
                <a16:creationId xmlns:a16="http://schemas.microsoft.com/office/drawing/2014/main" id="{3E57E91A-76D1-1D83-1287-CFE554CD2F25}"/>
              </a:ext>
            </a:extLst>
          </p:cNvPr>
          <p:cNvSpPr>
            <a:spLocks noGrp="1"/>
          </p:cNvSpPr>
          <p:nvPr>
            <p:ph type="sldNum" sz="quarter" idx="12"/>
          </p:nvPr>
        </p:nvSpPr>
        <p:spPr/>
        <p:txBody>
          <a:bodyPr/>
          <a:lstStyle/>
          <a:p>
            <a:pPr defTabSz="648035"/>
            <a:fld id="{D7E63A33-8271-4DD0-9C48-789913D7C115}" type="slidenum">
              <a:rPr lang="en-US" smtClean="0">
                <a:solidFill>
                  <a:prstClr val="black"/>
                </a:solidFill>
              </a:rPr>
              <a:pPr defTabSz="648035"/>
              <a:t>‹#›</a:t>
            </a:fld>
            <a:endParaRPr lang="en-US">
              <a:solidFill>
                <a:prstClr val="black"/>
              </a:solidFill>
            </a:endParaRPr>
          </a:p>
        </p:txBody>
      </p:sp>
    </p:spTree>
    <p:extLst>
      <p:ext uri="{BB962C8B-B14F-4D97-AF65-F5344CB8AC3E}">
        <p14:creationId xmlns:p14="http://schemas.microsoft.com/office/powerpoint/2010/main" val="1897284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00885-CAA3-51CB-F6CE-5BB2D3853576}"/>
              </a:ext>
            </a:extLst>
          </p:cNvPr>
          <p:cNvSpPr>
            <a:spLocks noGrp="1"/>
          </p:cNvSpPr>
          <p:nvPr>
            <p:ph type="dt" sz="half" idx="10"/>
          </p:nvPr>
        </p:nvSpPr>
        <p:spPr/>
        <p:txBody>
          <a:bodyPr/>
          <a:lstStyle/>
          <a:p>
            <a:pPr defTabSz="648035"/>
            <a:fld id="{2BFE1387-7044-481B-921A-4A2533FB90A1}" type="datetime1">
              <a:rPr lang="en-US" smtClean="0">
                <a:solidFill>
                  <a:prstClr val="black"/>
                </a:solidFill>
              </a:rPr>
              <a:pPr defTabSz="648035"/>
              <a:t>6/25/2026</a:t>
            </a:fld>
            <a:endParaRPr lang="en-US">
              <a:solidFill>
                <a:prstClr val="black"/>
              </a:solidFill>
            </a:endParaRPr>
          </a:p>
        </p:txBody>
      </p:sp>
      <p:sp>
        <p:nvSpPr>
          <p:cNvPr id="3" name="Footer Placeholder 2">
            <a:extLst>
              <a:ext uri="{FF2B5EF4-FFF2-40B4-BE49-F238E27FC236}">
                <a16:creationId xmlns:a16="http://schemas.microsoft.com/office/drawing/2014/main" id="{6649280E-93BB-EE7D-B389-9CFE62965D95}"/>
              </a:ext>
            </a:extLst>
          </p:cNvPr>
          <p:cNvSpPr>
            <a:spLocks noGrp="1"/>
          </p:cNvSpPr>
          <p:nvPr>
            <p:ph type="ftr" sz="quarter" idx="11"/>
          </p:nvPr>
        </p:nvSpPr>
        <p:spPr/>
        <p:txBody>
          <a:bodyPr/>
          <a:lstStyle/>
          <a:p>
            <a:pPr defTabSz="648035"/>
            <a:endParaRPr lang="en-US">
              <a:solidFill>
                <a:prstClr val="black"/>
              </a:solidFill>
            </a:endParaRPr>
          </a:p>
        </p:txBody>
      </p:sp>
      <p:sp>
        <p:nvSpPr>
          <p:cNvPr id="4" name="Slide Number Placeholder 3">
            <a:extLst>
              <a:ext uri="{FF2B5EF4-FFF2-40B4-BE49-F238E27FC236}">
                <a16:creationId xmlns:a16="http://schemas.microsoft.com/office/drawing/2014/main" id="{BBCE9EEF-CBE7-7160-D664-B839248676FC}"/>
              </a:ext>
            </a:extLst>
          </p:cNvPr>
          <p:cNvSpPr>
            <a:spLocks noGrp="1"/>
          </p:cNvSpPr>
          <p:nvPr>
            <p:ph type="sldNum" sz="quarter" idx="12"/>
          </p:nvPr>
        </p:nvSpPr>
        <p:spPr/>
        <p:txBody>
          <a:bodyPr/>
          <a:lstStyle/>
          <a:p>
            <a:pPr defTabSz="648035"/>
            <a:fld id="{D7E63A33-8271-4DD0-9C48-789913D7C115}" type="slidenum">
              <a:rPr lang="en-US" smtClean="0">
                <a:solidFill>
                  <a:prstClr val="black"/>
                </a:solidFill>
              </a:rPr>
              <a:pPr defTabSz="648035"/>
              <a:t>‹#›</a:t>
            </a:fld>
            <a:endParaRPr lang="en-US">
              <a:solidFill>
                <a:prstClr val="black"/>
              </a:solidFill>
            </a:endParaRPr>
          </a:p>
        </p:txBody>
      </p:sp>
    </p:spTree>
    <p:extLst>
      <p:ext uri="{BB962C8B-B14F-4D97-AF65-F5344CB8AC3E}">
        <p14:creationId xmlns:p14="http://schemas.microsoft.com/office/powerpoint/2010/main" val="19014108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323929" indent="0" algn="ctr">
              <a:buNone/>
              <a:defRPr>
                <a:solidFill>
                  <a:schemeClr val="tx1">
                    <a:tint val="75000"/>
                  </a:schemeClr>
                </a:solidFill>
              </a:defRPr>
            </a:lvl2pPr>
            <a:lvl3pPr marL="647858" indent="0" algn="ctr">
              <a:buNone/>
              <a:defRPr>
                <a:solidFill>
                  <a:schemeClr val="tx1">
                    <a:tint val="75000"/>
                  </a:schemeClr>
                </a:solidFill>
              </a:defRPr>
            </a:lvl3pPr>
            <a:lvl4pPr marL="971787" indent="0" algn="ctr">
              <a:buNone/>
              <a:defRPr>
                <a:solidFill>
                  <a:schemeClr val="tx1">
                    <a:tint val="75000"/>
                  </a:schemeClr>
                </a:solidFill>
              </a:defRPr>
            </a:lvl4pPr>
            <a:lvl5pPr marL="1295716" indent="0" algn="ctr">
              <a:buNone/>
              <a:defRPr>
                <a:solidFill>
                  <a:schemeClr val="tx1">
                    <a:tint val="75000"/>
                  </a:schemeClr>
                </a:solidFill>
              </a:defRPr>
            </a:lvl5pPr>
            <a:lvl6pPr marL="1619646" indent="0" algn="ctr">
              <a:buNone/>
              <a:defRPr>
                <a:solidFill>
                  <a:schemeClr val="tx1">
                    <a:tint val="75000"/>
                  </a:schemeClr>
                </a:solidFill>
              </a:defRPr>
            </a:lvl6pPr>
            <a:lvl7pPr marL="1943574" indent="0" algn="ctr">
              <a:buNone/>
              <a:defRPr>
                <a:solidFill>
                  <a:schemeClr val="tx1">
                    <a:tint val="75000"/>
                  </a:schemeClr>
                </a:solidFill>
              </a:defRPr>
            </a:lvl7pPr>
            <a:lvl8pPr marL="2267504" indent="0" algn="ctr">
              <a:buNone/>
              <a:defRPr>
                <a:solidFill>
                  <a:schemeClr val="tx1">
                    <a:tint val="75000"/>
                  </a:schemeClr>
                </a:solidFill>
              </a:defRPr>
            </a:lvl8pPr>
            <a:lvl9pPr marL="2591433"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7650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0844-7F9A-08BF-8168-460BCFD975F8}"/>
              </a:ext>
            </a:extLst>
          </p:cNvPr>
          <p:cNvSpPr>
            <a:spLocks noGrp="1"/>
          </p:cNvSpPr>
          <p:nvPr>
            <p:ph type="ctrTitle"/>
          </p:nvPr>
        </p:nvSpPr>
        <p:spPr>
          <a:xfrm>
            <a:off x="1080096" y="1061049"/>
            <a:ext cx="6480572" cy="2257166"/>
          </a:xfrm>
        </p:spPr>
        <p:txBody>
          <a:bodyPr anchor="b"/>
          <a:lstStyle>
            <a:lvl1pPr algn="ctr">
              <a:defRPr sz="4252"/>
            </a:lvl1pPr>
          </a:lstStyle>
          <a:p>
            <a:r>
              <a:rPr lang="en-US"/>
              <a:t>Click to edit Master title style</a:t>
            </a:r>
            <a:endParaRPr lang="en-GB"/>
          </a:p>
        </p:txBody>
      </p:sp>
      <p:sp>
        <p:nvSpPr>
          <p:cNvPr id="3" name="Subtitle 2">
            <a:extLst>
              <a:ext uri="{FF2B5EF4-FFF2-40B4-BE49-F238E27FC236}">
                <a16:creationId xmlns:a16="http://schemas.microsoft.com/office/drawing/2014/main" id="{DDDE3C66-54EF-452D-2B32-31A72956264F}"/>
              </a:ext>
            </a:extLst>
          </p:cNvPr>
          <p:cNvSpPr>
            <a:spLocks noGrp="1"/>
          </p:cNvSpPr>
          <p:nvPr>
            <p:ph type="subTitle" idx="1"/>
          </p:nvPr>
        </p:nvSpPr>
        <p:spPr>
          <a:xfrm>
            <a:off x="1080096" y="3405260"/>
            <a:ext cx="6480572" cy="1565308"/>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0FA85D-3BC5-C45E-A314-D5B676855EB3}"/>
              </a:ext>
            </a:extLst>
          </p:cNvPr>
          <p:cNvSpPr>
            <a:spLocks noGrp="1"/>
          </p:cNvSpPr>
          <p:nvPr>
            <p:ph type="dt" sz="half" idx="10"/>
          </p:nvPr>
        </p:nvSpPr>
        <p:spPr/>
        <p:txBody>
          <a:bodyPr/>
          <a:lstStyle/>
          <a:p>
            <a:pPr defTabSz="648035"/>
            <a:fld id="{18F68653-37C9-435C-B0E2-07B113392397}" type="datetimeFigureOut">
              <a:rPr lang="en-GB" smtClean="0">
                <a:solidFill>
                  <a:prstClr val="black">
                    <a:tint val="82000"/>
                  </a:prstClr>
                </a:solidFill>
              </a:rPr>
              <a:pPr defTabSz="648035"/>
              <a:t>26/06/2026</a:t>
            </a:fld>
            <a:endParaRPr lang="en-GB">
              <a:solidFill>
                <a:prstClr val="black">
                  <a:tint val="82000"/>
                </a:prstClr>
              </a:solidFill>
            </a:endParaRPr>
          </a:p>
        </p:txBody>
      </p:sp>
      <p:sp>
        <p:nvSpPr>
          <p:cNvPr id="5" name="Footer Placeholder 4">
            <a:extLst>
              <a:ext uri="{FF2B5EF4-FFF2-40B4-BE49-F238E27FC236}">
                <a16:creationId xmlns:a16="http://schemas.microsoft.com/office/drawing/2014/main" id="{965FDE17-9140-F2DA-1B98-CA6134216D75}"/>
              </a:ext>
            </a:extLst>
          </p:cNvPr>
          <p:cNvSpPr>
            <a:spLocks noGrp="1"/>
          </p:cNvSpPr>
          <p:nvPr>
            <p:ph type="ftr" sz="quarter" idx="11"/>
          </p:nvPr>
        </p:nvSpPr>
        <p:spPr/>
        <p:txBody>
          <a:bodyPr/>
          <a:lstStyle/>
          <a:p>
            <a:pPr defTabSz="648035"/>
            <a:endParaRPr lang="en-GB">
              <a:solidFill>
                <a:prstClr val="black">
                  <a:tint val="82000"/>
                </a:prstClr>
              </a:solidFill>
            </a:endParaRPr>
          </a:p>
        </p:txBody>
      </p:sp>
      <p:sp>
        <p:nvSpPr>
          <p:cNvPr id="6" name="Slide Number Placeholder 5">
            <a:extLst>
              <a:ext uri="{FF2B5EF4-FFF2-40B4-BE49-F238E27FC236}">
                <a16:creationId xmlns:a16="http://schemas.microsoft.com/office/drawing/2014/main" id="{2DA342CD-F7FB-9E98-E5B3-6F31C796C693}"/>
              </a:ext>
            </a:extLst>
          </p:cNvPr>
          <p:cNvSpPr>
            <a:spLocks noGrp="1"/>
          </p:cNvSpPr>
          <p:nvPr>
            <p:ph type="sldNum" sz="quarter" idx="12"/>
          </p:nvPr>
        </p:nvSpPr>
        <p:spPr/>
        <p:txBody>
          <a:bodyPr/>
          <a:lstStyle/>
          <a:p>
            <a:pPr defTabSz="648035"/>
            <a:fld id="{672314BA-F0C0-49CB-820E-94A9492784BB}" type="slidenum">
              <a:rPr lang="en-GB" smtClean="0">
                <a:solidFill>
                  <a:prstClr val="black">
                    <a:tint val="82000"/>
                  </a:prstClr>
                </a:solidFill>
              </a:rPr>
              <a:pPr defTabSz="648035"/>
              <a:t>‹#›</a:t>
            </a:fld>
            <a:endParaRPr lang="en-GB">
              <a:solidFill>
                <a:prstClr val="black">
                  <a:tint val="82000"/>
                </a:prstClr>
              </a:solidFill>
            </a:endParaRPr>
          </a:p>
        </p:txBody>
      </p:sp>
    </p:spTree>
    <p:extLst>
      <p:ext uri="{BB962C8B-B14F-4D97-AF65-F5344CB8AC3E}">
        <p14:creationId xmlns:p14="http://schemas.microsoft.com/office/powerpoint/2010/main" val="2238689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7DBB-377C-D8FD-B115-868323A5B2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18E70-96CF-D671-9D4E-AF00A7BB8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D8F9EE-7DFE-2E62-F623-7749B63425E1}"/>
              </a:ext>
            </a:extLst>
          </p:cNvPr>
          <p:cNvSpPr>
            <a:spLocks noGrp="1"/>
          </p:cNvSpPr>
          <p:nvPr>
            <p:ph type="dt" sz="half" idx="10"/>
          </p:nvPr>
        </p:nvSpPr>
        <p:spPr/>
        <p:txBody>
          <a:bodyPr/>
          <a:lstStyle/>
          <a:p>
            <a:pPr defTabSz="648035"/>
            <a:fld id="{18F68653-37C9-435C-B0E2-07B113392397}" type="datetimeFigureOut">
              <a:rPr lang="en-GB" smtClean="0">
                <a:solidFill>
                  <a:prstClr val="black">
                    <a:tint val="82000"/>
                  </a:prstClr>
                </a:solidFill>
              </a:rPr>
              <a:pPr defTabSz="648035"/>
              <a:t>26/06/2026</a:t>
            </a:fld>
            <a:endParaRPr lang="en-GB">
              <a:solidFill>
                <a:prstClr val="black">
                  <a:tint val="82000"/>
                </a:prstClr>
              </a:solidFill>
            </a:endParaRPr>
          </a:p>
        </p:txBody>
      </p:sp>
      <p:sp>
        <p:nvSpPr>
          <p:cNvPr id="5" name="Footer Placeholder 4">
            <a:extLst>
              <a:ext uri="{FF2B5EF4-FFF2-40B4-BE49-F238E27FC236}">
                <a16:creationId xmlns:a16="http://schemas.microsoft.com/office/drawing/2014/main" id="{89256E38-9501-3B84-56F9-4ED8B6DAD45D}"/>
              </a:ext>
            </a:extLst>
          </p:cNvPr>
          <p:cNvSpPr>
            <a:spLocks noGrp="1"/>
          </p:cNvSpPr>
          <p:nvPr>
            <p:ph type="ftr" sz="quarter" idx="11"/>
          </p:nvPr>
        </p:nvSpPr>
        <p:spPr/>
        <p:txBody>
          <a:bodyPr/>
          <a:lstStyle/>
          <a:p>
            <a:pPr defTabSz="648035"/>
            <a:endParaRPr lang="en-GB">
              <a:solidFill>
                <a:prstClr val="black">
                  <a:tint val="82000"/>
                </a:prstClr>
              </a:solidFill>
            </a:endParaRPr>
          </a:p>
        </p:txBody>
      </p:sp>
      <p:sp>
        <p:nvSpPr>
          <p:cNvPr id="6" name="Slide Number Placeholder 5">
            <a:extLst>
              <a:ext uri="{FF2B5EF4-FFF2-40B4-BE49-F238E27FC236}">
                <a16:creationId xmlns:a16="http://schemas.microsoft.com/office/drawing/2014/main" id="{AF25791F-EB34-2927-C6E8-707C28D18C08}"/>
              </a:ext>
            </a:extLst>
          </p:cNvPr>
          <p:cNvSpPr>
            <a:spLocks noGrp="1"/>
          </p:cNvSpPr>
          <p:nvPr>
            <p:ph type="sldNum" sz="quarter" idx="12"/>
          </p:nvPr>
        </p:nvSpPr>
        <p:spPr/>
        <p:txBody>
          <a:bodyPr/>
          <a:lstStyle/>
          <a:p>
            <a:pPr defTabSz="648035"/>
            <a:fld id="{672314BA-F0C0-49CB-820E-94A9492784BB}" type="slidenum">
              <a:rPr lang="en-GB" smtClean="0">
                <a:solidFill>
                  <a:prstClr val="black">
                    <a:tint val="82000"/>
                  </a:prstClr>
                </a:solidFill>
              </a:rPr>
              <a:pPr defTabSz="648035"/>
              <a:t>‹#›</a:t>
            </a:fld>
            <a:endParaRPr lang="en-GB">
              <a:solidFill>
                <a:prstClr val="black">
                  <a:tint val="82000"/>
                </a:prstClr>
              </a:solidFill>
            </a:endParaRPr>
          </a:p>
        </p:txBody>
      </p:sp>
    </p:spTree>
    <p:extLst>
      <p:ext uri="{BB962C8B-B14F-4D97-AF65-F5344CB8AC3E}">
        <p14:creationId xmlns:p14="http://schemas.microsoft.com/office/powerpoint/2010/main" val="145713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060E3-7EFF-9CFE-B3A2-2812E314CB03}"/>
              </a:ext>
            </a:extLst>
          </p:cNvPr>
          <p:cNvSpPr>
            <a:spLocks noGrp="1"/>
          </p:cNvSpPr>
          <p:nvPr>
            <p:ph type="dt" sz="half" idx="10"/>
          </p:nvPr>
        </p:nvSpPr>
        <p:spPr/>
        <p:txBody>
          <a:bodyPr/>
          <a:lstStyle/>
          <a:p>
            <a:pPr defTabSz="648035"/>
            <a:fld id="{18F68653-37C9-435C-B0E2-07B113392397}" type="datetimeFigureOut">
              <a:rPr lang="en-GB" smtClean="0">
                <a:solidFill>
                  <a:prstClr val="black">
                    <a:tint val="82000"/>
                  </a:prstClr>
                </a:solidFill>
              </a:rPr>
              <a:pPr defTabSz="648035"/>
              <a:t>26/06/2026</a:t>
            </a:fld>
            <a:endParaRPr lang="en-GB">
              <a:solidFill>
                <a:prstClr val="black">
                  <a:tint val="82000"/>
                </a:prstClr>
              </a:solidFill>
            </a:endParaRPr>
          </a:p>
        </p:txBody>
      </p:sp>
      <p:sp>
        <p:nvSpPr>
          <p:cNvPr id="3" name="Footer Placeholder 2">
            <a:extLst>
              <a:ext uri="{FF2B5EF4-FFF2-40B4-BE49-F238E27FC236}">
                <a16:creationId xmlns:a16="http://schemas.microsoft.com/office/drawing/2014/main" id="{769DB145-6EF5-795C-AE1C-D503F792FAD7}"/>
              </a:ext>
            </a:extLst>
          </p:cNvPr>
          <p:cNvSpPr>
            <a:spLocks noGrp="1"/>
          </p:cNvSpPr>
          <p:nvPr>
            <p:ph type="ftr" sz="quarter" idx="11"/>
          </p:nvPr>
        </p:nvSpPr>
        <p:spPr/>
        <p:txBody>
          <a:bodyPr/>
          <a:lstStyle/>
          <a:p>
            <a:pPr defTabSz="648035"/>
            <a:endParaRPr lang="en-GB">
              <a:solidFill>
                <a:prstClr val="black">
                  <a:tint val="82000"/>
                </a:prstClr>
              </a:solidFill>
            </a:endParaRPr>
          </a:p>
        </p:txBody>
      </p:sp>
      <p:sp>
        <p:nvSpPr>
          <p:cNvPr id="4" name="Slide Number Placeholder 3">
            <a:extLst>
              <a:ext uri="{FF2B5EF4-FFF2-40B4-BE49-F238E27FC236}">
                <a16:creationId xmlns:a16="http://schemas.microsoft.com/office/drawing/2014/main" id="{DF13343B-05C1-8063-30F6-E4F7DC00E0A9}"/>
              </a:ext>
            </a:extLst>
          </p:cNvPr>
          <p:cNvSpPr>
            <a:spLocks noGrp="1"/>
          </p:cNvSpPr>
          <p:nvPr>
            <p:ph type="sldNum" sz="quarter" idx="12"/>
          </p:nvPr>
        </p:nvSpPr>
        <p:spPr/>
        <p:txBody>
          <a:bodyPr/>
          <a:lstStyle/>
          <a:p>
            <a:pPr defTabSz="648035"/>
            <a:fld id="{672314BA-F0C0-49CB-820E-94A9492784BB}" type="slidenum">
              <a:rPr lang="en-GB" smtClean="0">
                <a:solidFill>
                  <a:prstClr val="black">
                    <a:tint val="82000"/>
                  </a:prstClr>
                </a:solidFill>
              </a:rPr>
              <a:pPr defTabSz="648035"/>
              <a:t>‹#›</a:t>
            </a:fld>
            <a:endParaRPr lang="en-GB">
              <a:solidFill>
                <a:prstClr val="black">
                  <a:tint val="82000"/>
                </a:prstClr>
              </a:solidFill>
            </a:endParaRPr>
          </a:p>
        </p:txBody>
      </p:sp>
    </p:spTree>
    <p:extLst>
      <p:ext uri="{BB962C8B-B14F-4D97-AF65-F5344CB8AC3E}">
        <p14:creationId xmlns:p14="http://schemas.microsoft.com/office/powerpoint/2010/main" val="217374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578F-AC53-827D-7846-14DFB117C1BD}"/>
              </a:ext>
            </a:extLst>
          </p:cNvPr>
          <p:cNvSpPr txBox="1">
            <a:spLocks noGrp="1"/>
          </p:cNvSpPr>
          <p:nvPr>
            <p:ph type="ctrTitle"/>
          </p:nvPr>
        </p:nvSpPr>
        <p:spPr>
          <a:xfrm>
            <a:off x="1080098" y="1061047"/>
            <a:ext cx="6480572" cy="2257164"/>
          </a:xfrm>
        </p:spPr>
        <p:txBody>
          <a:bodyPr anchor="b" anchorCtr="1"/>
          <a:lstStyle>
            <a:lvl1pPr algn="ctr">
              <a:defRPr sz="4252"/>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4970139-36CD-EB2F-EBFB-152C6C295EFB}"/>
              </a:ext>
            </a:extLst>
          </p:cNvPr>
          <p:cNvSpPr txBox="1">
            <a:spLocks noGrp="1"/>
          </p:cNvSpPr>
          <p:nvPr>
            <p:ph type="subTitle" idx="1"/>
          </p:nvPr>
        </p:nvSpPr>
        <p:spPr>
          <a:xfrm>
            <a:off x="1080098" y="3405263"/>
            <a:ext cx="6480572" cy="1565305"/>
          </a:xfrm>
        </p:spPr>
        <p:txBody>
          <a:bodyPr anchorCtr="1"/>
          <a:lstStyle>
            <a:lvl1pPr marL="0" indent="0" algn="ctr">
              <a:buNone/>
              <a:defRPr sz="1701"/>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AC5859F-95DF-E412-126B-2626BA8EFE53}"/>
              </a:ext>
            </a:extLst>
          </p:cNvPr>
          <p:cNvSpPr txBox="1">
            <a:spLocks noGrp="1"/>
          </p:cNvSpPr>
          <p:nvPr>
            <p:ph type="dt" sz="half" idx="7"/>
          </p:nvPr>
        </p:nvSpPr>
        <p:spPr/>
        <p:txBody>
          <a:bodyPr/>
          <a:lstStyle>
            <a:lvl1pPr>
              <a:defRPr/>
            </a:lvl1pPr>
          </a:lstStyle>
          <a:p>
            <a:fld id="{E4BC40B3-1C17-43DC-A042-41DF393D95DB}" type="datetime1">
              <a:rPr lang="en-GB" smtClean="0"/>
              <a:pPr/>
              <a:t>26/06/2026</a:t>
            </a:fld>
            <a:endParaRPr lang="en-GB"/>
          </a:p>
        </p:txBody>
      </p:sp>
      <p:sp>
        <p:nvSpPr>
          <p:cNvPr id="5" name="Footer Placeholder 4">
            <a:extLst>
              <a:ext uri="{FF2B5EF4-FFF2-40B4-BE49-F238E27FC236}">
                <a16:creationId xmlns:a16="http://schemas.microsoft.com/office/drawing/2014/main" id="{AD2EA6AA-B12C-07A1-A7DC-2F8BE8ED4DF5}"/>
              </a:ext>
            </a:extLst>
          </p:cNvPr>
          <p:cNvSpPr txBox="1">
            <a:spLocks noGrp="1"/>
          </p:cNvSpPr>
          <p:nvPr>
            <p:ph type="ftr" sz="quarter" idx="9"/>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174F54E-33A8-4C3D-22BD-1D7DBCAC37BC}"/>
              </a:ext>
            </a:extLst>
          </p:cNvPr>
          <p:cNvSpPr txBox="1">
            <a:spLocks noGrp="1"/>
          </p:cNvSpPr>
          <p:nvPr>
            <p:ph type="sldNum" sz="quarter" idx="8"/>
          </p:nvPr>
        </p:nvSpPr>
        <p:spPr/>
        <p:txBody>
          <a:bodyPr/>
          <a:lstStyle>
            <a:lvl1pPr>
              <a:defRPr/>
            </a:lvl1pPr>
          </a:lstStyle>
          <a:p>
            <a:fld id="{A59BE0C4-07A2-43C1-887F-D611FB9A675B}" type="slidenum">
              <a:rPr lang="en-GB" smtClean="0"/>
              <a:pPr/>
              <a:t>‹#›</a:t>
            </a:fld>
            <a:endParaRPr lang="en-GB"/>
          </a:p>
        </p:txBody>
      </p:sp>
    </p:spTree>
    <p:extLst>
      <p:ext uri="{BB962C8B-B14F-4D97-AF65-F5344CB8AC3E}">
        <p14:creationId xmlns:p14="http://schemas.microsoft.com/office/powerpoint/2010/main" val="245962589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31B0-B2A4-4BF5-83B5-5A2D59F36DA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94A986D-40A7-4130-499F-248A24A725BA}"/>
              </a:ext>
            </a:extLst>
          </p:cNvPr>
          <p:cNvSpPr txBox="1">
            <a:spLocks noGrp="1"/>
          </p:cNvSpPr>
          <p:nvPr>
            <p:ph type="dt" sz="half" idx="7"/>
          </p:nvPr>
        </p:nvSpPr>
        <p:spPr/>
        <p:txBody>
          <a:bodyPr/>
          <a:lstStyle>
            <a:lvl1pPr>
              <a:defRPr/>
            </a:lvl1pPr>
          </a:lstStyle>
          <a:p>
            <a:fld id="{4BC5CC83-B29A-4C72-904B-0DCE36485984}" type="datetime1">
              <a:rPr lang="en-GB" smtClean="0"/>
              <a:pPr/>
              <a:t>26/06/2026</a:t>
            </a:fld>
            <a:endParaRPr lang="en-GB"/>
          </a:p>
        </p:txBody>
      </p:sp>
      <p:sp>
        <p:nvSpPr>
          <p:cNvPr id="4" name="Footer Placeholder 3">
            <a:extLst>
              <a:ext uri="{FF2B5EF4-FFF2-40B4-BE49-F238E27FC236}">
                <a16:creationId xmlns:a16="http://schemas.microsoft.com/office/drawing/2014/main" id="{774855C1-B7CB-7A5D-F1CA-61F9ADB406D7}"/>
              </a:ext>
            </a:extLst>
          </p:cNvPr>
          <p:cNvSpPr txBox="1">
            <a:spLocks noGrp="1"/>
          </p:cNvSpPr>
          <p:nvPr>
            <p:ph type="ftr" sz="quarter" idx="9"/>
          </p:nvPr>
        </p:nvSpPr>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630B8C67-827A-5A2D-46D2-AE7E018C94A4}"/>
              </a:ext>
            </a:extLst>
          </p:cNvPr>
          <p:cNvSpPr txBox="1">
            <a:spLocks noGrp="1"/>
          </p:cNvSpPr>
          <p:nvPr>
            <p:ph type="sldNum" sz="quarter" idx="8"/>
          </p:nvPr>
        </p:nvSpPr>
        <p:spPr/>
        <p:txBody>
          <a:bodyPr/>
          <a:lstStyle>
            <a:lvl1pPr>
              <a:defRPr/>
            </a:lvl1pPr>
          </a:lstStyle>
          <a:p>
            <a:fld id="{FCA5E7B3-A226-4244-A0FB-1126A443C40A}" type="slidenum">
              <a:rPr lang="en-GB" smtClean="0"/>
              <a:pPr/>
              <a:t>‹#›</a:t>
            </a:fld>
            <a:endParaRPr lang="en-GB"/>
          </a:p>
        </p:txBody>
      </p:sp>
    </p:spTree>
    <p:extLst>
      <p:ext uri="{BB962C8B-B14F-4D97-AF65-F5344CB8AC3E}">
        <p14:creationId xmlns:p14="http://schemas.microsoft.com/office/powerpoint/2010/main" val="288221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004"/>
            <a:ext cx="8640763" cy="6491354"/>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p:cNvSpPr>
            <a:spLocks noGrp="1"/>
          </p:cNvSpPr>
          <p:nvPr>
            <p:ph type="ctrTitle"/>
          </p:nvPr>
        </p:nvSpPr>
        <p:spPr>
          <a:xfrm>
            <a:off x="1068095" y="2273175"/>
            <a:ext cx="5504614" cy="1556365"/>
          </a:xfrm>
        </p:spPr>
        <p:txBody>
          <a:bodyPr anchor="b">
            <a:noAutofit/>
          </a:bodyPr>
          <a:lstStyle>
            <a:lvl1pPr algn="r">
              <a:defRPr sz="3827">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068095" y="3829538"/>
            <a:ext cx="5504614" cy="1036976"/>
          </a:xfrm>
        </p:spPr>
        <p:txBody>
          <a:bodyPr anchor="t"/>
          <a:lstStyle>
            <a:lvl1pPr marL="0" indent="0" algn="r">
              <a:buNone/>
              <a:defRPr>
                <a:solidFill>
                  <a:schemeClr val="tx1">
                    <a:lumMod val="50000"/>
                    <a:lumOff val="50000"/>
                  </a:schemeClr>
                </a:solidFill>
              </a:defRPr>
            </a:lvl1pPr>
            <a:lvl2pPr marL="324018" indent="0" algn="ctr">
              <a:buNone/>
              <a:defRPr>
                <a:solidFill>
                  <a:schemeClr val="tx1">
                    <a:tint val="75000"/>
                  </a:schemeClr>
                </a:solidFill>
              </a:defRPr>
            </a:lvl2pPr>
            <a:lvl3pPr marL="648035" indent="0" algn="ctr">
              <a:buNone/>
              <a:defRPr>
                <a:solidFill>
                  <a:schemeClr val="tx1">
                    <a:tint val="75000"/>
                  </a:schemeClr>
                </a:solidFill>
              </a:defRPr>
            </a:lvl3pPr>
            <a:lvl4pPr marL="972053" indent="0" algn="ctr">
              <a:buNone/>
              <a:defRPr>
                <a:solidFill>
                  <a:schemeClr val="tx1">
                    <a:tint val="75000"/>
                  </a:schemeClr>
                </a:solidFill>
              </a:defRPr>
            </a:lvl4pPr>
            <a:lvl5pPr marL="1296071" indent="0" algn="ctr">
              <a:buNone/>
              <a:defRPr>
                <a:solidFill>
                  <a:schemeClr val="tx1">
                    <a:tint val="75000"/>
                  </a:schemeClr>
                </a:solidFill>
              </a:defRPr>
            </a:lvl5pPr>
            <a:lvl6pPr marL="1620088" indent="0" algn="ctr">
              <a:buNone/>
              <a:defRPr>
                <a:solidFill>
                  <a:schemeClr val="tx1">
                    <a:tint val="75000"/>
                  </a:schemeClr>
                </a:solidFill>
              </a:defRPr>
            </a:lvl6pPr>
            <a:lvl7pPr marL="1944106" indent="0" algn="ctr">
              <a:buNone/>
              <a:defRPr>
                <a:solidFill>
                  <a:schemeClr val="tx1">
                    <a:tint val="75000"/>
                  </a:schemeClr>
                </a:solidFill>
              </a:defRPr>
            </a:lvl7pPr>
            <a:lvl8pPr marL="2268123" indent="0" algn="ctr">
              <a:buNone/>
              <a:defRPr>
                <a:solidFill>
                  <a:schemeClr val="tx1">
                    <a:tint val="75000"/>
                  </a:schemeClr>
                </a:solidFill>
              </a:defRPr>
            </a:lvl8pPr>
            <a:lvl9pPr marL="25921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48035"/>
            <a:fld id="{B61BEF0D-F0BB-DE4B-95CE-6DB70DBA9567}" type="datetimeFigureOut">
              <a:rPr lang="en-US" smtClean="0">
                <a:solidFill>
                  <a:prstClr val="black">
                    <a:tint val="75000"/>
                  </a:prstClr>
                </a:solidFill>
              </a:rPr>
              <a:pPr defTabSz="648035"/>
              <a:t>6/26/2026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4803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48035"/>
            <a:fld id="{D57F1E4F-1CFF-5643-939E-217C01CDF565}" type="slidenum">
              <a:rPr lang="en-US" smtClean="0">
                <a:solidFill>
                  <a:srgbClr val="5FCBEF"/>
                </a:solidFill>
              </a:rPr>
              <a:pPr defTabSz="648035"/>
              <a:t>‹#›</a:t>
            </a:fld>
            <a:endParaRPr lang="en-US">
              <a:solidFill>
                <a:srgbClr val="5FCBEF"/>
              </a:solidFill>
            </a:endParaRPr>
          </a:p>
        </p:txBody>
      </p:sp>
    </p:spTree>
    <p:extLst>
      <p:ext uri="{BB962C8B-B14F-4D97-AF65-F5344CB8AC3E}">
        <p14:creationId xmlns:p14="http://schemas.microsoft.com/office/powerpoint/2010/main" val="239089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6/25/2026</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3" descr="A white background with yellow and grey waves&#10;&#10;Description automatically generated">
            <a:extLst>
              <a:ext uri="{FF2B5EF4-FFF2-40B4-BE49-F238E27FC236}">
                <a16:creationId xmlns:a16="http://schemas.microsoft.com/office/drawing/2014/main" id="{C871D757-6742-43F7-273F-97D7DC82BD27}"/>
              </a:ext>
            </a:extLst>
          </p:cNvPr>
          <p:cNvPicPr>
            <a:picLocks noChangeAspect="1"/>
          </p:cNvPicPr>
          <p:nvPr userDrawn="1"/>
        </p:nvPicPr>
        <p:blipFill>
          <a:blip r:embed="rId2"/>
          <a:stretch>
            <a:fillRect/>
          </a:stretch>
        </p:blipFill>
        <p:spPr>
          <a:xfrm>
            <a:off x="1912" y="0"/>
            <a:ext cx="8636940" cy="6483350"/>
          </a:xfrm>
          <a:prstGeom prst="rect">
            <a:avLst/>
          </a:prstGeom>
        </p:spPr>
      </p:pic>
      <p:sp>
        <p:nvSpPr>
          <p:cNvPr id="2" name="Title 1"/>
          <p:cNvSpPr>
            <a:spLocks noGrp="1"/>
          </p:cNvSpPr>
          <p:nvPr>
            <p:ph type="ctrTitle"/>
          </p:nvPr>
        </p:nvSpPr>
        <p:spPr>
          <a:xfrm>
            <a:off x="648057" y="2014042"/>
            <a:ext cx="7344649" cy="138971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solidFill>
              </a:defRPr>
            </a:lvl1pPr>
            <a:lvl2pPr marL="432044" indent="0" algn="ctr">
              <a:buNone/>
              <a:defRPr>
                <a:solidFill>
                  <a:schemeClr val="tx1">
                    <a:tint val="75000"/>
                  </a:schemeClr>
                </a:solidFill>
              </a:defRPr>
            </a:lvl2pPr>
            <a:lvl3pPr marL="864087" indent="0" algn="ctr">
              <a:buNone/>
              <a:defRPr>
                <a:solidFill>
                  <a:schemeClr val="tx1">
                    <a:tint val="75000"/>
                  </a:schemeClr>
                </a:solidFill>
              </a:defRPr>
            </a:lvl3pPr>
            <a:lvl4pPr marL="1296130" indent="0" algn="ctr">
              <a:buNone/>
              <a:defRPr>
                <a:solidFill>
                  <a:schemeClr val="tx1">
                    <a:tint val="75000"/>
                  </a:schemeClr>
                </a:solidFill>
              </a:defRPr>
            </a:lvl4pPr>
            <a:lvl5pPr marL="1728173" indent="0" algn="ctr">
              <a:buNone/>
              <a:defRPr>
                <a:solidFill>
                  <a:schemeClr val="tx1">
                    <a:tint val="75000"/>
                  </a:schemeClr>
                </a:solidFill>
              </a:defRPr>
            </a:lvl5pPr>
            <a:lvl6pPr marL="2160216" indent="0" algn="ctr">
              <a:buNone/>
              <a:defRPr>
                <a:solidFill>
                  <a:schemeClr val="tx1">
                    <a:tint val="75000"/>
                  </a:schemeClr>
                </a:solidFill>
              </a:defRPr>
            </a:lvl6pPr>
            <a:lvl7pPr marL="2592260" indent="0" algn="ctr">
              <a:buNone/>
              <a:defRPr>
                <a:solidFill>
                  <a:schemeClr val="tx1">
                    <a:tint val="75000"/>
                  </a:schemeClr>
                </a:solidFill>
              </a:defRPr>
            </a:lvl7pPr>
            <a:lvl8pPr marL="3024302" indent="0" algn="ctr">
              <a:buNone/>
              <a:defRPr>
                <a:solidFill>
                  <a:schemeClr val="tx1">
                    <a:tint val="75000"/>
                  </a:schemeClr>
                </a:solidFill>
              </a:defRPr>
            </a:lvl8pPr>
            <a:lvl9pPr marL="3456346"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2"/>
          </p:nvPr>
        </p:nvSpPr>
        <p:spPr/>
        <p:txBody>
          <a:bodyPr/>
          <a:lstStyle>
            <a:lvl1pPr>
              <a:defRPr/>
            </a:lvl1pPr>
          </a:lstStyle>
          <a:p>
            <a:pPr defTabSz="432054">
              <a:defRPr/>
            </a:pPr>
            <a:fld id="{442A650B-24DA-D141-99C5-355638008290}" type="slidenum">
              <a:rPr lang="en-US" smtClean="0">
                <a:solidFill>
                  <a:prstClr val="black">
                    <a:tint val="75000"/>
                  </a:prstClr>
                </a:solidFill>
              </a:rPr>
              <a:pPr defTabSz="432054">
                <a:defRPr/>
              </a:pPr>
              <a:t>‹#›</a:t>
            </a:fld>
            <a:endParaRPr lang="en-US" dirty="0">
              <a:solidFill>
                <a:prstClr val="black">
                  <a:tint val="75000"/>
                </a:prstClr>
              </a:solidFill>
            </a:endParaRPr>
          </a:p>
        </p:txBody>
      </p:sp>
      <p:sp>
        <p:nvSpPr>
          <p:cNvPr id="5" name="Date Placeholder 3">
            <a:extLst>
              <a:ext uri="{FF2B5EF4-FFF2-40B4-BE49-F238E27FC236}">
                <a16:creationId xmlns:a16="http://schemas.microsoft.com/office/drawing/2014/main" id="{5E60F1D2-3AB3-3E50-853E-20A9050689F3}"/>
              </a:ext>
            </a:extLst>
          </p:cNvPr>
          <p:cNvSpPr txBox="1">
            <a:spLocks/>
          </p:cNvSpPr>
          <p:nvPr userDrawn="1"/>
        </p:nvSpPr>
        <p:spPr>
          <a:xfrm>
            <a:off x="337684" y="6012676"/>
            <a:ext cx="2522706" cy="345178"/>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pPr marL="0" marR="0" lvl="0" indent="0" algn="l" defTabSz="432054" rtl="0" eaLnBrk="1" fontAlgn="base" latinLnBrk="0" hangingPunct="1">
              <a:lnSpc>
                <a:spcPct val="100000"/>
              </a:lnSpc>
              <a:spcBef>
                <a:spcPct val="0"/>
              </a:spcBef>
              <a:spcAft>
                <a:spcPct val="0"/>
              </a:spcAft>
              <a:buClrTx/>
              <a:buSzTx/>
              <a:buFontTx/>
              <a:buNone/>
              <a:tabLst/>
              <a:defRPr/>
            </a:pPr>
            <a:r>
              <a:rPr kumimoji="0" lang="en-GB" sz="1323" b="0" i="0" u="none" strike="noStrike" kern="1200" cap="none" spc="0" normalizeH="0" baseline="0" noProof="0" dirty="0">
                <a:ln>
                  <a:noFill/>
                </a:ln>
                <a:solidFill>
                  <a:prstClr val="white"/>
                </a:solidFill>
                <a:effectLst/>
                <a:uLnTx/>
                <a:uFillTx/>
                <a:latin typeface="Century Gothic" charset="0"/>
                <a:ea typeface="ＭＳ Ｐゴシック" charset="0"/>
              </a:rPr>
              <a:t>© Elklan Training Ltd 2024</a:t>
            </a:r>
            <a:endParaRPr kumimoji="0" lang="en-US" sz="1323" b="0" i="0" u="none" strike="noStrike" kern="1200" cap="none" spc="0" normalizeH="0" baseline="0" noProof="0" dirty="0">
              <a:ln>
                <a:noFill/>
              </a:ln>
              <a:solidFill>
                <a:prstClr val="white"/>
              </a:solidFill>
              <a:effectLst/>
              <a:uLnTx/>
              <a:uFillTx/>
              <a:latin typeface="Century Gothic" charset="0"/>
              <a:ea typeface="ＭＳ Ｐゴシック" charset="0"/>
            </a:endParaRPr>
          </a:p>
        </p:txBody>
      </p:sp>
    </p:spTree>
    <p:extLst>
      <p:ext uri="{BB962C8B-B14F-4D97-AF65-F5344CB8AC3E}">
        <p14:creationId xmlns:p14="http://schemas.microsoft.com/office/powerpoint/2010/main" val="177810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4" name="Picture 3" descr="A white background with yellow and grey waves&#10;&#10;Description automatically generated">
            <a:extLst>
              <a:ext uri="{FF2B5EF4-FFF2-40B4-BE49-F238E27FC236}">
                <a16:creationId xmlns:a16="http://schemas.microsoft.com/office/drawing/2014/main" id="{6D7E9FBB-CB4D-CC2D-849A-F157B02C72F8}"/>
              </a:ext>
            </a:extLst>
          </p:cNvPr>
          <p:cNvPicPr>
            <a:picLocks noChangeAspect="1"/>
          </p:cNvPicPr>
          <p:nvPr userDrawn="1"/>
        </p:nvPicPr>
        <p:blipFill>
          <a:blip r:embed="rId2"/>
          <a:stretch>
            <a:fillRect/>
          </a:stretch>
        </p:blipFill>
        <p:spPr>
          <a:xfrm>
            <a:off x="1912" y="0"/>
            <a:ext cx="8636940" cy="6483350"/>
          </a:xfrm>
          <a:prstGeom prst="rect">
            <a:avLst/>
          </a:prstGeom>
        </p:spPr>
      </p:pic>
      <p:sp>
        <p:nvSpPr>
          <p:cNvPr id="2" name="Title 1"/>
          <p:cNvSpPr>
            <a:spLocks noGrp="1"/>
          </p:cNvSpPr>
          <p:nvPr>
            <p:ph type="title"/>
          </p:nvPr>
        </p:nvSpPr>
        <p:spPr>
          <a:xfrm>
            <a:off x="432038" y="891258"/>
            <a:ext cx="7776687" cy="1080558"/>
          </a:xfrm>
        </p:spPr>
        <p:txBody>
          <a:bodyPr/>
          <a:lstStyle/>
          <a:p>
            <a:r>
              <a:rPr lang="en-US" dirty="0"/>
              <a:t>Click to edit Master title style</a:t>
            </a:r>
          </a:p>
        </p:txBody>
      </p:sp>
      <p:sp>
        <p:nvSpPr>
          <p:cNvPr id="3" name="Content Placeholder 2"/>
          <p:cNvSpPr>
            <a:spLocks noGrp="1"/>
          </p:cNvSpPr>
          <p:nvPr>
            <p:ph idx="1"/>
          </p:nvPr>
        </p:nvSpPr>
        <p:spPr>
          <a:xfrm>
            <a:off x="432038" y="2103577"/>
            <a:ext cx="7776687" cy="35087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mtClean="0">
                <a:latin typeface="Gotham Light"/>
              </a:defRPr>
            </a:lvl1pPr>
          </a:lstStyle>
          <a:p>
            <a:pPr defTabSz="432054">
              <a:defRPr/>
            </a:pPr>
            <a:fld id="{C24D71E1-CBB6-9944-9FBC-4C69C169FCA3}" type="slidenum">
              <a:rPr lang="en-US" smtClean="0">
                <a:solidFill>
                  <a:prstClr val="black">
                    <a:tint val="75000"/>
                  </a:prstClr>
                </a:solidFill>
              </a:rPr>
              <a:pPr defTabSz="432054">
                <a:defRPr/>
              </a:pPr>
              <a:t>‹#›</a:t>
            </a:fld>
            <a:endParaRPr lang="en-US">
              <a:solidFill>
                <a:prstClr val="black">
                  <a:tint val="75000"/>
                </a:prstClr>
              </a:solidFill>
            </a:endParaRPr>
          </a:p>
        </p:txBody>
      </p:sp>
      <p:sp>
        <p:nvSpPr>
          <p:cNvPr id="5" name="Date Placeholder 3">
            <a:extLst>
              <a:ext uri="{FF2B5EF4-FFF2-40B4-BE49-F238E27FC236}">
                <a16:creationId xmlns:a16="http://schemas.microsoft.com/office/drawing/2014/main" id="{60544CEB-A695-65D6-B653-890924EF481F}"/>
              </a:ext>
            </a:extLst>
          </p:cNvPr>
          <p:cNvSpPr txBox="1">
            <a:spLocks/>
          </p:cNvSpPr>
          <p:nvPr userDrawn="1"/>
        </p:nvSpPr>
        <p:spPr>
          <a:xfrm>
            <a:off x="337684" y="6012676"/>
            <a:ext cx="2522706" cy="345178"/>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pPr marL="0" marR="0" lvl="0" indent="0" algn="l" defTabSz="432054" rtl="0" eaLnBrk="1" fontAlgn="base" latinLnBrk="0" hangingPunct="1">
              <a:lnSpc>
                <a:spcPct val="100000"/>
              </a:lnSpc>
              <a:spcBef>
                <a:spcPct val="0"/>
              </a:spcBef>
              <a:spcAft>
                <a:spcPct val="0"/>
              </a:spcAft>
              <a:buClrTx/>
              <a:buSzTx/>
              <a:buFontTx/>
              <a:buNone/>
              <a:tabLst/>
              <a:defRPr/>
            </a:pPr>
            <a:r>
              <a:rPr kumimoji="0" lang="en-GB" sz="1323" b="0" i="0" u="none" strike="noStrike" kern="1200" cap="none" spc="0" normalizeH="0" baseline="0" noProof="0" dirty="0">
                <a:ln>
                  <a:noFill/>
                </a:ln>
                <a:solidFill>
                  <a:prstClr val="white"/>
                </a:solidFill>
                <a:effectLst/>
                <a:uLnTx/>
                <a:uFillTx/>
                <a:latin typeface="Century Gothic" charset="0"/>
                <a:ea typeface="ＭＳ Ｐゴシック" charset="0"/>
              </a:rPr>
              <a:t>© Elklan Training Ltd 2024</a:t>
            </a:r>
            <a:endParaRPr kumimoji="0" lang="en-US" sz="1323" b="0" i="0" u="none" strike="noStrike" kern="1200" cap="none" spc="0" normalizeH="0" baseline="0" noProof="0" dirty="0">
              <a:ln>
                <a:noFill/>
              </a:ln>
              <a:solidFill>
                <a:prstClr val="white"/>
              </a:solidFill>
              <a:effectLst/>
              <a:uLnTx/>
              <a:uFillTx/>
              <a:latin typeface="Century Gothic" charset="0"/>
              <a:ea typeface="ＭＳ Ｐゴシック" charset="0"/>
            </a:endParaRPr>
          </a:p>
        </p:txBody>
      </p:sp>
    </p:spTree>
    <p:extLst>
      <p:ext uri="{BB962C8B-B14F-4D97-AF65-F5344CB8AC3E}">
        <p14:creationId xmlns:p14="http://schemas.microsoft.com/office/powerpoint/2010/main" val="34711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1" descr="A white background with yellow and grey waves&#10;&#10;Description automatically generated">
            <a:extLst>
              <a:ext uri="{FF2B5EF4-FFF2-40B4-BE49-F238E27FC236}">
                <a16:creationId xmlns:a16="http://schemas.microsoft.com/office/drawing/2014/main" id="{88AE20BA-9670-2F51-AA2C-3B70EE70F268}"/>
              </a:ext>
            </a:extLst>
          </p:cNvPr>
          <p:cNvPicPr>
            <a:picLocks noChangeAspect="1"/>
          </p:cNvPicPr>
          <p:nvPr userDrawn="1"/>
        </p:nvPicPr>
        <p:blipFill>
          <a:blip r:embed="rId2"/>
          <a:stretch>
            <a:fillRect/>
          </a:stretch>
        </p:blipFill>
        <p:spPr>
          <a:xfrm>
            <a:off x="1912" y="0"/>
            <a:ext cx="8636940" cy="6483350"/>
          </a:xfrm>
          <a:prstGeom prst="rect">
            <a:avLst/>
          </a:prstGeom>
        </p:spPr>
      </p:pic>
      <p:sp>
        <p:nvSpPr>
          <p:cNvPr id="3" name="Date Placeholder 3">
            <a:extLst>
              <a:ext uri="{FF2B5EF4-FFF2-40B4-BE49-F238E27FC236}">
                <a16:creationId xmlns:a16="http://schemas.microsoft.com/office/drawing/2014/main" id="{94D50DA9-1BD7-C472-796B-48CEAC83C39E}"/>
              </a:ext>
            </a:extLst>
          </p:cNvPr>
          <p:cNvSpPr txBox="1">
            <a:spLocks/>
          </p:cNvSpPr>
          <p:nvPr userDrawn="1"/>
        </p:nvSpPr>
        <p:spPr>
          <a:xfrm>
            <a:off x="337684" y="6012676"/>
            <a:ext cx="2522706" cy="345178"/>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pPr marL="0" marR="0" lvl="0" indent="0" algn="l" defTabSz="432054" rtl="0" eaLnBrk="1" fontAlgn="base" latinLnBrk="0" hangingPunct="1">
              <a:lnSpc>
                <a:spcPct val="100000"/>
              </a:lnSpc>
              <a:spcBef>
                <a:spcPct val="0"/>
              </a:spcBef>
              <a:spcAft>
                <a:spcPct val="0"/>
              </a:spcAft>
              <a:buClrTx/>
              <a:buSzTx/>
              <a:buFontTx/>
              <a:buNone/>
              <a:tabLst/>
              <a:defRPr/>
            </a:pPr>
            <a:r>
              <a:rPr kumimoji="0" lang="en-GB" sz="1323" b="0" i="0" u="none" strike="noStrike" kern="1200" cap="none" spc="0" normalizeH="0" baseline="0" noProof="0" dirty="0">
                <a:ln>
                  <a:noFill/>
                </a:ln>
                <a:solidFill>
                  <a:prstClr val="white"/>
                </a:solidFill>
                <a:effectLst/>
                <a:uLnTx/>
                <a:uFillTx/>
                <a:latin typeface="Century Gothic" charset="0"/>
                <a:ea typeface="ＭＳ Ｐゴシック" charset="0"/>
              </a:rPr>
              <a:t>© Elklan Training Ltd 2024</a:t>
            </a:r>
            <a:endParaRPr kumimoji="0" lang="en-US" sz="1323" b="0" i="0" u="none" strike="noStrike" kern="1200" cap="none" spc="0" normalizeH="0" baseline="0" noProof="0" dirty="0">
              <a:ln>
                <a:noFill/>
              </a:ln>
              <a:solidFill>
                <a:prstClr val="white"/>
              </a:solidFill>
              <a:effectLst/>
              <a:uLnTx/>
              <a:uFillTx/>
              <a:latin typeface="Century Gothic" charset="0"/>
              <a:ea typeface="ＭＳ Ｐゴシック" charset="0"/>
            </a:endParaRPr>
          </a:p>
        </p:txBody>
      </p:sp>
      <p:sp>
        <p:nvSpPr>
          <p:cNvPr id="4" name="Slide Number Placeholder 5"/>
          <p:cNvSpPr>
            <a:spLocks noGrp="1"/>
          </p:cNvSpPr>
          <p:nvPr>
            <p:ph type="sldNum" sz="quarter" idx="12"/>
          </p:nvPr>
        </p:nvSpPr>
        <p:spPr/>
        <p:txBody>
          <a:bodyPr/>
          <a:lstStyle>
            <a:lvl1pPr>
              <a:defRPr/>
            </a:lvl1pPr>
          </a:lstStyle>
          <a:p>
            <a:pPr defTabSz="432054">
              <a:defRPr/>
            </a:pPr>
            <a:fld id="{471D72BD-4E8B-0C46-81A4-72B29A9074C6}" type="slidenum">
              <a:rPr lang="en-US" smtClean="0">
                <a:solidFill>
                  <a:prstClr val="black">
                    <a:tint val="75000"/>
                  </a:prstClr>
                </a:solidFill>
              </a:rPr>
              <a:pPr defTabSz="432054">
                <a:defRPr/>
              </a:pPr>
              <a:t>‹#›</a:t>
            </a:fld>
            <a:endParaRPr lang="en-US">
              <a:solidFill>
                <a:prstClr val="black">
                  <a:tint val="75000"/>
                </a:prstClr>
              </a:solidFill>
            </a:endParaRPr>
          </a:p>
        </p:txBody>
      </p:sp>
    </p:spTree>
    <p:extLst>
      <p:ext uri="{BB962C8B-B14F-4D97-AF65-F5344CB8AC3E}">
        <p14:creationId xmlns:p14="http://schemas.microsoft.com/office/powerpoint/2010/main" val="393356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8640763" cy="6475735"/>
          </a:xfrm>
          <a:prstGeom prst="rect">
            <a:avLst/>
          </a:prstGeom>
        </p:spPr>
      </p:pic>
      <p:sp>
        <p:nvSpPr>
          <p:cNvPr id="9" name="Title 1"/>
          <p:cNvSpPr txBox="1">
            <a:spLocks/>
          </p:cNvSpPr>
          <p:nvPr userDrawn="1"/>
        </p:nvSpPr>
        <p:spPr>
          <a:xfrm>
            <a:off x="648058" y="2014042"/>
            <a:ext cx="7344649" cy="2699089"/>
          </a:xfrm>
          <a:prstGeom prst="rect">
            <a:avLst/>
          </a:prstGeom>
        </p:spPr>
        <p:txBody>
          <a:bodyPr lIns="64787" tIns="32394" rIns="64787" bIns="3239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98" dirty="0">
                <a:solidFill>
                  <a:schemeClr val="bg1"/>
                </a:solidFill>
              </a:rPr>
              <a:t>Click to edit Master title style</a:t>
            </a:r>
            <a:endParaRPr lang="en-US" sz="3298" dirty="0">
              <a:solidFill>
                <a:schemeClr val="bg1"/>
              </a:solidFill>
            </a:endParaRPr>
          </a:p>
        </p:txBody>
      </p:sp>
    </p:spTree>
    <p:extLst>
      <p:ext uri="{BB962C8B-B14F-4D97-AF65-F5344CB8AC3E}">
        <p14:creationId xmlns:p14="http://schemas.microsoft.com/office/powerpoint/2010/main" val="23327584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defTabSz="323929" rtl="0" eaLnBrk="1" latinLnBrk="0" hangingPunct="1">
        <a:spcBef>
          <a:spcPct val="0"/>
        </a:spcBef>
        <a:buNone/>
        <a:defRPr sz="3149" kern="1200">
          <a:solidFill>
            <a:schemeClr val="tx1"/>
          </a:solidFill>
          <a:latin typeface="+mj-lt"/>
          <a:ea typeface="+mj-ea"/>
          <a:cs typeface="+mj-cs"/>
        </a:defRPr>
      </a:lvl1pPr>
    </p:titleStyle>
    <p:bodyStyle>
      <a:lvl1pPr marL="242947" indent="-242947" algn="l" defTabSz="323929" rtl="0" eaLnBrk="1" latinLnBrk="0" hangingPunct="1">
        <a:spcBef>
          <a:spcPct val="20000"/>
        </a:spcBef>
        <a:buFont typeface="Arial"/>
        <a:buChar char="•"/>
        <a:defRPr sz="2249" kern="1200">
          <a:solidFill>
            <a:schemeClr val="tx1"/>
          </a:solidFill>
          <a:latin typeface="+mn-lt"/>
          <a:ea typeface="+mn-ea"/>
          <a:cs typeface="+mn-cs"/>
        </a:defRPr>
      </a:lvl1pPr>
      <a:lvl2pPr marL="526385" indent="-202456" algn="l" defTabSz="323929" rtl="0" eaLnBrk="1" latinLnBrk="0" hangingPunct="1">
        <a:spcBef>
          <a:spcPct val="20000"/>
        </a:spcBef>
        <a:buFont typeface="Arial"/>
        <a:buChar char="–"/>
        <a:defRPr sz="1949" kern="1200">
          <a:solidFill>
            <a:schemeClr val="tx1"/>
          </a:solidFill>
          <a:latin typeface="+mn-lt"/>
          <a:ea typeface="+mn-ea"/>
          <a:cs typeface="+mn-cs"/>
        </a:defRPr>
      </a:lvl2pPr>
      <a:lvl3pPr marL="809822" indent="-161965" algn="l" defTabSz="323929" rtl="0" eaLnBrk="1" latinLnBrk="0" hangingPunct="1">
        <a:spcBef>
          <a:spcPct val="20000"/>
        </a:spcBef>
        <a:buFont typeface="Arial"/>
        <a:buChar char="•"/>
        <a:defRPr sz="1724" kern="1200">
          <a:solidFill>
            <a:schemeClr val="tx1"/>
          </a:solidFill>
          <a:latin typeface="+mn-lt"/>
          <a:ea typeface="+mn-ea"/>
          <a:cs typeface="+mn-cs"/>
        </a:defRPr>
      </a:lvl3pPr>
      <a:lvl4pPr marL="1133752" indent="-161965" algn="l" defTabSz="323929" rtl="0" eaLnBrk="1" latinLnBrk="0" hangingPunct="1">
        <a:spcBef>
          <a:spcPct val="20000"/>
        </a:spcBef>
        <a:buFont typeface="Arial"/>
        <a:buChar char="–"/>
        <a:defRPr sz="1424" kern="1200">
          <a:solidFill>
            <a:schemeClr val="tx1"/>
          </a:solidFill>
          <a:latin typeface="+mn-lt"/>
          <a:ea typeface="+mn-ea"/>
          <a:cs typeface="+mn-cs"/>
        </a:defRPr>
      </a:lvl4pPr>
      <a:lvl5pPr marL="1457681" indent="-161965" algn="l" defTabSz="323929" rtl="0" eaLnBrk="1" latinLnBrk="0" hangingPunct="1">
        <a:spcBef>
          <a:spcPct val="20000"/>
        </a:spcBef>
        <a:buFont typeface="Arial"/>
        <a:buChar char="»"/>
        <a:defRPr sz="1424" kern="1200">
          <a:solidFill>
            <a:schemeClr val="tx1"/>
          </a:solidFill>
          <a:latin typeface="+mn-lt"/>
          <a:ea typeface="+mn-ea"/>
          <a:cs typeface="+mn-cs"/>
        </a:defRPr>
      </a:lvl5pPr>
      <a:lvl6pPr marL="1781609" indent="-161965" algn="l" defTabSz="323929" rtl="0" eaLnBrk="1" latinLnBrk="0" hangingPunct="1">
        <a:spcBef>
          <a:spcPct val="20000"/>
        </a:spcBef>
        <a:buFont typeface="Arial"/>
        <a:buChar char="•"/>
        <a:defRPr sz="1424" kern="1200">
          <a:solidFill>
            <a:schemeClr val="tx1"/>
          </a:solidFill>
          <a:latin typeface="+mn-lt"/>
          <a:ea typeface="+mn-ea"/>
          <a:cs typeface="+mn-cs"/>
        </a:defRPr>
      </a:lvl6pPr>
      <a:lvl7pPr marL="2105539" indent="-161965" algn="l" defTabSz="323929" rtl="0" eaLnBrk="1" latinLnBrk="0" hangingPunct="1">
        <a:spcBef>
          <a:spcPct val="20000"/>
        </a:spcBef>
        <a:buFont typeface="Arial"/>
        <a:buChar char="•"/>
        <a:defRPr sz="1424" kern="1200">
          <a:solidFill>
            <a:schemeClr val="tx1"/>
          </a:solidFill>
          <a:latin typeface="+mn-lt"/>
          <a:ea typeface="+mn-ea"/>
          <a:cs typeface="+mn-cs"/>
        </a:defRPr>
      </a:lvl7pPr>
      <a:lvl8pPr marL="2429468" indent="-161965" algn="l" defTabSz="323929" rtl="0" eaLnBrk="1" latinLnBrk="0" hangingPunct="1">
        <a:spcBef>
          <a:spcPct val="20000"/>
        </a:spcBef>
        <a:buFont typeface="Arial"/>
        <a:buChar char="•"/>
        <a:defRPr sz="1424" kern="1200">
          <a:solidFill>
            <a:schemeClr val="tx1"/>
          </a:solidFill>
          <a:latin typeface="+mn-lt"/>
          <a:ea typeface="+mn-ea"/>
          <a:cs typeface="+mn-cs"/>
        </a:defRPr>
      </a:lvl8pPr>
      <a:lvl9pPr marL="2753398" indent="-161965" algn="l" defTabSz="323929" rtl="0" eaLnBrk="1" latinLnBrk="0" hangingPunct="1">
        <a:spcBef>
          <a:spcPct val="20000"/>
        </a:spcBef>
        <a:buFont typeface="Arial"/>
        <a:buChar char="•"/>
        <a:defRPr sz="1424" kern="1200">
          <a:solidFill>
            <a:schemeClr val="tx1"/>
          </a:solidFill>
          <a:latin typeface="+mn-lt"/>
          <a:ea typeface="+mn-ea"/>
          <a:cs typeface="+mn-cs"/>
        </a:defRPr>
      </a:lvl9pPr>
    </p:bodyStyle>
    <p:otherStyle>
      <a:defPPr>
        <a:defRPr lang="en-US"/>
      </a:defPPr>
      <a:lvl1pPr marL="0" algn="l" defTabSz="323929" rtl="0" eaLnBrk="1" latinLnBrk="0" hangingPunct="1">
        <a:defRPr sz="1274" kern="1200">
          <a:solidFill>
            <a:schemeClr val="tx1"/>
          </a:solidFill>
          <a:latin typeface="+mn-lt"/>
          <a:ea typeface="+mn-ea"/>
          <a:cs typeface="+mn-cs"/>
        </a:defRPr>
      </a:lvl1pPr>
      <a:lvl2pPr marL="323929" algn="l" defTabSz="323929" rtl="0" eaLnBrk="1" latinLnBrk="0" hangingPunct="1">
        <a:defRPr sz="1274" kern="1200">
          <a:solidFill>
            <a:schemeClr val="tx1"/>
          </a:solidFill>
          <a:latin typeface="+mn-lt"/>
          <a:ea typeface="+mn-ea"/>
          <a:cs typeface="+mn-cs"/>
        </a:defRPr>
      </a:lvl2pPr>
      <a:lvl3pPr marL="647858" algn="l" defTabSz="323929" rtl="0" eaLnBrk="1" latinLnBrk="0" hangingPunct="1">
        <a:defRPr sz="1274" kern="1200">
          <a:solidFill>
            <a:schemeClr val="tx1"/>
          </a:solidFill>
          <a:latin typeface="+mn-lt"/>
          <a:ea typeface="+mn-ea"/>
          <a:cs typeface="+mn-cs"/>
        </a:defRPr>
      </a:lvl3pPr>
      <a:lvl4pPr marL="971787" algn="l" defTabSz="323929" rtl="0" eaLnBrk="1" latinLnBrk="0" hangingPunct="1">
        <a:defRPr sz="1274" kern="1200">
          <a:solidFill>
            <a:schemeClr val="tx1"/>
          </a:solidFill>
          <a:latin typeface="+mn-lt"/>
          <a:ea typeface="+mn-ea"/>
          <a:cs typeface="+mn-cs"/>
        </a:defRPr>
      </a:lvl4pPr>
      <a:lvl5pPr marL="1295716" algn="l" defTabSz="323929" rtl="0" eaLnBrk="1" latinLnBrk="0" hangingPunct="1">
        <a:defRPr sz="1274" kern="1200">
          <a:solidFill>
            <a:schemeClr val="tx1"/>
          </a:solidFill>
          <a:latin typeface="+mn-lt"/>
          <a:ea typeface="+mn-ea"/>
          <a:cs typeface="+mn-cs"/>
        </a:defRPr>
      </a:lvl5pPr>
      <a:lvl6pPr marL="1619646" algn="l" defTabSz="323929" rtl="0" eaLnBrk="1" latinLnBrk="0" hangingPunct="1">
        <a:defRPr sz="1274" kern="1200">
          <a:solidFill>
            <a:schemeClr val="tx1"/>
          </a:solidFill>
          <a:latin typeface="+mn-lt"/>
          <a:ea typeface="+mn-ea"/>
          <a:cs typeface="+mn-cs"/>
        </a:defRPr>
      </a:lvl6pPr>
      <a:lvl7pPr marL="1943574" algn="l" defTabSz="323929" rtl="0" eaLnBrk="1" latinLnBrk="0" hangingPunct="1">
        <a:defRPr sz="1274" kern="1200">
          <a:solidFill>
            <a:schemeClr val="tx1"/>
          </a:solidFill>
          <a:latin typeface="+mn-lt"/>
          <a:ea typeface="+mn-ea"/>
          <a:cs typeface="+mn-cs"/>
        </a:defRPr>
      </a:lvl7pPr>
      <a:lvl8pPr marL="2267504" algn="l" defTabSz="323929" rtl="0" eaLnBrk="1" latinLnBrk="0" hangingPunct="1">
        <a:defRPr sz="1274" kern="1200">
          <a:solidFill>
            <a:schemeClr val="tx1"/>
          </a:solidFill>
          <a:latin typeface="+mn-lt"/>
          <a:ea typeface="+mn-ea"/>
          <a:cs typeface="+mn-cs"/>
        </a:defRPr>
      </a:lvl8pPr>
      <a:lvl9pPr marL="2591433" algn="l" defTabSz="323929" rtl="0" eaLnBrk="1" latinLnBrk="0" hangingPunct="1">
        <a:defRPr sz="127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82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D46DA-59BA-F5B3-3EA5-0997BC19840F}"/>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D736E1-5173-D73B-4C1E-EC45402E413F}"/>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1B122-CDF5-5A9F-E59B-CBE9C5AF5B1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82000"/>
                  </a:schemeClr>
                </a:solidFill>
              </a:defRPr>
            </a:lvl1pPr>
          </a:lstStyle>
          <a:p>
            <a:fld id="{18F68653-37C9-435C-B0E2-07B113392397}" type="datetimeFigureOut">
              <a:rPr lang="en-GB" smtClean="0"/>
              <a:t>26/06/2026</a:t>
            </a:fld>
            <a:endParaRPr lang="en-GB"/>
          </a:p>
        </p:txBody>
      </p:sp>
      <p:sp>
        <p:nvSpPr>
          <p:cNvPr id="5" name="Footer Placeholder 4">
            <a:extLst>
              <a:ext uri="{FF2B5EF4-FFF2-40B4-BE49-F238E27FC236}">
                <a16:creationId xmlns:a16="http://schemas.microsoft.com/office/drawing/2014/main" id="{8A8A07EA-FE9B-81A1-E197-1100723BF169}"/>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233F805-4583-5BA2-3D5B-1F413E034285}"/>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82000"/>
                  </a:schemeClr>
                </a:solidFill>
              </a:defRPr>
            </a:lvl1pPr>
          </a:lstStyle>
          <a:p>
            <a:fld id="{672314BA-F0C0-49CB-820E-94A9492784BB}" type="slidenum">
              <a:rPr lang="en-GB" smtClean="0"/>
              <a:t>‹#›</a:t>
            </a:fld>
            <a:endParaRPr lang="en-GB"/>
          </a:p>
        </p:txBody>
      </p:sp>
    </p:spTree>
    <p:extLst>
      <p:ext uri="{BB962C8B-B14F-4D97-AF65-F5344CB8AC3E}">
        <p14:creationId xmlns:p14="http://schemas.microsoft.com/office/powerpoint/2010/main" val="221581110"/>
      </p:ext>
    </p:extLst>
  </p:cSld>
  <p:clrMap bg1="lt1" tx1="dk1" bg2="lt2" tx2="dk2" accent1="accent1" accent2="accent2" accent3="accent3" accent4="accent4" accent5="accent5" accent6="accent6" hlink="hlink" folHlink="folHlink"/>
  <p:sldLayoutIdLst>
    <p:sldLayoutId id="2147483718" r:id="rId1"/>
    <p:sldLayoutId id="2147483724" r:id="rId2"/>
    <p:sldLayoutId id="2147483725" r:id="rId3"/>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D6A1D-4C34-0FF3-F59D-5A7D105E3F2B}"/>
              </a:ext>
            </a:extLst>
          </p:cNvPr>
          <p:cNvSpPr txBox="1">
            <a:spLocks noGrp="1"/>
          </p:cNvSpPr>
          <p:nvPr>
            <p:ph type="title"/>
          </p:nvPr>
        </p:nvSpPr>
        <p:spPr>
          <a:xfrm>
            <a:off x="594055" y="345183"/>
            <a:ext cx="7452658" cy="1253144"/>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97E530E-FEBF-EC81-23A5-2F0249CC53CB}"/>
              </a:ext>
            </a:extLst>
          </p:cNvPr>
          <p:cNvSpPr txBox="1">
            <a:spLocks noGrp="1"/>
          </p:cNvSpPr>
          <p:nvPr>
            <p:ph type="body" idx="1"/>
          </p:nvPr>
        </p:nvSpPr>
        <p:spPr>
          <a:xfrm>
            <a:off x="594055" y="1725894"/>
            <a:ext cx="7452658" cy="411362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700B10-53EB-A397-0221-806F7568190A}"/>
              </a:ext>
            </a:extLst>
          </p:cNvPr>
          <p:cNvSpPr txBox="1">
            <a:spLocks noGrp="1"/>
          </p:cNvSpPr>
          <p:nvPr>
            <p:ph type="dt" sz="half" idx="2"/>
          </p:nvPr>
        </p:nvSpPr>
        <p:spPr>
          <a:xfrm>
            <a:off x="594054" y="6009106"/>
            <a:ext cx="1944172" cy="345182"/>
          </a:xfrm>
          <a:prstGeom prst="rect">
            <a:avLst/>
          </a:prstGeom>
          <a:noFill/>
          <a:ln>
            <a:noFill/>
          </a:ln>
        </p:spPr>
        <p:txBody>
          <a:bodyPr vert="horz" wrap="square" lIns="91440" tIns="45720" rIns="91440" bIns="45720" anchor="ctr" anchorCtr="0" compatLnSpc="1">
            <a:noAutofit/>
          </a:bodyPr>
          <a:lstStyle>
            <a:lvl1pPr marL="0" marR="0" lvl="0" indent="0" algn="l" defTabSz="648035" rtl="0" fontAlgn="auto" hangingPunct="1">
              <a:lnSpc>
                <a:spcPct val="100000"/>
              </a:lnSpc>
              <a:spcBef>
                <a:spcPts val="0"/>
              </a:spcBef>
              <a:spcAft>
                <a:spcPts val="0"/>
              </a:spcAft>
              <a:buNone/>
              <a:tabLst/>
              <a:defRPr lang="en-GB" sz="850" b="0" i="0" u="none" strike="noStrike" kern="1200" cap="none" spc="0" baseline="0">
                <a:solidFill>
                  <a:srgbClr val="767676"/>
                </a:solidFill>
                <a:uFillTx/>
                <a:latin typeface="Aptos"/>
              </a:defRPr>
            </a:lvl1pPr>
          </a:lstStyle>
          <a:p>
            <a:pPr lvl="0"/>
            <a:fld id="{D05A05E2-B0C0-4CC4-A31E-9A8597BA6D4D}" type="datetime1">
              <a:rPr lang="en-GB"/>
              <a:pPr lvl="0"/>
              <a:t>26/06/2026</a:t>
            </a:fld>
            <a:endParaRPr lang="en-GB"/>
          </a:p>
        </p:txBody>
      </p:sp>
      <p:sp>
        <p:nvSpPr>
          <p:cNvPr id="5" name="Footer Placeholder 4">
            <a:extLst>
              <a:ext uri="{FF2B5EF4-FFF2-40B4-BE49-F238E27FC236}">
                <a16:creationId xmlns:a16="http://schemas.microsoft.com/office/drawing/2014/main" id="{6BB408BA-46D0-524B-813B-E2AA102C2D8B}"/>
              </a:ext>
            </a:extLst>
          </p:cNvPr>
          <p:cNvSpPr txBox="1">
            <a:spLocks noGrp="1"/>
          </p:cNvSpPr>
          <p:nvPr>
            <p:ph type="ftr" sz="quarter" idx="3"/>
          </p:nvPr>
        </p:nvSpPr>
        <p:spPr>
          <a:xfrm>
            <a:off x="2862255" y="6009106"/>
            <a:ext cx="2916258" cy="345182"/>
          </a:xfrm>
          <a:prstGeom prst="rect">
            <a:avLst/>
          </a:prstGeom>
          <a:noFill/>
          <a:ln>
            <a:noFill/>
          </a:ln>
        </p:spPr>
        <p:txBody>
          <a:bodyPr vert="horz" wrap="square" lIns="91440" tIns="45720" rIns="91440" bIns="45720" anchor="ctr" anchorCtr="1" compatLnSpc="1">
            <a:noAutofit/>
          </a:bodyPr>
          <a:lstStyle>
            <a:lvl1pPr marL="0" marR="0" lvl="0" indent="0" algn="ctr" defTabSz="648035" rtl="0" fontAlgn="auto" hangingPunct="1">
              <a:lnSpc>
                <a:spcPct val="100000"/>
              </a:lnSpc>
              <a:spcBef>
                <a:spcPts val="0"/>
              </a:spcBef>
              <a:spcAft>
                <a:spcPts val="0"/>
              </a:spcAft>
              <a:buNone/>
              <a:tabLst/>
              <a:defRPr lang="en-GB" sz="85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3E8C65B2-6966-089A-FE02-DEBC669C4C09}"/>
              </a:ext>
            </a:extLst>
          </p:cNvPr>
          <p:cNvSpPr txBox="1">
            <a:spLocks noGrp="1"/>
          </p:cNvSpPr>
          <p:nvPr>
            <p:ph type="sldNum" sz="quarter" idx="4"/>
          </p:nvPr>
        </p:nvSpPr>
        <p:spPr>
          <a:xfrm>
            <a:off x="6102541" y="6009106"/>
            <a:ext cx="1944172" cy="345182"/>
          </a:xfrm>
          <a:prstGeom prst="rect">
            <a:avLst/>
          </a:prstGeom>
          <a:noFill/>
          <a:ln>
            <a:noFill/>
          </a:ln>
        </p:spPr>
        <p:txBody>
          <a:bodyPr vert="horz" wrap="square" lIns="91440" tIns="45720" rIns="91440" bIns="45720" anchor="ctr" anchorCtr="0" compatLnSpc="1">
            <a:noAutofit/>
          </a:bodyPr>
          <a:lstStyle>
            <a:lvl1pPr marL="0" marR="0" lvl="0" indent="0" algn="r" defTabSz="648035" rtl="0" fontAlgn="auto" hangingPunct="1">
              <a:lnSpc>
                <a:spcPct val="100000"/>
              </a:lnSpc>
              <a:spcBef>
                <a:spcPts val="0"/>
              </a:spcBef>
              <a:spcAft>
                <a:spcPts val="0"/>
              </a:spcAft>
              <a:buNone/>
              <a:tabLst/>
              <a:defRPr lang="en-GB" sz="850" b="0" i="0" u="none" strike="noStrike" kern="1200" cap="none" spc="0" baseline="0">
                <a:solidFill>
                  <a:srgbClr val="767676"/>
                </a:solidFill>
                <a:uFillTx/>
                <a:latin typeface="Aptos"/>
              </a:defRPr>
            </a:lvl1pPr>
          </a:lstStyle>
          <a:p>
            <a:pPr lvl="0"/>
            <a:fld id="{91DD9387-FF83-4D60-86BB-3BC49D77A4F6}" type="slidenum">
              <a:t>‹#›</a:t>
            </a:fld>
            <a:endParaRPr lang="en-GB"/>
          </a:p>
        </p:txBody>
      </p:sp>
    </p:spTree>
    <p:extLst>
      <p:ext uri="{BB962C8B-B14F-4D97-AF65-F5344CB8AC3E}">
        <p14:creationId xmlns:p14="http://schemas.microsoft.com/office/powerpoint/2010/main" val="2662713836"/>
      </p:ext>
    </p:extLst>
  </p:cSld>
  <p:clrMap bg1="lt1" tx1="dk1" bg2="lt2" tx2="dk2" accent1="accent1" accent2="accent2" accent3="accent3" accent4="accent4" accent5="accent5" accent6="accent6" hlink="hlink" folHlink="folHlink"/>
  <p:sldLayoutIdLst>
    <p:sldLayoutId id="2147483720" r:id="rId1"/>
    <p:sldLayoutId id="2147483723" r:id="rId2"/>
  </p:sldLayoutIdLst>
  <p:txStyles>
    <p:titleStyle>
      <a:lvl1pPr marL="0" marR="0" lvl="0" indent="0" algn="l" defTabSz="648035" rtl="0" fontAlgn="auto" hangingPunct="1">
        <a:lnSpc>
          <a:spcPct val="90000"/>
        </a:lnSpc>
        <a:spcBef>
          <a:spcPts val="0"/>
        </a:spcBef>
        <a:spcAft>
          <a:spcPts val="0"/>
        </a:spcAft>
        <a:buNone/>
        <a:tabLst/>
        <a:defRPr lang="en-US" sz="3118" b="0" i="0" u="none" strike="noStrike" kern="1200" cap="none" spc="0" baseline="0">
          <a:solidFill>
            <a:srgbClr val="000000"/>
          </a:solidFill>
          <a:uFillTx/>
          <a:latin typeface="Aptos Display"/>
        </a:defRPr>
      </a:lvl1pPr>
    </p:titleStyle>
    <p:bodyStyle>
      <a:lvl1pPr marL="162009" marR="0" lvl="0" indent="-162009" algn="l" defTabSz="648035" rtl="0" fontAlgn="auto" hangingPunct="1">
        <a:lnSpc>
          <a:spcPct val="90000"/>
        </a:lnSpc>
        <a:spcBef>
          <a:spcPts val="709"/>
        </a:spcBef>
        <a:spcAft>
          <a:spcPts val="0"/>
        </a:spcAft>
        <a:buSzPct val="100000"/>
        <a:buFont typeface="Arial" pitchFamily="34"/>
        <a:buChar char="•"/>
        <a:tabLst/>
        <a:defRPr lang="en-US" sz="1984" b="0" i="0" u="none" strike="noStrike" kern="1200" cap="none" spc="0" baseline="0">
          <a:solidFill>
            <a:srgbClr val="000000"/>
          </a:solidFill>
          <a:uFillTx/>
          <a:latin typeface="Aptos"/>
        </a:defRPr>
      </a:lvl1pPr>
      <a:lvl2pPr marL="486026" marR="0" lvl="1" indent="-162009" algn="l" defTabSz="648035" rtl="0" fontAlgn="auto" hangingPunct="1">
        <a:lnSpc>
          <a:spcPct val="90000"/>
        </a:lnSpc>
        <a:spcBef>
          <a:spcPts val="354"/>
        </a:spcBef>
        <a:spcAft>
          <a:spcPts val="0"/>
        </a:spcAft>
        <a:buSzPct val="100000"/>
        <a:buFont typeface="Arial" pitchFamily="34"/>
        <a:buChar char="•"/>
        <a:tabLst/>
        <a:defRPr lang="en-US" sz="1701" b="0" i="0" u="none" strike="noStrike" kern="1200" cap="none" spc="0" baseline="0">
          <a:solidFill>
            <a:srgbClr val="000000"/>
          </a:solidFill>
          <a:uFillTx/>
          <a:latin typeface="Aptos"/>
        </a:defRPr>
      </a:lvl2pPr>
      <a:lvl3pPr marL="810044" marR="0" lvl="2" indent="-162009" algn="l" defTabSz="648035" rtl="0" fontAlgn="auto" hangingPunct="1">
        <a:lnSpc>
          <a:spcPct val="90000"/>
        </a:lnSpc>
        <a:spcBef>
          <a:spcPts val="354"/>
        </a:spcBef>
        <a:spcAft>
          <a:spcPts val="0"/>
        </a:spcAft>
        <a:buSzPct val="100000"/>
        <a:buFont typeface="Arial" pitchFamily="34"/>
        <a:buChar char="•"/>
        <a:tabLst/>
        <a:defRPr lang="en-US" sz="1417" b="0" i="0" u="none" strike="noStrike" kern="1200" cap="none" spc="0" baseline="0">
          <a:solidFill>
            <a:srgbClr val="000000"/>
          </a:solidFill>
          <a:uFillTx/>
          <a:latin typeface="Aptos"/>
        </a:defRPr>
      </a:lvl3pPr>
      <a:lvl4pPr marL="1134062" marR="0" lvl="3" indent="-162009" algn="l" defTabSz="648035" rtl="0" fontAlgn="auto" hangingPunct="1">
        <a:lnSpc>
          <a:spcPct val="90000"/>
        </a:lnSpc>
        <a:spcBef>
          <a:spcPts val="354"/>
        </a:spcBef>
        <a:spcAft>
          <a:spcPts val="0"/>
        </a:spcAft>
        <a:buSzPct val="100000"/>
        <a:buFont typeface="Arial" pitchFamily="34"/>
        <a:buChar char="•"/>
        <a:tabLst/>
        <a:defRPr lang="en-US" sz="1276" b="0" i="0" u="none" strike="noStrike" kern="1200" cap="none" spc="0" baseline="0">
          <a:solidFill>
            <a:srgbClr val="000000"/>
          </a:solidFill>
          <a:uFillTx/>
          <a:latin typeface="Aptos"/>
        </a:defRPr>
      </a:lvl4pPr>
      <a:lvl5pPr marL="1458079" marR="0" lvl="4" indent="-162009" algn="l" defTabSz="648035" rtl="0" fontAlgn="auto" hangingPunct="1">
        <a:lnSpc>
          <a:spcPct val="90000"/>
        </a:lnSpc>
        <a:spcBef>
          <a:spcPts val="354"/>
        </a:spcBef>
        <a:spcAft>
          <a:spcPts val="0"/>
        </a:spcAft>
        <a:buSzPct val="100000"/>
        <a:buFont typeface="Arial" pitchFamily="34"/>
        <a:buChar char="•"/>
        <a:tabLst/>
        <a:defRPr lang="en-US" sz="1276" b="0" i="0" u="none" strike="noStrike" kern="1200" cap="none" spc="0" baseline="0">
          <a:solidFill>
            <a:srgbClr val="000000"/>
          </a:solidFill>
          <a:uFillTx/>
          <a:latin typeface="Apto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004"/>
            <a:ext cx="8640763" cy="6491354"/>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205"/>
            </a:p>
          </p:txBody>
        </p:sp>
      </p:grpSp>
      <p:sp>
        <p:nvSpPr>
          <p:cNvPr id="2" name="Title Placeholder 1"/>
          <p:cNvSpPr>
            <a:spLocks noGrp="1"/>
          </p:cNvSpPr>
          <p:nvPr>
            <p:ph type="title"/>
          </p:nvPr>
        </p:nvSpPr>
        <p:spPr>
          <a:xfrm>
            <a:off x="480043" y="576298"/>
            <a:ext cx="6092665" cy="124864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80043" y="2042557"/>
            <a:ext cx="6092665" cy="36687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06451" y="5711325"/>
            <a:ext cx="646313" cy="345178"/>
          </a:xfrm>
          <a:prstGeom prst="rect">
            <a:avLst/>
          </a:prstGeom>
        </p:spPr>
        <p:txBody>
          <a:bodyPr vert="horz" lIns="91440" tIns="45720" rIns="91440" bIns="45720" rtlCol="0" anchor="ctr"/>
          <a:lstStyle>
            <a:lvl1pPr algn="r">
              <a:defRPr sz="638">
                <a:solidFill>
                  <a:schemeClr val="tx1">
                    <a:tint val="75000"/>
                  </a:schemeClr>
                </a:solidFill>
              </a:defRPr>
            </a:lvl1pPr>
          </a:lstStyle>
          <a:p>
            <a:fld id="{B61BEF0D-F0BB-DE4B-95CE-6DB70DBA9567}" type="datetimeFigureOut">
              <a:rPr lang="en-US" dirty="0"/>
              <a:pPr/>
              <a:t>6/26/2026</a:t>
            </a:fld>
            <a:endParaRPr lang="en-US"/>
          </a:p>
        </p:txBody>
      </p:sp>
      <p:sp>
        <p:nvSpPr>
          <p:cNvPr id="5" name="Footer Placeholder 4"/>
          <p:cNvSpPr>
            <a:spLocks noGrp="1"/>
          </p:cNvSpPr>
          <p:nvPr>
            <p:ph type="ftr" sz="quarter" idx="3"/>
          </p:nvPr>
        </p:nvSpPr>
        <p:spPr>
          <a:xfrm>
            <a:off x="480043" y="5711325"/>
            <a:ext cx="4463269" cy="345178"/>
          </a:xfrm>
          <a:prstGeom prst="rect">
            <a:avLst/>
          </a:prstGeom>
        </p:spPr>
        <p:txBody>
          <a:bodyPr vert="horz" lIns="91440" tIns="45720" rIns="91440" bIns="45720" rtlCol="0" anchor="ctr"/>
          <a:lstStyle>
            <a:lvl1pPr algn="l">
              <a:defRPr sz="6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88409" y="5711325"/>
            <a:ext cx="484299" cy="345178"/>
          </a:xfrm>
          <a:prstGeom prst="rect">
            <a:avLst/>
          </a:prstGeom>
        </p:spPr>
        <p:txBody>
          <a:bodyPr vert="horz" lIns="91440" tIns="45720" rIns="91440" bIns="45720" rtlCol="0" anchor="ctr"/>
          <a:lstStyle>
            <a:lvl1pPr algn="r">
              <a:defRPr sz="638">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54866107"/>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324018" rtl="0" eaLnBrk="1" latinLnBrk="0" hangingPunct="1">
        <a:spcBef>
          <a:spcPct val="0"/>
        </a:spcBef>
        <a:buNone/>
        <a:defRPr sz="255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3013" indent="-243013" algn="l" defTabSz="324018" rtl="0" eaLnBrk="1" latinLnBrk="0" hangingPunct="1">
        <a:spcBef>
          <a:spcPts val="709"/>
        </a:spcBef>
        <a:spcAft>
          <a:spcPts val="0"/>
        </a:spcAft>
        <a:buClr>
          <a:schemeClr val="accent1"/>
        </a:buClr>
        <a:buSzPct val="80000"/>
        <a:buFont typeface="Wingdings 3" charset="2"/>
        <a:buChar char=""/>
        <a:defRPr sz="1276" kern="1200">
          <a:solidFill>
            <a:schemeClr val="tx1">
              <a:lumMod val="75000"/>
              <a:lumOff val="25000"/>
            </a:schemeClr>
          </a:solidFill>
          <a:latin typeface="+mn-lt"/>
          <a:ea typeface="+mn-ea"/>
          <a:cs typeface="+mn-cs"/>
        </a:defRPr>
      </a:lvl1pPr>
      <a:lvl2pPr marL="526529" indent="-202511" algn="l" defTabSz="324018" rtl="0" eaLnBrk="1" latinLnBrk="0" hangingPunct="1">
        <a:spcBef>
          <a:spcPts val="709"/>
        </a:spcBef>
        <a:spcAft>
          <a:spcPts val="0"/>
        </a:spcAft>
        <a:buClr>
          <a:schemeClr val="accent1"/>
        </a:buClr>
        <a:buSzPct val="80000"/>
        <a:buFont typeface="Wingdings 3" charset="2"/>
        <a:buChar char=""/>
        <a:defRPr sz="1134" kern="1200">
          <a:solidFill>
            <a:schemeClr val="tx1">
              <a:lumMod val="75000"/>
              <a:lumOff val="25000"/>
            </a:schemeClr>
          </a:solidFill>
          <a:latin typeface="+mn-lt"/>
          <a:ea typeface="+mn-ea"/>
          <a:cs typeface="+mn-cs"/>
        </a:defRPr>
      </a:lvl2pPr>
      <a:lvl3pPr marL="810044" indent="-162009" algn="l" defTabSz="324018" rtl="0" eaLnBrk="1" latinLnBrk="0" hangingPunct="1">
        <a:spcBef>
          <a:spcPts val="709"/>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3pPr>
      <a:lvl4pPr marL="1134062"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4pPr>
      <a:lvl5pPr marL="1458079"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5pPr>
      <a:lvl6pPr marL="1782097"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6pPr>
      <a:lvl7pPr marL="2106115"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7pPr>
      <a:lvl8pPr marL="2430132"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8pPr>
      <a:lvl9pPr marL="2754150" indent="-162009" algn="l" defTabSz="324018" rtl="0" eaLnBrk="1" latinLnBrk="0" hangingPunct="1">
        <a:spcBef>
          <a:spcPts val="709"/>
        </a:spcBef>
        <a:spcAft>
          <a:spcPts val="0"/>
        </a:spcAft>
        <a:buClr>
          <a:schemeClr val="accent1"/>
        </a:buClr>
        <a:buSzPct val="80000"/>
        <a:buFont typeface="Wingdings 3" charset="2"/>
        <a:buChar char=""/>
        <a:defRPr sz="850" kern="1200">
          <a:solidFill>
            <a:schemeClr val="tx1">
              <a:lumMod val="75000"/>
              <a:lumOff val="25000"/>
            </a:schemeClr>
          </a:solidFill>
          <a:latin typeface="+mn-lt"/>
          <a:ea typeface="+mn-ea"/>
          <a:cs typeface="+mn-cs"/>
        </a:defRPr>
      </a:lvl9pPr>
    </p:bodyStyle>
    <p:otherStyle>
      <a:defPPr>
        <a:defRPr lang="en-US"/>
      </a:defPPr>
      <a:lvl1pPr marL="0" algn="l" defTabSz="324018" rtl="0" eaLnBrk="1" latinLnBrk="0" hangingPunct="1">
        <a:defRPr sz="1276" kern="1200">
          <a:solidFill>
            <a:schemeClr val="tx1"/>
          </a:solidFill>
          <a:latin typeface="+mn-lt"/>
          <a:ea typeface="+mn-ea"/>
          <a:cs typeface="+mn-cs"/>
        </a:defRPr>
      </a:lvl1pPr>
      <a:lvl2pPr marL="324018" algn="l" defTabSz="324018" rtl="0" eaLnBrk="1" latinLnBrk="0" hangingPunct="1">
        <a:defRPr sz="1276" kern="1200">
          <a:solidFill>
            <a:schemeClr val="tx1"/>
          </a:solidFill>
          <a:latin typeface="+mn-lt"/>
          <a:ea typeface="+mn-ea"/>
          <a:cs typeface="+mn-cs"/>
        </a:defRPr>
      </a:lvl2pPr>
      <a:lvl3pPr marL="648035" algn="l" defTabSz="324018" rtl="0" eaLnBrk="1" latinLnBrk="0" hangingPunct="1">
        <a:defRPr sz="1276" kern="1200">
          <a:solidFill>
            <a:schemeClr val="tx1"/>
          </a:solidFill>
          <a:latin typeface="+mn-lt"/>
          <a:ea typeface="+mn-ea"/>
          <a:cs typeface="+mn-cs"/>
        </a:defRPr>
      </a:lvl3pPr>
      <a:lvl4pPr marL="972053" algn="l" defTabSz="324018" rtl="0" eaLnBrk="1" latinLnBrk="0" hangingPunct="1">
        <a:defRPr sz="1276" kern="1200">
          <a:solidFill>
            <a:schemeClr val="tx1"/>
          </a:solidFill>
          <a:latin typeface="+mn-lt"/>
          <a:ea typeface="+mn-ea"/>
          <a:cs typeface="+mn-cs"/>
        </a:defRPr>
      </a:lvl4pPr>
      <a:lvl5pPr marL="1296071" algn="l" defTabSz="324018" rtl="0" eaLnBrk="1" latinLnBrk="0" hangingPunct="1">
        <a:defRPr sz="1276" kern="1200">
          <a:solidFill>
            <a:schemeClr val="tx1"/>
          </a:solidFill>
          <a:latin typeface="+mn-lt"/>
          <a:ea typeface="+mn-ea"/>
          <a:cs typeface="+mn-cs"/>
        </a:defRPr>
      </a:lvl5pPr>
      <a:lvl6pPr marL="1620088" algn="l" defTabSz="324018" rtl="0" eaLnBrk="1" latinLnBrk="0" hangingPunct="1">
        <a:defRPr sz="1276" kern="1200">
          <a:solidFill>
            <a:schemeClr val="tx1"/>
          </a:solidFill>
          <a:latin typeface="+mn-lt"/>
          <a:ea typeface="+mn-ea"/>
          <a:cs typeface="+mn-cs"/>
        </a:defRPr>
      </a:lvl6pPr>
      <a:lvl7pPr marL="1944106" algn="l" defTabSz="324018" rtl="0" eaLnBrk="1" latinLnBrk="0" hangingPunct="1">
        <a:defRPr sz="1276" kern="1200">
          <a:solidFill>
            <a:schemeClr val="tx1"/>
          </a:solidFill>
          <a:latin typeface="+mn-lt"/>
          <a:ea typeface="+mn-ea"/>
          <a:cs typeface="+mn-cs"/>
        </a:defRPr>
      </a:lvl7pPr>
      <a:lvl8pPr marL="2268123" algn="l" defTabSz="324018" rtl="0" eaLnBrk="1" latinLnBrk="0" hangingPunct="1">
        <a:defRPr sz="1276" kern="1200">
          <a:solidFill>
            <a:schemeClr val="tx1"/>
          </a:solidFill>
          <a:latin typeface="+mn-lt"/>
          <a:ea typeface="+mn-ea"/>
          <a:cs typeface="+mn-cs"/>
        </a:defRPr>
      </a:lvl8pPr>
      <a:lvl9pPr marL="2592141" algn="l" defTabSz="324018" rtl="0" eaLnBrk="1" latinLnBrk="0" hangingPunct="1">
        <a:defRPr sz="12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99" r:id="rId1"/>
    <p:sldLayoutId id="2147483698"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yellow and grey waves&#10;&#10;Description automatically generated">
            <a:extLst>
              <a:ext uri="{FF2B5EF4-FFF2-40B4-BE49-F238E27FC236}">
                <a16:creationId xmlns:a16="http://schemas.microsoft.com/office/drawing/2014/main" id="{7877050D-A523-FD36-3C31-C4452C32816C}"/>
              </a:ext>
            </a:extLst>
          </p:cNvPr>
          <p:cNvPicPr>
            <a:picLocks noChangeAspect="1"/>
          </p:cNvPicPr>
          <p:nvPr userDrawn="1"/>
        </p:nvPicPr>
        <p:blipFill>
          <a:blip r:embed="rId5"/>
          <a:stretch>
            <a:fillRect/>
          </a:stretch>
        </p:blipFill>
        <p:spPr>
          <a:xfrm>
            <a:off x="1912" y="0"/>
            <a:ext cx="8636940" cy="6483350"/>
          </a:xfrm>
          <a:prstGeom prst="rect">
            <a:avLst/>
          </a:prstGeom>
        </p:spPr>
      </p:pic>
      <p:sp>
        <p:nvSpPr>
          <p:cNvPr id="1027" name="Title Placeholder 1"/>
          <p:cNvSpPr>
            <a:spLocks noGrp="1"/>
          </p:cNvSpPr>
          <p:nvPr>
            <p:ph type="title"/>
          </p:nvPr>
        </p:nvSpPr>
        <p:spPr bwMode="auto">
          <a:xfrm>
            <a:off x="432038" y="1026003"/>
            <a:ext cx="7776687" cy="10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32038" y="2238322"/>
            <a:ext cx="7776687" cy="355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92547" y="6009107"/>
            <a:ext cx="2016178" cy="345178"/>
          </a:xfrm>
          <a:prstGeom prst="rect">
            <a:avLst/>
          </a:prstGeom>
        </p:spPr>
        <p:txBody>
          <a:bodyPr vert="horz" lIns="91440" tIns="45720" rIns="91440" bIns="45720" rtlCol="0" anchor="ctr"/>
          <a:lstStyle>
            <a:lvl1pPr algn="r" fontAlgn="auto">
              <a:spcBef>
                <a:spcPts val="0"/>
              </a:spcBef>
              <a:spcAft>
                <a:spcPts val="0"/>
              </a:spcAft>
              <a:defRPr sz="1701" smtClean="0">
                <a:solidFill>
                  <a:schemeClr val="tx1">
                    <a:tint val="75000"/>
                  </a:schemeClr>
                </a:solidFill>
                <a:latin typeface="+mn-lt"/>
                <a:ea typeface="+mn-ea"/>
                <a:cs typeface="+mn-cs"/>
              </a:defRPr>
            </a:lvl1pPr>
          </a:lstStyle>
          <a:p>
            <a:pPr>
              <a:defRPr/>
            </a:pPr>
            <a:fld id="{2C38A1CA-59FC-9F47-B020-A03B5B95B4A0}" type="slidenum">
              <a:rPr lang="en-US" smtClean="0"/>
              <a:pPr>
                <a:defRPr/>
              </a:pPr>
              <a:t>‹#›</a:t>
            </a:fld>
            <a:endParaRPr lang="en-US" dirty="0"/>
          </a:p>
        </p:txBody>
      </p:sp>
      <p:sp>
        <p:nvSpPr>
          <p:cNvPr id="4" name="Date Placeholder 3">
            <a:extLst>
              <a:ext uri="{FF2B5EF4-FFF2-40B4-BE49-F238E27FC236}">
                <a16:creationId xmlns:a16="http://schemas.microsoft.com/office/drawing/2014/main" id="{9CAC1CE6-C16C-C6A7-545D-53D35AD9F069}"/>
              </a:ext>
            </a:extLst>
          </p:cNvPr>
          <p:cNvSpPr txBox="1">
            <a:spLocks/>
          </p:cNvSpPr>
          <p:nvPr userDrawn="1"/>
        </p:nvSpPr>
        <p:spPr>
          <a:xfrm>
            <a:off x="337684" y="6012676"/>
            <a:ext cx="2522706" cy="345178"/>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pPr>
              <a:defRPr/>
            </a:pPr>
            <a:r>
              <a:rPr lang="en-GB" sz="1323" dirty="0"/>
              <a:t>© Elklan Training Ltd 2024</a:t>
            </a:r>
            <a:endParaRPr lang="en-US" sz="1323" dirty="0"/>
          </a:p>
        </p:txBody>
      </p:sp>
    </p:spTree>
    <p:extLst>
      <p:ext uri="{BB962C8B-B14F-4D97-AF65-F5344CB8AC3E}">
        <p14:creationId xmlns:p14="http://schemas.microsoft.com/office/powerpoint/2010/main" val="17217976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hdr="0" dt="0"/>
  <p:txStyles>
    <p:titleStyle>
      <a:lvl1pPr algn="ctr" defTabSz="432044" rtl="0" eaLnBrk="1" fontAlgn="base" hangingPunct="1">
        <a:spcBef>
          <a:spcPct val="0"/>
        </a:spcBef>
        <a:spcAft>
          <a:spcPct val="0"/>
        </a:spcAft>
        <a:defRPr sz="3780" kern="1200">
          <a:solidFill>
            <a:schemeClr val="tx1"/>
          </a:solidFill>
          <a:latin typeface="Gotham Medium"/>
          <a:ea typeface="ＭＳ Ｐゴシック" charset="0"/>
          <a:cs typeface="ＭＳ Ｐゴシック" charset="0"/>
        </a:defRPr>
      </a:lvl1pPr>
      <a:lvl2pPr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2pPr>
      <a:lvl3pPr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3pPr>
      <a:lvl4pPr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4pPr>
      <a:lvl5pPr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5pPr>
      <a:lvl6pPr marL="432044"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6pPr>
      <a:lvl7pPr marL="864087"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7pPr>
      <a:lvl8pPr marL="1296130"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8pPr>
      <a:lvl9pPr marL="1728173" algn="ctr" defTabSz="432044" rtl="0" eaLnBrk="1" fontAlgn="base" hangingPunct="1">
        <a:spcBef>
          <a:spcPct val="0"/>
        </a:spcBef>
        <a:spcAft>
          <a:spcPct val="0"/>
        </a:spcAft>
        <a:defRPr sz="3780">
          <a:solidFill>
            <a:schemeClr val="tx1"/>
          </a:solidFill>
          <a:latin typeface="Gotham Medium" charset="0"/>
          <a:ea typeface="ＭＳ Ｐゴシック" charset="0"/>
          <a:cs typeface="ＭＳ Ｐゴシック" charset="0"/>
        </a:defRPr>
      </a:lvl9pPr>
    </p:titleStyle>
    <p:bodyStyle>
      <a:lvl1pPr marL="324033" indent="-324033" algn="l" defTabSz="432044" rtl="0" eaLnBrk="1" fontAlgn="base" hangingPunct="1">
        <a:spcBef>
          <a:spcPct val="20000"/>
        </a:spcBef>
        <a:spcAft>
          <a:spcPct val="0"/>
        </a:spcAft>
        <a:buFont typeface="Arial" charset="0"/>
        <a:buChar char="•"/>
        <a:defRPr sz="3024" kern="1200">
          <a:solidFill>
            <a:srgbClr val="404040"/>
          </a:solidFill>
          <a:latin typeface="Gotham Light"/>
          <a:ea typeface="ＭＳ Ｐゴシック" charset="0"/>
          <a:cs typeface="ＭＳ Ｐゴシック" charset="0"/>
        </a:defRPr>
      </a:lvl1pPr>
      <a:lvl2pPr marL="702070" indent="-270027" algn="l" defTabSz="432044" rtl="0" eaLnBrk="1" fontAlgn="base" hangingPunct="1">
        <a:spcBef>
          <a:spcPct val="20000"/>
        </a:spcBef>
        <a:spcAft>
          <a:spcPct val="0"/>
        </a:spcAft>
        <a:buFont typeface="Arial" charset="0"/>
        <a:buChar char="–"/>
        <a:defRPr sz="2646" kern="1200">
          <a:solidFill>
            <a:srgbClr val="404040"/>
          </a:solidFill>
          <a:latin typeface="Gotham Light"/>
          <a:ea typeface="ＭＳ Ｐゴシック" charset="0"/>
          <a:cs typeface="+mn-cs"/>
        </a:defRPr>
      </a:lvl2pPr>
      <a:lvl3pPr marL="1080109" indent="-216021" algn="l" defTabSz="432044" rtl="0" eaLnBrk="1" fontAlgn="base" hangingPunct="1">
        <a:spcBef>
          <a:spcPct val="20000"/>
        </a:spcBef>
        <a:spcAft>
          <a:spcPct val="0"/>
        </a:spcAft>
        <a:buFont typeface="Arial" charset="0"/>
        <a:buChar char="•"/>
        <a:defRPr sz="2268" kern="1200">
          <a:solidFill>
            <a:srgbClr val="404040"/>
          </a:solidFill>
          <a:latin typeface="Gotham Light"/>
          <a:ea typeface="ＭＳ Ｐゴシック" charset="0"/>
          <a:cs typeface="+mn-cs"/>
        </a:defRPr>
      </a:lvl3pPr>
      <a:lvl4pPr marL="1512151" indent="-216021" algn="l" defTabSz="432044" rtl="0" eaLnBrk="1" fontAlgn="base" hangingPunct="1">
        <a:spcBef>
          <a:spcPct val="20000"/>
        </a:spcBef>
        <a:spcAft>
          <a:spcPct val="0"/>
        </a:spcAft>
        <a:buFont typeface="Arial" charset="0"/>
        <a:buChar char="–"/>
        <a:defRPr sz="1890" kern="1200">
          <a:solidFill>
            <a:srgbClr val="404040"/>
          </a:solidFill>
          <a:latin typeface="Gotham Light"/>
          <a:ea typeface="ＭＳ Ｐゴシック" charset="0"/>
          <a:cs typeface="+mn-cs"/>
        </a:defRPr>
      </a:lvl4pPr>
      <a:lvl5pPr marL="1944194" indent="-216021" algn="l" defTabSz="432044" rtl="0" eaLnBrk="1" fontAlgn="base" hangingPunct="1">
        <a:spcBef>
          <a:spcPct val="20000"/>
        </a:spcBef>
        <a:spcAft>
          <a:spcPct val="0"/>
        </a:spcAft>
        <a:buFont typeface="Arial" charset="0"/>
        <a:buChar char="»"/>
        <a:defRPr sz="1890" kern="1200">
          <a:solidFill>
            <a:srgbClr val="404040"/>
          </a:solidFill>
          <a:latin typeface="Gotham Light"/>
          <a:ea typeface="ＭＳ Ｐゴシック" charset="0"/>
          <a:cs typeface="+mn-cs"/>
        </a:defRPr>
      </a:lvl5pPr>
      <a:lvl6pPr marL="2376237" indent="-216021" algn="l" defTabSz="432044" rtl="0" eaLnBrk="1" latinLnBrk="0" hangingPunct="1">
        <a:spcBef>
          <a:spcPct val="20000"/>
        </a:spcBef>
        <a:buFont typeface="Arial"/>
        <a:buChar char="•"/>
        <a:defRPr sz="1890" kern="1200">
          <a:solidFill>
            <a:schemeClr val="tx1"/>
          </a:solidFill>
          <a:latin typeface="+mn-lt"/>
          <a:ea typeface="+mn-ea"/>
          <a:cs typeface="+mn-cs"/>
        </a:defRPr>
      </a:lvl6pPr>
      <a:lvl7pPr marL="2808281" indent="-216021" algn="l" defTabSz="432044" rtl="0" eaLnBrk="1" latinLnBrk="0" hangingPunct="1">
        <a:spcBef>
          <a:spcPct val="20000"/>
        </a:spcBef>
        <a:buFont typeface="Arial"/>
        <a:buChar char="•"/>
        <a:defRPr sz="1890" kern="1200">
          <a:solidFill>
            <a:schemeClr val="tx1"/>
          </a:solidFill>
          <a:latin typeface="+mn-lt"/>
          <a:ea typeface="+mn-ea"/>
          <a:cs typeface="+mn-cs"/>
        </a:defRPr>
      </a:lvl7pPr>
      <a:lvl8pPr marL="3240325" indent="-216021" algn="l" defTabSz="432044" rtl="0" eaLnBrk="1" latinLnBrk="0" hangingPunct="1">
        <a:spcBef>
          <a:spcPct val="20000"/>
        </a:spcBef>
        <a:buFont typeface="Arial"/>
        <a:buChar char="•"/>
        <a:defRPr sz="1890" kern="1200">
          <a:solidFill>
            <a:schemeClr val="tx1"/>
          </a:solidFill>
          <a:latin typeface="+mn-lt"/>
          <a:ea typeface="+mn-ea"/>
          <a:cs typeface="+mn-cs"/>
        </a:defRPr>
      </a:lvl8pPr>
      <a:lvl9pPr marL="3672367" indent="-216021" algn="l" defTabSz="432044" rtl="0" eaLnBrk="1" latinLnBrk="0" hangingPunct="1">
        <a:spcBef>
          <a:spcPct val="20000"/>
        </a:spcBef>
        <a:buFont typeface="Arial"/>
        <a:buChar char="•"/>
        <a:defRPr sz="1890" kern="1200">
          <a:solidFill>
            <a:schemeClr val="tx1"/>
          </a:solidFill>
          <a:latin typeface="+mn-lt"/>
          <a:ea typeface="+mn-ea"/>
          <a:cs typeface="+mn-cs"/>
        </a:defRPr>
      </a:lvl9pPr>
    </p:bodyStyle>
    <p:otherStyle>
      <a:defPPr>
        <a:defRPr lang="en-US"/>
      </a:defPPr>
      <a:lvl1pPr marL="0" algn="l" defTabSz="432044" rtl="0" eaLnBrk="1" latinLnBrk="0" hangingPunct="1">
        <a:defRPr sz="1701" kern="1200">
          <a:solidFill>
            <a:schemeClr val="tx1"/>
          </a:solidFill>
          <a:latin typeface="+mn-lt"/>
          <a:ea typeface="+mn-ea"/>
          <a:cs typeface="+mn-cs"/>
        </a:defRPr>
      </a:lvl1pPr>
      <a:lvl2pPr marL="432044" algn="l" defTabSz="432044" rtl="0" eaLnBrk="1" latinLnBrk="0" hangingPunct="1">
        <a:defRPr sz="1701" kern="1200">
          <a:solidFill>
            <a:schemeClr val="tx1"/>
          </a:solidFill>
          <a:latin typeface="+mn-lt"/>
          <a:ea typeface="+mn-ea"/>
          <a:cs typeface="+mn-cs"/>
        </a:defRPr>
      </a:lvl2pPr>
      <a:lvl3pPr marL="864087" algn="l" defTabSz="432044" rtl="0" eaLnBrk="1" latinLnBrk="0" hangingPunct="1">
        <a:defRPr sz="1701" kern="1200">
          <a:solidFill>
            <a:schemeClr val="tx1"/>
          </a:solidFill>
          <a:latin typeface="+mn-lt"/>
          <a:ea typeface="+mn-ea"/>
          <a:cs typeface="+mn-cs"/>
        </a:defRPr>
      </a:lvl3pPr>
      <a:lvl4pPr marL="1296130" algn="l" defTabSz="432044" rtl="0" eaLnBrk="1" latinLnBrk="0" hangingPunct="1">
        <a:defRPr sz="1701" kern="1200">
          <a:solidFill>
            <a:schemeClr val="tx1"/>
          </a:solidFill>
          <a:latin typeface="+mn-lt"/>
          <a:ea typeface="+mn-ea"/>
          <a:cs typeface="+mn-cs"/>
        </a:defRPr>
      </a:lvl4pPr>
      <a:lvl5pPr marL="1728173" algn="l" defTabSz="432044" rtl="0" eaLnBrk="1" latinLnBrk="0" hangingPunct="1">
        <a:defRPr sz="1701" kern="1200">
          <a:solidFill>
            <a:schemeClr val="tx1"/>
          </a:solidFill>
          <a:latin typeface="+mn-lt"/>
          <a:ea typeface="+mn-ea"/>
          <a:cs typeface="+mn-cs"/>
        </a:defRPr>
      </a:lvl5pPr>
      <a:lvl6pPr marL="2160216" algn="l" defTabSz="432044" rtl="0" eaLnBrk="1" latinLnBrk="0" hangingPunct="1">
        <a:defRPr sz="1701" kern="1200">
          <a:solidFill>
            <a:schemeClr val="tx1"/>
          </a:solidFill>
          <a:latin typeface="+mn-lt"/>
          <a:ea typeface="+mn-ea"/>
          <a:cs typeface="+mn-cs"/>
        </a:defRPr>
      </a:lvl6pPr>
      <a:lvl7pPr marL="2592260" algn="l" defTabSz="432044" rtl="0" eaLnBrk="1" latinLnBrk="0" hangingPunct="1">
        <a:defRPr sz="1701" kern="1200">
          <a:solidFill>
            <a:schemeClr val="tx1"/>
          </a:solidFill>
          <a:latin typeface="+mn-lt"/>
          <a:ea typeface="+mn-ea"/>
          <a:cs typeface="+mn-cs"/>
        </a:defRPr>
      </a:lvl7pPr>
      <a:lvl8pPr marL="3024302" algn="l" defTabSz="432044" rtl="0" eaLnBrk="1" latinLnBrk="0" hangingPunct="1">
        <a:defRPr sz="1701" kern="1200">
          <a:solidFill>
            <a:schemeClr val="tx1"/>
          </a:solidFill>
          <a:latin typeface="+mn-lt"/>
          <a:ea typeface="+mn-ea"/>
          <a:cs typeface="+mn-cs"/>
        </a:defRPr>
      </a:lvl8pPr>
      <a:lvl9pPr marL="3456346" algn="l" defTabSz="432044" rtl="0" eaLnBrk="1" latinLnBrk="0" hangingPunct="1">
        <a:defRPr sz="17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3649954-68B7-0902-78E9-0313A452395F}"/>
              </a:ext>
            </a:extLst>
          </p:cNvPr>
          <p:cNvSpPr>
            <a:spLocks/>
          </p:cNvSpPr>
          <p:nvPr userDrawn="1"/>
        </p:nvSpPr>
        <p:spPr bwMode="auto">
          <a:xfrm>
            <a:off x="0" y="5597893"/>
            <a:ext cx="8640763" cy="885458"/>
          </a:xfrm>
          <a:custGeom>
            <a:avLst/>
            <a:gdLst>
              <a:gd name="T0" fmla="*/ 13608 w 13608"/>
              <a:gd name="T1" fmla="*/ 3 h 1045"/>
              <a:gd name="T2" fmla="*/ 13608 w 13608"/>
              <a:gd name="T3" fmla="*/ 1045 h 1045"/>
              <a:gd name="T4" fmla="*/ 0 w 13608"/>
              <a:gd name="T5" fmla="*/ 1045 h 1045"/>
              <a:gd name="T6" fmla="*/ 0 w 13608"/>
              <a:gd name="T7" fmla="*/ 99 h 1045"/>
              <a:gd name="T8" fmla="*/ 35 w 13608"/>
              <a:gd name="T9" fmla="*/ 100 h 1045"/>
              <a:gd name="T10" fmla="*/ 544 w 13608"/>
              <a:gd name="T11" fmla="*/ 0 h 1045"/>
              <a:gd name="T12" fmla="*/ 1054 w 13608"/>
              <a:gd name="T13" fmla="*/ 100 h 1045"/>
              <a:gd name="T14" fmla="*/ 1564 w 13608"/>
              <a:gd name="T15" fmla="*/ 0 h 1045"/>
              <a:gd name="T16" fmla="*/ 2074 w 13608"/>
              <a:gd name="T17" fmla="*/ 100 h 1045"/>
              <a:gd name="T18" fmla="*/ 2584 w 13608"/>
              <a:gd name="T19" fmla="*/ 0 h 1045"/>
              <a:gd name="T20" fmla="*/ 3094 w 13608"/>
              <a:gd name="T21" fmla="*/ 100 h 1045"/>
              <a:gd name="T22" fmla="*/ 3604 w 13608"/>
              <a:gd name="T23" fmla="*/ 0 h 1045"/>
              <a:gd name="T24" fmla="*/ 4113 w 13608"/>
              <a:gd name="T25" fmla="*/ 100 h 1045"/>
              <a:gd name="T26" fmla="*/ 4623 w 13608"/>
              <a:gd name="T27" fmla="*/ 0 h 1045"/>
              <a:gd name="T28" fmla="*/ 5133 w 13608"/>
              <a:gd name="T29" fmla="*/ 100 h 1045"/>
              <a:gd name="T30" fmla="*/ 5354 w 13608"/>
              <a:gd name="T31" fmla="*/ 0 h 1045"/>
              <a:gd name="T32" fmla="*/ 5575 w 13608"/>
              <a:gd name="T33" fmla="*/ 100 h 1045"/>
              <a:gd name="T34" fmla="*/ 5797 w 13608"/>
              <a:gd name="T35" fmla="*/ 0 h 1045"/>
              <a:gd name="T36" fmla="*/ 6018 w 13608"/>
              <a:gd name="T37" fmla="*/ 100 h 1045"/>
              <a:gd name="T38" fmla="*/ 6239 w 13608"/>
              <a:gd name="T39" fmla="*/ 0 h 1045"/>
              <a:gd name="T40" fmla="*/ 6460 w 13608"/>
              <a:gd name="T41" fmla="*/ 100 h 1045"/>
              <a:gd name="T42" fmla="*/ 6681 w 13608"/>
              <a:gd name="T43" fmla="*/ 0 h 1045"/>
              <a:gd name="T44" fmla="*/ 6902 w 13608"/>
              <a:gd name="T45" fmla="*/ 100 h 1045"/>
              <a:gd name="T46" fmla="*/ 7124 w 13608"/>
              <a:gd name="T47" fmla="*/ 0 h 1045"/>
              <a:gd name="T48" fmla="*/ 7345 w 13608"/>
              <a:gd name="T49" fmla="*/ 100 h 1045"/>
              <a:gd name="T50" fmla="*/ 7566 w 13608"/>
              <a:gd name="T51" fmla="*/ 0 h 1045"/>
              <a:gd name="T52" fmla="*/ 8158 w 13608"/>
              <a:gd name="T53" fmla="*/ 100 h 1045"/>
              <a:gd name="T54" fmla="*/ 8751 w 13608"/>
              <a:gd name="T55" fmla="*/ 0 h 1045"/>
              <a:gd name="T56" fmla="*/ 9344 w 13608"/>
              <a:gd name="T57" fmla="*/ 100 h 1045"/>
              <a:gd name="T58" fmla="*/ 9936 w 13608"/>
              <a:gd name="T59" fmla="*/ 0 h 1045"/>
              <a:gd name="T60" fmla="*/ 10529 w 13608"/>
              <a:gd name="T61" fmla="*/ 100 h 1045"/>
              <a:gd name="T62" fmla="*/ 11121 w 13608"/>
              <a:gd name="T63" fmla="*/ 0 h 1045"/>
              <a:gd name="T64" fmla="*/ 11713 w 13608"/>
              <a:gd name="T65" fmla="*/ 100 h 1045"/>
              <a:gd name="T66" fmla="*/ 12306 w 13608"/>
              <a:gd name="T67" fmla="*/ 0 h 1045"/>
              <a:gd name="T68" fmla="*/ 12898 w 13608"/>
              <a:gd name="T69" fmla="*/ 100 h 1045"/>
              <a:gd name="T70" fmla="*/ 13491 w 13608"/>
              <a:gd name="T71" fmla="*/ 0 h 1045"/>
              <a:gd name="T72" fmla="*/ 13608 w 13608"/>
              <a:gd name="T73" fmla="*/ 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8" h="1045">
                <a:moveTo>
                  <a:pt x="13608" y="3"/>
                </a:moveTo>
                <a:cubicBezTo>
                  <a:pt x="13608" y="1045"/>
                  <a:pt x="13608" y="1045"/>
                  <a:pt x="13608" y="1045"/>
                </a:cubicBezTo>
                <a:cubicBezTo>
                  <a:pt x="0" y="1045"/>
                  <a:pt x="0" y="1045"/>
                  <a:pt x="0" y="1045"/>
                </a:cubicBezTo>
                <a:cubicBezTo>
                  <a:pt x="0" y="99"/>
                  <a:pt x="0" y="99"/>
                  <a:pt x="0" y="99"/>
                </a:cubicBezTo>
                <a:cubicBezTo>
                  <a:pt x="11" y="99"/>
                  <a:pt x="23" y="100"/>
                  <a:pt x="35" y="100"/>
                </a:cubicBezTo>
                <a:cubicBezTo>
                  <a:pt x="289" y="100"/>
                  <a:pt x="289" y="0"/>
                  <a:pt x="544" y="0"/>
                </a:cubicBezTo>
                <a:cubicBezTo>
                  <a:pt x="799" y="0"/>
                  <a:pt x="799" y="100"/>
                  <a:pt x="1054" y="100"/>
                </a:cubicBezTo>
                <a:cubicBezTo>
                  <a:pt x="1309" y="100"/>
                  <a:pt x="1309" y="0"/>
                  <a:pt x="1564" y="0"/>
                </a:cubicBezTo>
                <a:cubicBezTo>
                  <a:pt x="1819" y="0"/>
                  <a:pt x="1819" y="100"/>
                  <a:pt x="2074" y="100"/>
                </a:cubicBezTo>
                <a:cubicBezTo>
                  <a:pt x="2329" y="100"/>
                  <a:pt x="2329" y="0"/>
                  <a:pt x="2584" y="0"/>
                </a:cubicBezTo>
                <a:cubicBezTo>
                  <a:pt x="2839" y="0"/>
                  <a:pt x="2839" y="100"/>
                  <a:pt x="3094" y="100"/>
                </a:cubicBezTo>
                <a:cubicBezTo>
                  <a:pt x="3349" y="100"/>
                  <a:pt x="3349" y="0"/>
                  <a:pt x="3604" y="0"/>
                </a:cubicBezTo>
                <a:cubicBezTo>
                  <a:pt x="3858" y="0"/>
                  <a:pt x="3858" y="100"/>
                  <a:pt x="4113" y="100"/>
                </a:cubicBezTo>
                <a:cubicBezTo>
                  <a:pt x="4368" y="100"/>
                  <a:pt x="4368" y="0"/>
                  <a:pt x="4623" y="0"/>
                </a:cubicBezTo>
                <a:cubicBezTo>
                  <a:pt x="4878" y="0"/>
                  <a:pt x="4878" y="100"/>
                  <a:pt x="5133" y="100"/>
                </a:cubicBezTo>
                <a:cubicBezTo>
                  <a:pt x="5244" y="100"/>
                  <a:pt x="5244" y="0"/>
                  <a:pt x="5354" y="0"/>
                </a:cubicBezTo>
                <a:cubicBezTo>
                  <a:pt x="5465" y="0"/>
                  <a:pt x="5465" y="100"/>
                  <a:pt x="5575" y="100"/>
                </a:cubicBezTo>
                <a:cubicBezTo>
                  <a:pt x="5686" y="100"/>
                  <a:pt x="5686" y="0"/>
                  <a:pt x="5797" y="0"/>
                </a:cubicBezTo>
                <a:cubicBezTo>
                  <a:pt x="5907" y="0"/>
                  <a:pt x="5907" y="100"/>
                  <a:pt x="6018" y="100"/>
                </a:cubicBezTo>
                <a:cubicBezTo>
                  <a:pt x="6128" y="100"/>
                  <a:pt x="6128" y="0"/>
                  <a:pt x="6239" y="0"/>
                </a:cubicBezTo>
                <a:cubicBezTo>
                  <a:pt x="6350" y="0"/>
                  <a:pt x="6350" y="100"/>
                  <a:pt x="6460" y="100"/>
                </a:cubicBezTo>
                <a:cubicBezTo>
                  <a:pt x="6571" y="100"/>
                  <a:pt x="6571" y="0"/>
                  <a:pt x="6681" y="0"/>
                </a:cubicBezTo>
                <a:cubicBezTo>
                  <a:pt x="6792" y="0"/>
                  <a:pt x="6792" y="100"/>
                  <a:pt x="6902" y="100"/>
                </a:cubicBezTo>
                <a:cubicBezTo>
                  <a:pt x="7013" y="100"/>
                  <a:pt x="7013" y="0"/>
                  <a:pt x="7124" y="0"/>
                </a:cubicBezTo>
                <a:cubicBezTo>
                  <a:pt x="7234" y="0"/>
                  <a:pt x="7234" y="100"/>
                  <a:pt x="7345" y="100"/>
                </a:cubicBezTo>
                <a:cubicBezTo>
                  <a:pt x="7455" y="100"/>
                  <a:pt x="7455" y="0"/>
                  <a:pt x="7566" y="0"/>
                </a:cubicBezTo>
                <a:cubicBezTo>
                  <a:pt x="7862" y="0"/>
                  <a:pt x="7862" y="100"/>
                  <a:pt x="8158" y="100"/>
                </a:cubicBezTo>
                <a:cubicBezTo>
                  <a:pt x="8455" y="100"/>
                  <a:pt x="8455" y="0"/>
                  <a:pt x="8751" y="0"/>
                </a:cubicBezTo>
                <a:cubicBezTo>
                  <a:pt x="9047" y="0"/>
                  <a:pt x="9047" y="100"/>
                  <a:pt x="9344" y="100"/>
                </a:cubicBezTo>
                <a:cubicBezTo>
                  <a:pt x="9640" y="100"/>
                  <a:pt x="9640" y="0"/>
                  <a:pt x="9936" y="0"/>
                </a:cubicBezTo>
                <a:cubicBezTo>
                  <a:pt x="10232" y="0"/>
                  <a:pt x="10232" y="100"/>
                  <a:pt x="10529" y="100"/>
                </a:cubicBezTo>
                <a:cubicBezTo>
                  <a:pt x="10825" y="100"/>
                  <a:pt x="10825" y="0"/>
                  <a:pt x="11121" y="0"/>
                </a:cubicBezTo>
                <a:cubicBezTo>
                  <a:pt x="11417" y="0"/>
                  <a:pt x="11417" y="100"/>
                  <a:pt x="11713" y="100"/>
                </a:cubicBezTo>
                <a:cubicBezTo>
                  <a:pt x="12010" y="100"/>
                  <a:pt x="12010" y="0"/>
                  <a:pt x="12306" y="0"/>
                </a:cubicBezTo>
                <a:cubicBezTo>
                  <a:pt x="12602" y="0"/>
                  <a:pt x="12602" y="100"/>
                  <a:pt x="12898" y="100"/>
                </a:cubicBezTo>
                <a:cubicBezTo>
                  <a:pt x="13195" y="100"/>
                  <a:pt x="13195" y="0"/>
                  <a:pt x="13491" y="0"/>
                </a:cubicBezTo>
                <a:cubicBezTo>
                  <a:pt x="13536" y="0"/>
                  <a:pt x="13575" y="1"/>
                  <a:pt x="13608" y="3"/>
                </a:cubicBezTo>
              </a:path>
            </a:pathLst>
          </a:custGeom>
          <a:solidFill>
            <a:schemeClr val="bg2"/>
          </a:solidFill>
          <a:ln>
            <a:noFill/>
          </a:ln>
        </p:spPr>
        <p:txBody>
          <a:bodyPr vert="horz" wrap="square" lIns="64806" tIns="32403" rIns="64806" bIns="32403" numCol="1" anchor="t" anchorCtr="0" compatLnSpc="1">
            <a:prstTxWarp prst="textNoShape">
              <a:avLst/>
            </a:prstTxWarp>
          </a:bodyPr>
          <a:lstStyle/>
          <a:p>
            <a:endParaRPr lang="en-US" sz="1205"/>
          </a:p>
        </p:txBody>
      </p:sp>
      <p:sp>
        <p:nvSpPr>
          <p:cNvPr id="2" name="Title Placeholder 1">
            <a:extLst>
              <a:ext uri="{FF2B5EF4-FFF2-40B4-BE49-F238E27FC236}">
                <a16:creationId xmlns:a16="http://schemas.microsoft.com/office/drawing/2014/main" id="{C4C05263-8894-24EF-10A8-5D1A22F1AB3D}"/>
              </a:ext>
            </a:extLst>
          </p:cNvPr>
          <p:cNvSpPr>
            <a:spLocks noGrp="1"/>
          </p:cNvSpPr>
          <p:nvPr>
            <p:ph type="title"/>
          </p:nvPr>
        </p:nvSpPr>
        <p:spPr>
          <a:xfrm>
            <a:off x="306027" y="714369"/>
            <a:ext cx="8028709" cy="95326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458C8C6-C94B-AC1A-0FFE-7E8F795F89F4}"/>
              </a:ext>
            </a:extLst>
          </p:cNvPr>
          <p:cNvSpPr>
            <a:spLocks noGrp="1"/>
          </p:cNvSpPr>
          <p:nvPr>
            <p:ph type="body" idx="1"/>
          </p:nvPr>
        </p:nvSpPr>
        <p:spPr>
          <a:xfrm>
            <a:off x="306028" y="1786750"/>
            <a:ext cx="8028708" cy="3634051"/>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31950E-791D-4549-0178-A5B18025DB65}"/>
              </a:ext>
            </a:extLst>
          </p:cNvPr>
          <p:cNvSpPr>
            <a:spLocks noGrp="1"/>
          </p:cNvSpPr>
          <p:nvPr>
            <p:ph type="dt" sz="half" idx="2"/>
          </p:nvPr>
        </p:nvSpPr>
        <p:spPr>
          <a:xfrm>
            <a:off x="3046085" y="5955834"/>
            <a:ext cx="1275703" cy="204199"/>
          </a:xfrm>
          <a:prstGeom prst="rect">
            <a:avLst/>
          </a:prstGeom>
        </p:spPr>
        <p:txBody>
          <a:bodyPr vert="horz" lIns="0" tIns="0" rIns="0" bIns="0" rtlCol="0" anchor="t" anchorCtr="0">
            <a:noAutofit/>
          </a:bodyPr>
          <a:lstStyle>
            <a:lvl1pPr algn="r">
              <a:defRPr sz="638">
                <a:solidFill>
                  <a:schemeClr val="tx2"/>
                </a:solidFill>
              </a:defRPr>
            </a:lvl1pPr>
          </a:lstStyle>
          <a:p>
            <a:endParaRPr lang="en-GB"/>
          </a:p>
        </p:txBody>
      </p:sp>
      <p:sp>
        <p:nvSpPr>
          <p:cNvPr id="5" name="Footer Placeholder 4">
            <a:extLst>
              <a:ext uri="{FF2B5EF4-FFF2-40B4-BE49-F238E27FC236}">
                <a16:creationId xmlns:a16="http://schemas.microsoft.com/office/drawing/2014/main" id="{A8D36A2C-6D64-0D33-7280-2A8F9317B4D6}"/>
              </a:ext>
            </a:extLst>
          </p:cNvPr>
          <p:cNvSpPr>
            <a:spLocks noGrp="1"/>
          </p:cNvSpPr>
          <p:nvPr>
            <p:ph type="ftr" sz="quarter" idx="3"/>
          </p:nvPr>
        </p:nvSpPr>
        <p:spPr>
          <a:xfrm>
            <a:off x="586682" y="5955833"/>
            <a:ext cx="2459403" cy="204200"/>
          </a:xfrm>
          <a:prstGeom prst="rect">
            <a:avLst/>
          </a:prstGeom>
        </p:spPr>
        <p:txBody>
          <a:bodyPr vert="horz" lIns="0" tIns="0" rIns="0" bIns="0" rtlCol="0" anchor="t" anchorCtr="0">
            <a:noAutofit/>
          </a:bodyPr>
          <a:lstStyle>
            <a:lvl1pPr algn="l">
              <a:defRPr sz="638">
                <a:solidFill>
                  <a:schemeClr val="tx2"/>
                </a:solidFill>
              </a:defRPr>
            </a:lvl1pPr>
          </a:lstStyle>
          <a:p>
            <a:r>
              <a:rPr lang="en-GB"/>
              <a:t>Action Plan</a:t>
            </a:r>
          </a:p>
        </p:txBody>
      </p:sp>
      <p:sp>
        <p:nvSpPr>
          <p:cNvPr id="6" name="Slide Number Placeholder 5">
            <a:extLst>
              <a:ext uri="{FF2B5EF4-FFF2-40B4-BE49-F238E27FC236}">
                <a16:creationId xmlns:a16="http://schemas.microsoft.com/office/drawing/2014/main" id="{02367428-BEC4-D39E-5640-21ECC7C310A2}"/>
              </a:ext>
            </a:extLst>
          </p:cNvPr>
          <p:cNvSpPr>
            <a:spLocks noGrp="1"/>
          </p:cNvSpPr>
          <p:nvPr>
            <p:ph type="sldNum" sz="quarter" idx="4"/>
          </p:nvPr>
        </p:nvSpPr>
        <p:spPr>
          <a:xfrm>
            <a:off x="306027" y="5955833"/>
            <a:ext cx="280655" cy="203419"/>
          </a:xfrm>
          <a:prstGeom prst="rect">
            <a:avLst/>
          </a:prstGeom>
        </p:spPr>
        <p:txBody>
          <a:bodyPr vert="horz" lIns="0" tIns="0" rIns="0" bIns="0" rtlCol="0" anchor="t" anchorCtr="0">
            <a:noAutofit/>
          </a:bodyPr>
          <a:lstStyle>
            <a:lvl1pPr algn="l">
              <a:defRPr sz="638" b="1">
                <a:solidFill>
                  <a:schemeClr val="tx2"/>
                </a:solidFill>
              </a:defRPr>
            </a:lvl1pPr>
          </a:lstStyle>
          <a:p>
            <a:fld id="{B693FE2B-DE52-429A-A771-323E552854A4}" type="slidenum">
              <a:rPr lang="en-GB" smtClean="0"/>
              <a:pPr/>
              <a:t>‹#›</a:t>
            </a:fld>
            <a:endParaRPr lang="en-GB"/>
          </a:p>
        </p:txBody>
      </p:sp>
      <p:pic>
        <p:nvPicPr>
          <p:cNvPr id="9" name="Picture 8">
            <a:extLst>
              <a:ext uri="{FF2B5EF4-FFF2-40B4-BE49-F238E27FC236}">
                <a16:creationId xmlns:a16="http://schemas.microsoft.com/office/drawing/2014/main" id="{728C8B1F-FEB8-E2D7-FC38-F38AD91DA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686"/>
          <a:stretch/>
        </p:blipFill>
        <p:spPr>
          <a:xfrm>
            <a:off x="7188167" y="5854627"/>
            <a:ext cx="1146569" cy="376210"/>
          </a:xfrm>
          <a:prstGeom prst="rect">
            <a:avLst/>
          </a:prstGeom>
        </p:spPr>
      </p:pic>
    </p:spTree>
    <p:extLst>
      <p:ext uri="{BB962C8B-B14F-4D97-AF65-F5344CB8AC3E}">
        <p14:creationId xmlns:p14="http://schemas.microsoft.com/office/powerpoint/2010/main" val="2299080315"/>
      </p:ext>
    </p:extLst>
  </p:cSld>
  <p:clrMap bg1="lt1" tx1="dk1" bg2="lt2" tx2="dk2" accent1="accent1" accent2="accent2" accent3="accent3" accent4="accent4" accent5="accent5" accent6="accent6" hlink="hlink" folHlink="folHlink"/>
  <p:sldLayoutIdLst>
    <p:sldLayoutId id="2147483709" r:id="rId1"/>
  </p:sldLayoutIdLst>
  <p:transition>
    <p:fade/>
  </p:transition>
  <p:hf hdr="0" dt="0"/>
  <p:txStyles>
    <p:titleStyle>
      <a:lvl1pPr algn="l" defTabSz="648035" rtl="0" eaLnBrk="1" latinLnBrk="0" hangingPunct="1">
        <a:lnSpc>
          <a:spcPct val="90000"/>
        </a:lnSpc>
        <a:spcBef>
          <a:spcPct val="0"/>
        </a:spcBef>
        <a:buNone/>
        <a:defRPr sz="2268" kern="1200">
          <a:solidFill>
            <a:schemeClr val="tx2"/>
          </a:solidFill>
          <a:latin typeface="+mj-lt"/>
          <a:ea typeface="+mj-ea"/>
          <a:cs typeface="+mj-cs"/>
        </a:defRPr>
      </a:lvl1pPr>
    </p:titleStyle>
    <p:bodyStyle>
      <a:lvl1pPr marL="0" indent="0" algn="l" defTabSz="648035" rtl="0" eaLnBrk="1" latinLnBrk="0" hangingPunct="1">
        <a:lnSpc>
          <a:spcPct val="112000"/>
        </a:lnSpc>
        <a:spcBef>
          <a:spcPts val="0"/>
        </a:spcBef>
        <a:spcAft>
          <a:spcPts val="709"/>
        </a:spcAft>
        <a:buFont typeface="Arial" panose="020B0604020202020204" pitchFamily="34" charset="0"/>
        <a:buNone/>
        <a:defRPr sz="1134" kern="1200">
          <a:solidFill>
            <a:schemeClr val="tx2"/>
          </a:solidFill>
          <a:latin typeface="+mn-lt"/>
          <a:ea typeface="+mn-ea"/>
          <a:cs typeface="+mn-cs"/>
        </a:defRPr>
      </a:lvl1pPr>
      <a:lvl2pPr marL="0" indent="0" algn="l" defTabSz="648035" rtl="0" eaLnBrk="1" latinLnBrk="0" hangingPunct="1">
        <a:lnSpc>
          <a:spcPct val="112000"/>
        </a:lnSpc>
        <a:spcBef>
          <a:spcPts val="0"/>
        </a:spcBef>
        <a:buFont typeface="Arial" panose="020B0604020202020204" pitchFamily="34" charset="0"/>
        <a:buNone/>
        <a:defRPr sz="1134" b="1" kern="1200">
          <a:solidFill>
            <a:schemeClr val="tx2"/>
          </a:solidFill>
          <a:latin typeface="+mn-lt"/>
          <a:ea typeface="+mn-ea"/>
          <a:cs typeface="+mn-cs"/>
        </a:defRPr>
      </a:lvl2pPr>
      <a:lvl3pPr marL="153079" indent="-153079" algn="l" defTabSz="648035" rtl="0" eaLnBrk="1" latinLnBrk="0" hangingPunct="1">
        <a:lnSpc>
          <a:spcPct val="112000"/>
        </a:lnSpc>
        <a:spcBef>
          <a:spcPts val="0"/>
        </a:spcBef>
        <a:spcAft>
          <a:spcPts val="709"/>
        </a:spcAft>
        <a:buFont typeface="Arial" panose="020B0604020202020204" pitchFamily="34" charset="0"/>
        <a:buChar char="•"/>
        <a:defRPr sz="1134" kern="1200">
          <a:solidFill>
            <a:schemeClr val="tx2"/>
          </a:solidFill>
          <a:latin typeface="+mn-lt"/>
          <a:ea typeface="+mn-ea"/>
          <a:cs typeface="+mn-cs"/>
        </a:defRPr>
      </a:lvl3pPr>
      <a:lvl4pPr marL="306158" indent="-153079" algn="l" defTabSz="648035" rtl="0" eaLnBrk="1" latinLnBrk="0" hangingPunct="1">
        <a:lnSpc>
          <a:spcPct val="112000"/>
        </a:lnSpc>
        <a:spcBef>
          <a:spcPts val="0"/>
        </a:spcBef>
        <a:spcAft>
          <a:spcPts val="709"/>
        </a:spcAft>
        <a:buFont typeface="Arial" panose="020B0604020202020204" pitchFamily="34" charset="0"/>
        <a:buChar char="•"/>
        <a:defRPr sz="1134" kern="1200">
          <a:solidFill>
            <a:schemeClr val="tx2"/>
          </a:solidFill>
          <a:latin typeface="+mn-lt"/>
          <a:ea typeface="+mn-ea"/>
          <a:cs typeface="+mn-cs"/>
        </a:defRPr>
      </a:lvl4pPr>
      <a:lvl5pPr marL="459238" indent="-153079" algn="l" defTabSz="648035" rtl="0" eaLnBrk="1" latinLnBrk="0" hangingPunct="1">
        <a:lnSpc>
          <a:spcPct val="112000"/>
        </a:lnSpc>
        <a:spcBef>
          <a:spcPts val="0"/>
        </a:spcBef>
        <a:spcAft>
          <a:spcPts val="709"/>
        </a:spcAft>
        <a:buFont typeface="Inter" panose="020B0502030000000004" pitchFamily="34" charset="0"/>
        <a:buChar char="–"/>
        <a:defRPr sz="1134" kern="1200">
          <a:solidFill>
            <a:schemeClr val="tx2"/>
          </a:solidFill>
          <a:latin typeface="+mn-lt"/>
          <a:ea typeface="+mn-ea"/>
          <a:cs typeface="+mn-cs"/>
        </a:defRPr>
      </a:lvl5pPr>
      <a:lvl6pPr marL="612317" indent="-153079" algn="l" defTabSz="648035" rtl="0" eaLnBrk="1" latinLnBrk="0" hangingPunct="1">
        <a:lnSpc>
          <a:spcPct val="130000"/>
        </a:lnSpc>
        <a:spcBef>
          <a:spcPts val="0"/>
        </a:spcBef>
        <a:buFont typeface="Inter" panose="020B0502030000000004" pitchFamily="34" charset="0"/>
        <a:buChar char="–"/>
        <a:defRPr sz="1134" kern="1200">
          <a:solidFill>
            <a:schemeClr val="tx2"/>
          </a:solidFill>
          <a:latin typeface="+mn-lt"/>
          <a:ea typeface="+mn-ea"/>
          <a:cs typeface="+mn-cs"/>
        </a:defRPr>
      </a:lvl6pPr>
      <a:lvl7pPr marL="765396" indent="-153079" algn="l" defTabSz="648035" rtl="0" eaLnBrk="1" latinLnBrk="0" hangingPunct="1">
        <a:lnSpc>
          <a:spcPct val="130000"/>
        </a:lnSpc>
        <a:spcBef>
          <a:spcPts val="0"/>
        </a:spcBef>
        <a:buFont typeface="Inter" panose="020B0502030000000004" pitchFamily="34" charset="0"/>
        <a:buChar char="–"/>
        <a:defRPr sz="1134" kern="1200">
          <a:solidFill>
            <a:schemeClr val="tx2"/>
          </a:solidFill>
          <a:latin typeface="+mn-lt"/>
          <a:ea typeface="+mn-ea"/>
          <a:cs typeface="+mn-cs"/>
        </a:defRPr>
      </a:lvl7pPr>
      <a:lvl8pPr marL="918475" indent="-153079" algn="l" defTabSz="648035" rtl="0" eaLnBrk="1" latinLnBrk="0" hangingPunct="1">
        <a:lnSpc>
          <a:spcPct val="130000"/>
        </a:lnSpc>
        <a:spcBef>
          <a:spcPts val="0"/>
        </a:spcBef>
        <a:buFont typeface="Inter" panose="020B0502030000000004" pitchFamily="34" charset="0"/>
        <a:buChar char="–"/>
        <a:defRPr sz="1134" kern="1200">
          <a:solidFill>
            <a:schemeClr val="tx2"/>
          </a:solidFill>
          <a:latin typeface="+mn-lt"/>
          <a:ea typeface="+mn-ea"/>
          <a:cs typeface="+mn-cs"/>
        </a:defRPr>
      </a:lvl8pPr>
      <a:lvl9pPr marL="1071554" indent="-153079" algn="l" defTabSz="648035" rtl="0" eaLnBrk="1" latinLnBrk="0" hangingPunct="1">
        <a:lnSpc>
          <a:spcPct val="130000"/>
        </a:lnSpc>
        <a:spcBef>
          <a:spcPts val="0"/>
        </a:spcBef>
        <a:buFont typeface="Inter" panose="020B0502030000000004" pitchFamily="34" charset="0"/>
        <a:buChar char="–"/>
        <a:defRPr sz="1134" kern="1200">
          <a:solidFill>
            <a:schemeClr val="tx2"/>
          </a:solidFill>
          <a:latin typeface="+mn-lt"/>
          <a:ea typeface="+mn-ea"/>
          <a:cs typeface="+mn-cs"/>
        </a:defRPr>
      </a:lvl9pPr>
    </p:bodyStyle>
    <p:otherStyle>
      <a:defPPr>
        <a:defRPr lang="en-US"/>
      </a:defPPr>
      <a:lvl1pPr marL="0" algn="l" defTabSz="648035" rtl="0" eaLnBrk="1" latinLnBrk="0" hangingPunct="1">
        <a:defRPr sz="992" kern="1200">
          <a:solidFill>
            <a:schemeClr val="tx1"/>
          </a:solidFill>
          <a:latin typeface="+mn-lt"/>
          <a:ea typeface="+mn-ea"/>
          <a:cs typeface="+mn-cs"/>
        </a:defRPr>
      </a:lvl1pPr>
      <a:lvl2pPr marL="324018" algn="l" defTabSz="648035" rtl="0" eaLnBrk="1" latinLnBrk="0" hangingPunct="1">
        <a:defRPr sz="992" kern="1200">
          <a:solidFill>
            <a:schemeClr val="tx1"/>
          </a:solidFill>
          <a:latin typeface="+mn-lt"/>
          <a:ea typeface="+mn-ea"/>
          <a:cs typeface="+mn-cs"/>
        </a:defRPr>
      </a:lvl2pPr>
      <a:lvl3pPr marL="648035" algn="l" defTabSz="648035" rtl="0" eaLnBrk="1" latinLnBrk="0" hangingPunct="1">
        <a:defRPr sz="992" kern="1200">
          <a:solidFill>
            <a:schemeClr val="tx1"/>
          </a:solidFill>
          <a:latin typeface="+mn-lt"/>
          <a:ea typeface="+mn-ea"/>
          <a:cs typeface="+mn-cs"/>
        </a:defRPr>
      </a:lvl3pPr>
      <a:lvl4pPr marL="972053" algn="l" defTabSz="648035" rtl="0" eaLnBrk="1" latinLnBrk="0" hangingPunct="1">
        <a:defRPr sz="992" kern="1200">
          <a:solidFill>
            <a:schemeClr val="tx1"/>
          </a:solidFill>
          <a:latin typeface="+mn-lt"/>
          <a:ea typeface="+mn-ea"/>
          <a:cs typeface="+mn-cs"/>
        </a:defRPr>
      </a:lvl4pPr>
      <a:lvl5pPr marL="1296071" algn="l" defTabSz="648035" rtl="0" eaLnBrk="1" latinLnBrk="0" hangingPunct="1">
        <a:defRPr sz="992" kern="1200">
          <a:solidFill>
            <a:schemeClr val="tx1"/>
          </a:solidFill>
          <a:latin typeface="+mn-lt"/>
          <a:ea typeface="+mn-ea"/>
          <a:cs typeface="+mn-cs"/>
        </a:defRPr>
      </a:lvl5pPr>
      <a:lvl6pPr marL="1620088" algn="l" defTabSz="648035" rtl="0" eaLnBrk="1" latinLnBrk="0" hangingPunct="1">
        <a:defRPr sz="992" kern="1200">
          <a:solidFill>
            <a:schemeClr val="tx1"/>
          </a:solidFill>
          <a:latin typeface="+mn-lt"/>
          <a:ea typeface="+mn-ea"/>
          <a:cs typeface="+mn-cs"/>
        </a:defRPr>
      </a:lvl6pPr>
      <a:lvl7pPr marL="1944106" algn="l" defTabSz="648035" rtl="0" eaLnBrk="1" latinLnBrk="0" hangingPunct="1">
        <a:defRPr sz="992" kern="1200">
          <a:solidFill>
            <a:schemeClr val="tx1"/>
          </a:solidFill>
          <a:latin typeface="+mn-lt"/>
          <a:ea typeface="+mn-ea"/>
          <a:cs typeface="+mn-cs"/>
        </a:defRPr>
      </a:lvl7pPr>
      <a:lvl8pPr marL="2268123" algn="l" defTabSz="648035" rtl="0" eaLnBrk="1" latinLnBrk="0" hangingPunct="1">
        <a:defRPr sz="992" kern="1200">
          <a:solidFill>
            <a:schemeClr val="tx1"/>
          </a:solidFill>
          <a:latin typeface="+mn-lt"/>
          <a:ea typeface="+mn-ea"/>
          <a:cs typeface="+mn-cs"/>
        </a:defRPr>
      </a:lvl8pPr>
      <a:lvl9pPr marL="2592141" algn="l" defTabSz="648035" rtl="0" eaLnBrk="1" latinLnBrk="0" hangingPunct="1">
        <a:defRPr sz="9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orient="horz" pos="238">
          <p15:clr>
            <a:srgbClr val="F26B43"/>
          </p15:clr>
        </p15:guide>
        <p15:guide id="5" pos="7408">
          <p15:clr>
            <a:srgbClr val="F26B43"/>
          </p15:clr>
        </p15:guide>
        <p15:guide id="7" orient="horz" pos="3968">
          <p15:clr>
            <a:srgbClr val="F26B43"/>
          </p15:clr>
        </p15:guide>
        <p15:guide id="8" orient="horz" pos="3612">
          <p15:clr>
            <a:srgbClr val="F26B43"/>
          </p15:clr>
        </p15:guide>
        <p15:guide id="9" orient="horz" pos="476">
          <p15:clr>
            <a:srgbClr val="F26B43"/>
          </p15:clr>
        </p15:guide>
        <p15:guide id="10" orient="horz" pos="119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60FF2-CF3E-EB2D-3FCB-479BAF307AAD}"/>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438FC-A8EE-5294-DA52-8994048CDD20}"/>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45750-FD12-9D79-C959-F2DF633D19D6}"/>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82000"/>
                  </a:schemeClr>
                </a:solidFill>
              </a:defRPr>
            </a:lvl1pPr>
          </a:lstStyle>
          <a:p>
            <a:fld id="{29E47EFD-DEDB-4181-8E00-0EF5007EA3EB}" type="datetimeFigureOut">
              <a:rPr lang="en-GB" smtClean="0"/>
              <a:t>25/06/2026</a:t>
            </a:fld>
            <a:endParaRPr lang="en-GB"/>
          </a:p>
        </p:txBody>
      </p:sp>
      <p:sp>
        <p:nvSpPr>
          <p:cNvPr id="5" name="Footer Placeholder 4">
            <a:extLst>
              <a:ext uri="{FF2B5EF4-FFF2-40B4-BE49-F238E27FC236}">
                <a16:creationId xmlns:a16="http://schemas.microsoft.com/office/drawing/2014/main" id="{3C9FFDD0-C480-9687-A46E-6DFD89FD2605}"/>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04BF95C-4F16-A358-2CB4-AB660756EB03}"/>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82000"/>
                  </a:schemeClr>
                </a:solidFill>
              </a:defRPr>
            </a:lvl1pPr>
          </a:lstStyle>
          <a:p>
            <a:fld id="{3BD10AC1-F771-49D8-B141-11DC52C0A159}" type="slidenum">
              <a:rPr lang="en-GB" smtClean="0"/>
              <a:t>‹#›</a:t>
            </a:fld>
            <a:endParaRPr lang="en-GB"/>
          </a:p>
        </p:txBody>
      </p:sp>
    </p:spTree>
    <p:extLst>
      <p:ext uri="{BB962C8B-B14F-4D97-AF65-F5344CB8AC3E}">
        <p14:creationId xmlns:p14="http://schemas.microsoft.com/office/powerpoint/2010/main" val="3986742296"/>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6BC25-55AE-5E20-A4BC-D25F43AF2CF2}"/>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ACD57-E9D7-A513-6894-7B9B67BCD308}"/>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BDB91A-4569-A2FB-80D3-0838D893DEB4}"/>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75000"/>
                  </a:schemeClr>
                </a:solidFill>
              </a:defRPr>
            </a:lvl1pPr>
          </a:lstStyle>
          <a:p>
            <a:fld id="{2329BDE9-EC1F-4E7D-88CA-DE87DA217E2C}" type="datetime1">
              <a:rPr lang="en-US" smtClean="0">
                <a:solidFill>
                  <a:prstClr val="black"/>
                </a:solidFill>
              </a:rPr>
              <a:t>6/25/2026</a:t>
            </a:fld>
            <a:endParaRPr lang="en-US" dirty="0">
              <a:solidFill>
                <a:prstClr val="black"/>
              </a:solidFill>
            </a:endParaRPr>
          </a:p>
        </p:txBody>
      </p:sp>
      <p:sp>
        <p:nvSpPr>
          <p:cNvPr id="5" name="Footer Placeholder 4">
            <a:extLst>
              <a:ext uri="{FF2B5EF4-FFF2-40B4-BE49-F238E27FC236}">
                <a16:creationId xmlns:a16="http://schemas.microsoft.com/office/drawing/2014/main" id="{827F07C1-F7CE-03FA-BF85-F70B1979864B}"/>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F3324A24-9A5A-5E26-C989-2FE5F162917B}"/>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75000"/>
                  </a:schemeClr>
                </a:solidFill>
              </a:defRPr>
            </a:lvl1pPr>
          </a:lstStyle>
          <a:p>
            <a:fld id="{D7E63A33-8271-4DD0-9C48-789913D7C1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7260447"/>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kirkleesbusinesssolutions.uk/Event/30184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hyperlink" Target="mailto:Dewsbury.psychology@kirklees.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Nicola.shaw@kirklees.gov.uk"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hyperlink" Target="mailto:charlotte.harte@kirklees.gov.uk" TargetMode="External"/><Relationship Id="rId5" Type="http://schemas.openxmlformats.org/officeDocument/2006/relationships/hyperlink" Target="mailto:taylor.stone@kirklees.gov.uk" TargetMode="External"/><Relationship Id="rId4" Type="http://schemas.openxmlformats.org/officeDocument/2006/relationships/hyperlink" Target="mailto:charlotte.renton@kirklees.gov.uk"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www.barnardos.org.uk/get-support/services/west-yorkshire-neurodevelopmental-early-support-service" TargetMode="External"/><Relationship Id="rId5" Type="http://schemas.openxmlformats.org/officeDocument/2006/relationships/hyperlink" Target="https://www.barnardos.org.uk/get-support/services/west-yorkshire-neurodevelopmental-early-support-service/west-yorkshire-neurodevelopmental-ness-parent-carer-introduction-form" TargetMode="External"/><Relationship Id="rId4" Type="http://schemas.openxmlformats.org/officeDocument/2006/relationships/hyperlink" Target="https://www.barnardos.org.uk/get-support/services/west-yorkshire-neurodevelopmental-early-support-service/west-yorkshire-neurodevelopmental-ness-child-young-person-introduction-form" TargetMode="External"/><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433F-E52C-7AB5-31ED-98F2C6CD16C4}"/>
              </a:ext>
            </a:extLst>
          </p:cNvPr>
          <p:cNvSpPr>
            <a:spLocks noGrp="1"/>
          </p:cNvSpPr>
          <p:nvPr>
            <p:ph type="ctrTitle"/>
          </p:nvPr>
        </p:nvSpPr>
        <p:spPr>
          <a:xfrm>
            <a:off x="648057" y="622309"/>
            <a:ext cx="7344649" cy="2079794"/>
          </a:xfrm>
        </p:spPr>
        <p:txBody>
          <a:bodyPr/>
          <a:lstStyle/>
          <a:p>
            <a:r>
              <a:rPr lang="en-GB" dirty="0"/>
              <a:t>Welcome to </a:t>
            </a:r>
            <a:r>
              <a:rPr lang="en-GB" dirty="0" err="1"/>
              <a:t>SENCoNet</a:t>
            </a:r>
            <a:r>
              <a:rPr lang="en-GB" dirty="0"/>
              <a:t> </a:t>
            </a:r>
            <a:br>
              <a:rPr lang="en-GB" dirty="0"/>
            </a:br>
            <a:r>
              <a:rPr lang="en-GB" dirty="0"/>
              <a:t>Summer 2026</a:t>
            </a:r>
            <a:br>
              <a:rPr lang="en-GB" dirty="0"/>
            </a:br>
            <a:r>
              <a:rPr lang="en-GB" dirty="0"/>
              <a:t>9:00 – 11:30</a:t>
            </a:r>
          </a:p>
        </p:txBody>
      </p:sp>
      <p:sp>
        <p:nvSpPr>
          <p:cNvPr id="3" name="Subtitle 2">
            <a:extLst>
              <a:ext uri="{FF2B5EF4-FFF2-40B4-BE49-F238E27FC236}">
                <a16:creationId xmlns:a16="http://schemas.microsoft.com/office/drawing/2014/main" id="{77228226-BB44-511F-B40A-13E5CAE5A1CF}"/>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FC787177-24F7-81F9-87BF-36442F1CAFA4}"/>
              </a:ext>
            </a:extLst>
          </p:cNvPr>
          <p:cNvPicPr>
            <a:picLocks noChangeAspect="1"/>
          </p:cNvPicPr>
          <p:nvPr/>
        </p:nvPicPr>
        <p:blipFill>
          <a:blip r:embed="rId2"/>
          <a:stretch>
            <a:fillRect/>
          </a:stretch>
        </p:blipFill>
        <p:spPr>
          <a:xfrm>
            <a:off x="1405731" y="2826972"/>
            <a:ext cx="5829300" cy="1876425"/>
          </a:xfrm>
          <a:prstGeom prst="rect">
            <a:avLst/>
          </a:prstGeom>
        </p:spPr>
      </p:pic>
    </p:spTree>
    <p:extLst>
      <p:ext uri="{BB962C8B-B14F-4D97-AF65-F5344CB8AC3E}">
        <p14:creationId xmlns:p14="http://schemas.microsoft.com/office/powerpoint/2010/main" val="242883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11461"/>
            <a:ext cx="8640763" cy="486042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endParaRPr lang="en-US" sz="1276">
              <a:solidFill>
                <a:prstClr val="white"/>
              </a:solidFill>
              <a:latin typeface="Tahoma"/>
            </a:endParaRPr>
          </a:p>
        </p:txBody>
      </p:sp>
      <p:sp>
        <p:nvSpPr>
          <p:cNvPr id="2" name="Title 1">
            <a:extLst>
              <a:ext uri="{FF2B5EF4-FFF2-40B4-BE49-F238E27FC236}">
                <a16:creationId xmlns:a16="http://schemas.microsoft.com/office/drawing/2014/main" id="{934325CD-FE88-7C99-6FD0-F81E98EB01E4}"/>
              </a:ext>
            </a:extLst>
          </p:cNvPr>
          <p:cNvSpPr>
            <a:spLocks noGrp="1"/>
          </p:cNvSpPr>
          <p:nvPr>
            <p:ph type="title"/>
          </p:nvPr>
        </p:nvSpPr>
        <p:spPr>
          <a:xfrm>
            <a:off x="3966374" y="1158387"/>
            <a:ext cx="4078633" cy="1181846"/>
          </a:xfrm>
        </p:spPr>
        <p:txBody>
          <a:bodyPr anchor="b">
            <a:normAutofit/>
          </a:bodyPr>
          <a:lstStyle/>
          <a:p>
            <a:r>
              <a:rPr lang="en-GB" sz="2622">
                <a:latin typeface="+mn-lt"/>
                <a:cs typeface="Arial" panose="020B0604020202020204" pitchFamily="34" charset="0"/>
              </a:rPr>
              <a:t>Who benefits from the Portage model of working? </a:t>
            </a:r>
          </a:p>
        </p:txBody>
      </p:sp>
      <p:pic>
        <p:nvPicPr>
          <p:cNvPr id="5" name="Picture 4">
            <a:extLst>
              <a:ext uri="{FF2B5EF4-FFF2-40B4-BE49-F238E27FC236}">
                <a16:creationId xmlns:a16="http://schemas.microsoft.com/office/drawing/2014/main" id="{DD8CB192-993A-5BCF-ABC7-1B7B591E1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9" y="2306639"/>
            <a:ext cx="2747131" cy="1564118"/>
          </a:xfrm>
          <a:prstGeom prst="rect">
            <a:avLst/>
          </a:prstGeom>
        </p:spPr>
      </p:pic>
      <p:sp>
        <p:nvSpPr>
          <p:cNvPr id="3" name="Content Placeholder 2">
            <a:extLst>
              <a:ext uri="{FF2B5EF4-FFF2-40B4-BE49-F238E27FC236}">
                <a16:creationId xmlns:a16="http://schemas.microsoft.com/office/drawing/2014/main" id="{833D9FD4-0739-2BF6-9359-BEAD94178D87}"/>
              </a:ext>
            </a:extLst>
          </p:cNvPr>
          <p:cNvSpPr>
            <a:spLocks noGrp="1"/>
          </p:cNvSpPr>
          <p:nvPr>
            <p:ph idx="1"/>
          </p:nvPr>
        </p:nvSpPr>
        <p:spPr>
          <a:xfrm>
            <a:off x="3966375" y="2516575"/>
            <a:ext cx="4078633" cy="2266119"/>
          </a:xfrm>
        </p:spPr>
        <p:txBody>
          <a:bodyPr anchor="t">
            <a:normAutofit fontScale="70000" lnSpcReduction="20000"/>
          </a:bodyPr>
          <a:lstStyle/>
          <a:p>
            <a:endParaRPr lang="en-GB" sz="992" dirty="0"/>
          </a:p>
          <a:p>
            <a:endParaRPr lang="en-GB" sz="992" dirty="0"/>
          </a:p>
          <a:p>
            <a:r>
              <a:rPr lang="en-GB" sz="1488" dirty="0"/>
              <a:t>The Portage model of working can benefit children who are Woking below age typical development in the early years and early key stage 1 </a:t>
            </a:r>
          </a:p>
          <a:p>
            <a:r>
              <a:rPr lang="en-GB" sz="1488" dirty="0"/>
              <a:t>The model aligns with the Cognitive Learning Strategy( CLS) principles – it’s a good step before, for age / stage appropriate children</a:t>
            </a:r>
          </a:p>
          <a:p>
            <a:r>
              <a:rPr lang="en-GB" sz="1488" dirty="0"/>
              <a:t>All staff can benefit – the ‘ gems’ of knowledge around using clear language as opposed to cloudy language, task analysis and using a specific approach to support target setting are transferable to all practice</a:t>
            </a:r>
          </a:p>
          <a:p>
            <a:r>
              <a:rPr lang="en-GB" sz="1488" dirty="0"/>
              <a:t>All families can benefit from the approach – partnership working and ensuring consistency for the child in all contexts is key</a:t>
            </a:r>
          </a:p>
          <a:p>
            <a:endParaRPr lang="en-GB" sz="992" dirty="0"/>
          </a:p>
          <a:p>
            <a:endParaRPr lang="en-GB" sz="992" dirty="0"/>
          </a:p>
        </p:txBody>
      </p:sp>
      <p:sp>
        <p:nvSpPr>
          <p:cNvPr id="34" name="Rectangle 3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5347860"/>
            <a:ext cx="8640763" cy="323726"/>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endParaRPr lang="en-US" sz="1276">
              <a:solidFill>
                <a:prstClr val="white"/>
              </a:solidFill>
              <a:latin typeface="Tahoma"/>
            </a:endParaRPr>
          </a:p>
        </p:txBody>
      </p:sp>
      <p:sp>
        <p:nvSpPr>
          <p:cNvPr id="35" name="Rectangle 3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62252" y="5347860"/>
            <a:ext cx="5778509" cy="323725"/>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endParaRPr lang="en-US" sz="1276">
              <a:solidFill>
                <a:prstClr val="white"/>
              </a:solidFill>
              <a:latin typeface="Tahoma"/>
            </a:endParaRPr>
          </a:p>
        </p:txBody>
      </p:sp>
      <p:sp>
        <p:nvSpPr>
          <p:cNvPr id="4" name="Slide Number Placeholder 3">
            <a:extLst>
              <a:ext uri="{FF2B5EF4-FFF2-40B4-BE49-F238E27FC236}">
                <a16:creationId xmlns:a16="http://schemas.microsoft.com/office/drawing/2014/main" id="{3B63F745-82A5-ED9C-50DB-CD64325D00B2}"/>
              </a:ext>
            </a:extLst>
          </p:cNvPr>
          <p:cNvSpPr>
            <a:spLocks noGrp="1"/>
          </p:cNvSpPr>
          <p:nvPr>
            <p:ph type="sldNum" sz="quarter" idx="12"/>
          </p:nvPr>
        </p:nvSpPr>
        <p:spPr>
          <a:xfrm>
            <a:off x="8295132" y="5386745"/>
            <a:ext cx="317548" cy="258773"/>
          </a:xfrm>
        </p:spPr>
        <p:txBody>
          <a:bodyPr>
            <a:normAutofit/>
          </a:bodyPr>
          <a:lstStyle/>
          <a:p>
            <a:pPr defTabSz="648035">
              <a:spcAft>
                <a:spcPts val="425"/>
              </a:spcAft>
              <a:defRPr/>
            </a:pPr>
            <a:fld id="{D7E63A33-8271-4DD0-9C48-789913D7C115}" type="slidenum">
              <a:rPr lang="en-US" sz="780">
                <a:solidFill>
                  <a:srgbClr val="FFFFFF"/>
                </a:solidFill>
                <a:latin typeface="Tahoma"/>
              </a:rPr>
              <a:pPr defTabSz="648035">
                <a:spcAft>
                  <a:spcPts val="425"/>
                </a:spcAft>
                <a:defRPr/>
              </a:pPr>
              <a:t>10</a:t>
            </a:fld>
            <a:endParaRPr lang="en-US" sz="780">
              <a:solidFill>
                <a:srgbClr val="FFFFFF"/>
              </a:solidFill>
              <a:latin typeface="Tahoma"/>
            </a:endParaRPr>
          </a:p>
        </p:txBody>
      </p:sp>
    </p:spTree>
    <p:extLst>
      <p:ext uri="{BB962C8B-B14F-4D97-AF65-F5344CB8AC3E}">
        <p14:creationId xmlns:p14="http://schemas.microsoft.com/office/powerpoint/2010/main" val="191256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FBF334-6DC1-4D35-351F-3993341F5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9E1A0-BA40-3A8A-18C1-5E3C67039FF6}"/>
              </a:ext>
            </a:extLst>
          </p:cNvPr>
          <p:cNvSpPr>
            <a:spLocks noGrp="1"/>
          </p:cNvSpPr>
          <p:nvPr>
            <p:ph type="title"/>
          </p:nvPr>
        </p:nvSpPr>
        <p:spPr>
          <a:xfrm>
            <a:off x="454481" y="1256231"/>
            <a:ext cx="6257539" cy="763645"/>
          </a:xfrm>
        </p:spPr>
        <p:txBody>
          <a:bodyPr>
            <a:noAutofit/>
          </a:bodyPr>
          <a:lstStyle/>
          <a:p>
            <a:r>
              <a:rPr lang="en-GB" sz="2268" dirty="0">
                <a:latin typeface="Arial" panose="020B0604020202020204" pitchFamily="34" charset="0"/>
                <a:cs typeface="Arial" panose="020B0604020202020204" pitchFamily="34" charset="0"/>
              </a:rPr>
              <a:t>Introduced bespoke learning books for pupils with the most significant needs , focusing on small step targets </a:t>
            </a:r>
          </a:p>
        </p:txBody>
      </p:sp>
      <p:sp>
        <p:nvSpPr>
          <p:cNvPr id="3" name="Content Placeholder 2">
            <a:extLst>
              <a:ext uri="{FF2B5EF4-FFF2-40B4-BE49-F238E27FC236}">
                <a16:creationId xmlns:a16="http://schemas.microsoft.com/office/drawing/2014/main" id="{A4A1DC60-2B63-7093-E09F-0B903BCFA7C1}"/>
              </a:ext>
            </a:extLst>
          </p:cNvPr>
          <p:cNvSpPr>
            <a:spLocks noGrp="1"/>
          </p:cNvSpPr>
          <p:nvPr>
            <p:ph idx="1"/>
          </p:nvPr>
        </p:nvSpPr>
        <p:spPr>
          <a:xfrm>
            <a:off x="454482" y="2073910"/>
            <a:ext cx="4934865" cy="3501221"/>
          </a:xfrm>
        </p:spPr>
        <p:txBody>
          <a:bodyPr anchor="ctr">
            <a:normAutofit/>
          </a:bodyPr>
          <a:lstStyle/>
          <a:p>
            <a:endParaRPr lang="en-GB" sz="1701" dirty="0"/>
          </a:p>
          <a:p>
            <a:endParaRPr lang="en-GB" sz="1701" dirty="0"/>
          </a:p>
        </p:txBody>
      </p:sp>
      <p:sp>
        <p:nvSpPr>
          <p:cNvPr id="10" name="Rectangle 9">
            <a:extLst>
              <a:ext uri="{FF2B5EF4-FFF2-40B4-BE49-F238E27FC236}">
                <a16:creationId xmlns:a16="http://schemas.microsoft.com/office/drawing/2014/main" id="{E87A8A4B-FBE1-4B14-CEB6-1F4DB8070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3719B1E1-6D68-133C-A5E3-68F47783E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8108FDD6-71BB-0EB7-0B41-AA3814304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122" y="2946682"/>
            <a:ext cx="1036217" cy="589984"/>
          </a:xfrm>
          <a:prstGeom prst="rect">
            <a:avLst/>
          </a:prstGeom>
        </p:spPr>
      </p:pic>
      <p:sp>
        <p:nvSpPr>
          <p:cNvPr id="4" name="Slide Number Placeholder 3">
            <a:extLst>
              <a:ext uri="{FF2B5EF4-FFF2-40B4-BE49-F238E27FC236}">
                <a16:creationId xmlns:a16="http://schemas.microsoft.com/office/drawing/2014/main" id="{DAFBD287-C363-D6D2-11DC-A8DACC413CA4}"/>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11</a:t>
            </a:fld>
            <a:endParaRPr lang="en-US">
              <a:solidFill>
                <a:srgbClr val="FFFFFF"/>
              </a:solidFill>
              <a:latin typeface="Tahoma"/>
            </a:endParaRPr>
          </a:p>
        </p:txBody>
      </p:sp>
      <p:pic>
        <p:nvPicPr>
          <p:cNvPr id="7" name="Picture 6">
            <a:extLst>
              <a:ext uri="{FF2B5EF4-FFF2-40B4-BE49-F238E27FC236}">
                <a16:creationId xmlns:a16="http://schemas.microsoft.com/office/drawing/2014/main" id="{625CA0C8-9DB3-29BC-40BA-7EA5886BA793}"/>
              </a:ext>
            </a:extLst>
          </p:cNvPr>
          <p:cNvPicPr>
            <a:picLocks noChangeAspect="1"/>
          </p:cNvPicPr>
          <p:nvPr/>
        </p:nvPicPr>
        <p:blipFill>
          <a:blip r:embed="rId4"/>
          <a:stretch>
            <a:fillRect/>
          </a:stretch>
        </p:blipFill>
        <p:spPr>
          <a:xfrm>
            <a:off x="972423" y="2271512"/>
            <a:ext cx="4742879" cy="3303619"/>
          </a:xfrm>
          <a:prstGeom prst="rect">
            <a:avLst/>
          </a:prstGeom>
        </p:spPr>
      </p:pic>
      <p:pic>
        <p:nvPicPr>
          <p:cNvPr id="6" name="Picture 5">
            <a:extLst>
              <a:ext uri="{FF2B5EF4-FFF2-40B4-BE49-F238E27FC236}">
                <a16:creationId xmlns:a16="http://schemas.microsoft.com/office/drawing/2014/main" id="{7A0CCE24-6F48-9B58-CC7F-6C6E134161FF}"/>
              </a:ext>
            </a:extLst>
          </p:cNvPr>
          <p:cNvPicPr>
            <a:picLocks noChangeAspect="1"/>
          </p:cNvPicPr>
          <p:nvPr/>
        </p:nvPicPr>
        <p:blipFill>
          <a:blip r:embed="rId4"/>
          <a:stretch>
            <a:fillRect/>
          </a:stretch>
        </p:blipFill>
        <p:spPr>
          <a:xfrm>
            <a:off x="972423" y="2271512"/>
            <a:ext cx="4742879" cy="3303619"/>
          </a:xfrm>
          <a:prstGeom prst="rect">
            <a:avLst/>
          </a:prstGeom>
        </p:spPr>
      </p:pic>
    </p:spTree>
    <p:extLst>
      <p:ext uri="{BB962C8B-B14F-4D97-AF65-F5344CB8AC3E}">
        <p14:creationId xmlns:p14="http://schemas.microsoft.com/office/powerpoint/2010/main" val="2358644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65D0-64FE-C30C-7843-329C89D43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C8E17-8650-2649-E5DE-9186B9D46CE2}"/>
              </a:ext>
            </a:extLst>
          </p:cNvPr>
          <p:cNvSpPr>
            <a:spLocks noGrp="1"/>
          </p:cNvSpPr>
          <p:nvPr>
            <p:ph type="title"/>
          </p:nvPr>
        </p:nvSpPr>
        <p:spPr>
          <a:xfrm>
            <a:off x="454482" y="1256230"/>
            <a:ext cx="5648057" cy="1306528"/>
          </a:xfrm>
        </p:spPr>
        <p:txBody>
          <a:bodyPr>
            <a:normAutofit/>
          </a:bodyPr>
          <a:lstStyle/>
          <a:p>
            <a:r>
              <a:rPr lang="en-GB" sz="2551" dirty="0">
                <a:latin typeface="Arial" panose="020B0604020202020204" pitchFamily="34" charset="0"/>
                <a:cs typeface="Arial" panose="020B0604020202020204" pitchFamily="34" charset="0"/>
              </a:rPr>
              <a:t>Altered the way targets are written</a:t>
            </a:r>
          </a:p>
        </p:txBody>
      </p:sp>
      <p:sp>
        <p:nvSpPr>
          <p:cNvPr id="3" name="Content Placeholder 2">
            <a:extLst>
              <a:ext uri="{FF2B5EF4-FFF2-40B4-BE49-F238E27FC236}">
                <a16:creationId xmlns:a16="http://schemas.microsoft.com/office/drawing/2014/main" id="{2ADB53DF-4983-B6CE-11C4-C89F6C17673F}"/>
              </a:ext>
            </a:extLst>
          </p:cNvPr>
          <p:cNvSpPr>
            <a:spLocks noGrp="1"/>
          </p:cNvSpPr>
          <p:nvPr>
            <p:ph idx="1"/>
          </p:nvPr>
        </p:nvSpPr>
        <p:spPr>
          <a:xfrm>
            <a:off x="454482" y="2073910"/>
            <a:ext cx="4934865" cy="3501221"/>
          </a:xfrm>
        </p:spPr>
        <p:txBody>
          <a:bodyPr anchor="ctr">
            <a:normAutofit/>
          </a:bodyPr>
          <a:lstStyle/>
          <a:p>
            <a:pPr marL="0" indent="0">
              <a:buNone/>
            </a:pPr>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865D933F-B897-4AD2-0536-E80F3E1D8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A9A7B0BD-DF75-FAF1-4F58-0740748E7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F40E36B4-FE70-3832-5272-3BB8006A7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122" y="2946682"/>
            <a:ext cx="1036217" cy="589984"/>
          </a:xfrm>
          <a:prstGeom prst="rect">
            <a:avLst/>
          </a:prstGeom>
        </p:spPr>
      </p:pic>
      <p:sp>
        <p:nvSpPr>
          <p:cNvPr id="4" name="Slide Number Placeholder 3">
            <a:extLst>
              <a:ext uri="{FF2B5EF4-FFF2-40B4-BE49-F238E27FC236}">
                <a16:creationId xmlns:a16="http://schemas.microsoft.com/office/drawing/2014/main" id="{8A6A2DF8-6B93-E218-CEB7-8BBE3CA7EA86}"/>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12</a:t>
            </a:fld>
            <a:endParaRPr lang="en-US">
              <a:solidFill>
                <a:srgbClr val="FFFFFF"/>
              </a:solidFill>
              <a:latin typeface="Tahoma"/>
            </a:endParaRPr>
          </a:p>
        </p:txBody>
      </p:sp>
      <p:pic>
        <p:nvPicPr>
          <p:cNvPr id="13" name="Picture 12">
            <a:extLst>
              <a:ext uri="{FF2B5EF4-FFF2-40B4-BE49-F238E27FC236}">
                <a16:creationId xmlns:a16="http://schemas.microsoft.com/office/drawing/2014/main" id="{CD049635-DC38-63C9-E53B-BB6DE67845C7}"/>
              </a:ext>
            </a:extLst>
          </p:cNvPr>
          <p:cNvPicPr>
            <a:picLocks noChangeAspect="1"/>
          </p:cNvPicPr>
          <p:nvPr/>
        </p:nvPicPr>
        <p:blipFill>
          <a:blip r:embed="rId4"/>
          <a:stretch>
            <a:fillRect/>
          </a:stretch>
        </p:blipFill>
        <p:spPr>
          <a:xfrm>
            <a:off x="678917" y="2483279"/>
            <a:ext cx="5359152" cy="2988021"/>
          </a:xfrm>
          <a:prstGeom prst="rect">
            <a:avLst/>
          </a:prstGeom>
        </p:spPr>
      </p:pic>
    </p:spTree>
    <p:extLst>
      <p:ext uri="{BB962C8B-B14F-4D97-AF65-F5344CB8AC3E}">
        <p14:creationId xmlns:p14="http://schemas.microsoft.com/office/powerpoint/2010/main" val="26112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FBF334-6DC1-4D35-351F-3993341F5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9E1A0-BA40-3A8A-18C1-5E3C67039FF6}"/>
              </a:ext>
            </a:extLst>
          </p:cNvPr>
          <p:cNvSpPr>
            <a:spLocks noGrp="1"/>
          </p:cNvSpPr>
          <p:nvPr>
            <p:ph type="title"/>
          </p:nvPr>
        </p:nvSpPr>
        <p:spPr>
          <a:xfrm>
            <a:off x="454481" y="1256231"/>
            <a:ext cx="6257539" cy="763645"/>
          </a:xfrm>
        </p:spPr>
        <p:txBody>
          <a:bodyPr>
            <a:noAutofit/>
          </a:bodyPr>
          <a:lstStyle/>
          <a:p>
            <a:r>
              <a:rPr lang="en-GB" sz="2268" dirty="0">
                <a:latin typeface="Arial" panose="020B0604020202020204" pitchFamily="34" charset="0"/>
                <a:cs typeface="Arial" panose="020B0604020202020204" pitchFamily="34" charset="0"/>
              </a:rPr>
              <a:t>Introduced bespoke learning books for pupils with the most significant needs , focusing on small step targets </a:t>
            </a:r>
          </a:p>
        </p:txBody>
      </p:sp>
      <p:sp>
        <p:nvSpPr>
          <p:cNvPr id="3" name="Content Placeholder 2">
            <a:extLst>
              <a:ext uri="{FF2B5EF4-FFF2-40B4-BE49-F238E27FC236}">
                <a16:creationId xmlns:a16="http://schemas.microsoft.com/office/drawing/2014/main" id="{A4A1DC60-2B63-7093-E09F-0B903BCFA7C1}"/>
              </a:ext>
            </a:extLst>
          </p:cNvPr>
          <p:cNvSpPr>
            <a:spLocks noGrp="1"/>
          </p:cNvSpPr>
          <p:nvPr>
            <p:ph idx="1"/>
          </p:nvPr>
        </p:nvSpPr>
        <p:spPr>
          <a:xfrm>
            <a:off x="454482" y="2073910"/>
            <a:ext cx="4934865" cy="3501221"/>
          </a:xfrm>
        </p:spPr>
        <p:txBody>
          <a:bodyPr anchor="ctr">
            <a:normAutofit/>
          </a:bodyPr>
          <a:lstStyle/>
          <a:p>
            <a:endParaRPr lang="en-GB" sz="1701" dirty="0"/>
          </a:p>
          <a:p>
            <a:endParaRPr lang="en-GB" sz="1701" dirty="0"/>
          </a:p>
        </p:txBody>
      </p:sp>
      <p:sp>
        <p:nvSpPr>
          <p:cNvPr id="10" name="Rectangle 9">
            <a:extLst>
              <a:ext uri="{FF2B5EF4-FFF2-40B4-BE49-F238E27FC236}">
                <a16:creationId xmlns:a16="http://schemas.microsoft.com/office/drawing/2014/main" id="{E87A8A4B-FBE1-4B14-CEB6-1F4DB8070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3719B1E1-6D68-133C-A5E3-68F47783E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8108FDD6-71BB-0EB7-0B41-AA3814304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122" y="2946682"/>
            <a:ext cx="1036217" cy="589984"/>
          </a:xfrm>
          <a:prstGeom prst="rect">
            <a:avLst/>
          </a:prstGeom>
        </p:spPr>
      </p:pic>
      <p:sp>
        <p:nvSpPr>
          <p:cNvPr id="4" name="Slide Number Placeholder 3">
            <a:extLst>
              <a:ext uri="{FF2B5EF4-FFF2-40B4-BE49-F238E27FC236}">
                <a16:creationId xmlns:a16="http://schemas.microsoft.com/office/drawing/2014/main" id="{DAFBD287-C363-D6D2-11DC-A8DACC413CA4}"/>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13</a:t>
            </a:fld>
            <a:endParaRPr lang="en-US">
              <a:solidFill>
                <a:srgbClr val="FFFFFF"/>
              </a:solidFill>
              <a:latin typeface="Tahoma"/>
            </a:endParaRPr>
          </a:p>
        </p:txBody>
      </p:sp>
      <p:pic>
        <p:nvPicPr>
          <p:cNvPr id="7" name="Picture 6">
            <a:extLst>
              <a:ext uri="{FF2B5EF4-FFF2-40B4-BE49-F238E27FC236}">
                <a16:creationId xmlns:a16="http://schemas.microsoft.com/office/drawing/2014/main" id="{625CA0C8-9DB3-29BC-40BA-7EA5886BA793}"/>
              </a:ext>
            </a:extLst>
          </p:cNvPr>
          <p:cNvPicPr>
            <a:picLocks noChangeAspect="1"/>
          </p:cNvPicPr>
          <p:nvPr/>
        </p:nvPicPr>
        <p:blipFill>
          <a:blip r:embed="rId4"/>
          <a:stretch>
            <a:fillRect/>
          </a:stretch>
        </p:blipFill>
        <p:spPr>
          <a:xfrm>
            <a:off x="972423" y="2271512"/>
            <a:ext cx="4742879" cy="3303619"/>
          </a:xfrm>
          <a:prstGeom prst="rect">
            <a:avLst/>
          </a:prstGeom>
        </p:spPr>
      </p:pic>
      <p:pic>
        <p:nvPicPr>
          <p:cNvPr id="6" name="Picture 5">
            <a:extLst>
              <a:ext uri="{FF2B5EF4-FFF2-40B4-BE49-F238E27FC236}">
                <a16:creationId xmlns:a16="http://schemas.microsoft.com/office/drawing/2014/main" id="{7A0CCE24-6F48-9B58-CC7F-6C6E134161FF}"/>
              </a:ext>
            </a:extLst>
          </p:cNvPr>
          <p:cNvPicPr>
            <a:picLocks noChangeAspect="1"/>
          </p:cNvPicPr>
          <p:nvPr/>
        </p:nvPicPr>
        <p:blipFill>
          <a:blip r:embed="rId4"/>
          <a:stretch>
            <a:fillRect/>
          </a:stretch>
        </p:blipFill>
        <p:spPr>
          <a:xfrm>
            <a:off x="972423" y="2271512"/>
            <a:ext cx="4742879" cy="3303619"/>
          </a:xfrm>
          <a:prstGeom prst="rect">
            <a:avLst/>
          </a:prstGeom>
        </p:spPr>
      </p:pic>
    </p:spTree>
    <p:extLst>
      <p:ext uri="{BB962C8B-B14F-4D97-AF65-F5344CB8AC3E}">
        <p14:creationId xmlns:p14="http://schemas.microsoft.com/office/powerpoint/2010/main" val="3207036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C15A2-5E30-DB09-2131-1FEDBCEE3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AB99D-585B-02F0-87B2-F22A7659050A}"/>
              </a:ext>
            </a:extLst>
          </p:cNvPr>
          <p:cNvSpPr>
            <a:spLocks noGrp="1"/>
          </p:cNvSpPr>
          <p:nvPr>
            <p:ph type="title"/>
          </p:nvPr>
        </p:nvSpPr>
        <p:spPr>
          <a:xfrm>
            <a:off x="454482" y="1256230"/>
            <a:ext cx="5648057" cy="338930"/>
          </a:xfrm>
        </p:spPr>
        <p:txBody>
          <a:bodyPr>
            <a:normAutofit fontScale="90000"/>
          </a:bodyPr>
          <a:lstStyle/>
          <a:p>
            <a:r>
              <a:rPr lang="en-GB" dirty="0">
                <a:latin typeface="+mn-lt"/>
                <a:cs typeface="Arial" panose="020B0604020202020204" pitchFamily="34" charset="0"/>
              </a:rPr>
              <a:t>Impact: </a:t>
            </a:r>
          </a:p>
        </p:txBody>
      </p:sp>
      <p:sp>
        <p:nvSpPr>
          <p:cNvPr id="3" name="Content Placeholder 2">
            <a:extLst>
              <a:ext uri="{FF2B5EF4-FFF2-40B4-BE49-F238E27FC236}">
                <a16:creationId xmlns:a16="http://schemas.microsoft.com/office/drawing/2014/main" id="{C99B3091-A1A8-34CC-41A9-F0D3D3D4CBE2}"/>
              </a:ext>
            </a:extLst>
          </p:cNvPr>
          <p:cNvSpPr>
            <a:spLocks noGrp="1"/>
          </p:cNvSpPr>
          <p:nvPr>
            <p:ph idx="1"/>
          </p:nvPr>
        </p:nvSpPr>
        <p:spPr>
          <a:xfrm>
            <a:off x="454482" y="2073910"/>
            <a:ext cx="4934865" cy="3501221"/>
          </a:xfrm>
        </p:spPr>
        <p:txBody>
          <a:bodyPr anchor="ctr">
            <a:normAutofit/>
          </a:bodyPr>
          <a:lstStyle/>
          <a:p>
            <a:endParaRPr lang="en-GB" sz="1701" dirty="0"/>
          </a:p>
          <a:p>
            <a:r>
              <a:rPr lang="en-GB" sz="1701" dirty="0"/>
              <a:t> </a:t>
            </a:r>
          </a:p>
          <a:p>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A6258BC3-F2D2-C463-C8DA-6E26D82A7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A9C7B24B-F0EB-6229-7DF8-EC141F77A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A92212F3-7C37-7D41-A52C-1875391C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44" y="2946683"/>
            <a:ext cx="1036217" cy="589984"/>
          </a:xfrm>
          <a:prstGeom prst="rect">
            <a:avLst/>
          </a:prstGeom>
        </p:spPr>
      </p:pic>
      <p:sp>
        <p:nvSpPr>
          <p:cNvPr id="4" name="Slide Number Placeholder 3">
            <a:extLst>
              <a:ext uri="{FF2B5EF4-FFF2-40B4-BE49-F238E27FC236}">
                <a16:creationId xmlns:a16="http://schemas.microsoft.com/office/drawing/2014/main" id="{941C4D3B-7B9D-4E64-9DA3-EF0EAF226A67}"/>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14</a:t>
            </a:fld>
            <a:endParaRPr lang="en-US">
              <a:solidFill>
                <a:srgbClr val="FFFFFF"/>
              </a:solidFill>
              <a:latin typeface="Tahoma"/>
            </a:endParaRPr>
          </a:p>
        </p:txBody>
      </p:sp>
      <p:sp>
        <p:nvSpPr>
          <p:cNvPr id="6" name="Speech Bubble: Rectangle with Corners Rounded 5">
            <a:extLst>
              <a:ext uri="{FF2B5EF4-FFF2-40B4-BE49-F238E27FC236}">
                <a16:creationId xmlns:a16="http://schemas.microsoft.com/office/drawing/2014/main" id="{D4839443-B131-F8F4-297F-47B4C4F541C5}"/>
              </a:ext>
            </a:extLst>
          </p:cNvPr>
          <p:cNvSpPr/>
          <p:nvPr/>
        </p:nvSpPr>
        <p:spPr>
          <a:xfrm>
            <a:off x="304586" y="1802988"/>
            <a:ext cx="5648057" cy="328565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48035">
              <a:lnSpc>
                <a:spcPct val="107000"/>
              </a:lnSpc>
              <a:spcAft>
                <a:spcPts val="567"/>
              </a:spcAft>
            </a:pPr>
            <a:r>
              <a:rPr lang="en-GB" sz="1276" dirty="0">
                <a:solidFill>
                  <a:prstClr val="white"/>
                </a:solidFill>
                <a:latin typeface="Calibri" panose="020F0502020204030204" pitchFamily="34" charset="0"/>
                <a:ea typeface="Calibri" panose="020F0502020204030204" pitchFamily="34" charset="0"/>
                <a:cs typeface="Times New Roman" panose="02020603050405020304" pitchFamily="18" charset="0"/>
              </a:rPr>
              <a:t>The new small step targets have made things more achievable and we are seeing more success for the children. It is helping us to track the progress of the children more accurately and to ensure that they make progress, no matter how ‘small’. </a:t>
            </a:r>
          </a:p>
          <a:p>
            <a:pPr defTabSz="648035">
              <a:lnSpc>
                <a:spcPct val="107000"/>
              </a:lnSpc>
              <a:spcAft>
                <a:spcPts val="567"/>
              </a:spcAft>
            </a:pPr>
            <a:r>
              <a:rPr lang="en-GB" sz="1276" dirty="0">
                <a:solidFill>
                  <a:prstClr val="white"/>
                </a:solidFill>
                <a:latin typeface="Calibri" panose="020F0502020204030204" pitchFamily="34" charset="0"/>
                <a:ea typeface="Calibri" panose="020F0502020204030204" pitchFamily="34" charset="0"/>
                <a:cs typeface="Times New Roman" panose="02020603050405020304" pitchFamily="18" charset="0"/>
              </a:rPr>
              <a:t>Using the 4 key questions for these targets makes it very clear for all staff working with them what is expected and under what conditions. This has helped as it can often be different staff working with the children. </a:t>
            </a:r>
          </a:p>
        </p:txBody>
      </p:sp>
    </p:spTree>
    <p:extLst>
      <p:ext uri="{BB962C8B-B14F-4D97-AF65-F5344CB8AC3E}">
        <p14:creationId xmlns:p14="http://schemas.microsoft.com/office/powerpoint/2010/main" val="2785916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011972-B1C4-5312-E8A9-E6D0D517C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81AB5-BAEB-921C-F31E-D5998DF614F8}"/>
              </a:ext>
            </a:extLst>
          </p:cNvPr>
          <p:cNvSpPr>
            <a:spLocks noGrp="1"/>
          </p:cNvSpPr>
          <p:nvPr>
            <p:ph type="title"/>
          </p:nvPr>
        </p:nvSpPr>
        <p:spPr>
          <a:xfrm>
            <a:off x="545210" y="1366401"/>
            <a:ext cx="5648057" cy="338930"/>
          </a:xfrm>
        </p:spPr>
        <p:txBody>
          <a:bodyPr>
            <a:noAutofit/>
          </a:bodyPr>
          <a:lstStyle/>
          <a:p>
            <a:r>
              <a:rPr lang="en-GB" sz="2268" dirty="0">
                <a:latin typeface="Arial" panose="020B0604020202020204" pitchFamily="34" charset="0"/>
                <a:cs typeface="Arial" panose="020B0604020202020204" pitchFamily="34" charset="0"/>
              </a:rPr>
              <a:t>Adapting some areas of our Reception class to make it more accessible and inclusive  </a:t>
            </a:r>
          </a:p>
        </p:txBody>
      </p:sp>
      <p:sp>
        <p:nvSpPr>
          <p:cNvPr id="3" name="Content Placeholder 2">
            <a:extLst>
              <a:ext uri="{FF2B5EF4-FFF2-40B4-BE49-F238E27FC236}">
                <a16:creationId xmlns:a16="http://schemas.microsoft.com/office/drawing/2014/main" id="{AA7E5165-CDCA-4BD3-59D7-47A21C4464AC}"/>
              </a:ext>
            </a:extLst>
          </p:cNvPr>
          <p:cNvSpPr>
            <a:spLocks noGrp="1"/>
          </p:cNvSpPr>
          <p:nvPr>
            <p:ph idx="1"/>
          </p:nvPr>
        </p:nvSpPr>
        <p:spPr>
          <a:xfrm>
            <a:off x="454482" y="2073910"/>
            <a:ext cx="4934865" cy="3501221"/>
          </a:xfrm>
        </p:spPr>
        <p:txBody>
          <a:bodyPr anchor="ctr">
            <a:normAutofit/>
          </a:bodyPr>
          <a:lstStyle/>
          <a:p>
            <a:endParaRPr lang="en-GB" sz="1701" dirty="0"/>
          </a:p>
          <a:p>
            <a:r>
              <a:rPr lang="en-GB" sz="1701" dirty="0"/>
              <a:t> </a:t>
            </a:r>
          </a:p>
          <a:p>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D826EC79-B327-EAD2-ADEA-F12FC495E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706490CB-0D07-F215-166E-CF5E94231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1401B5B4-AF12-7A76-CE7D-86E4E7711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44" y="2946683"/>
            <a:ext cx="1036217" cy="589984"/>
          </a:xfrm>
          <a:prstGeom prst="rect">
            <a:avLst/>
          </a:prstGeom>
        </p:spPr>
      </p:pic>
      <p:sp>
        <p:nvSpPr>
          <p:cNvPr id="4" name="Slide Number Placeholder 3">
            <a:extLst>
              <a:ext uri="{FF2B5EF4-FFF2-40B4-BE49-F238E27FC236}">
                <a16:creationId xmlns:a16="http://schemas.microsoft.com/office/drawing/2014/main" id="{08F6269A-A19A-67E4-8FCF-515F5E48EC25}"/>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15</a:t>
            </a:fld>
            <a:endParaRPr lang="en-US">
              <a:solidFill>
                <a:srgbClr val="FFFFFF"/>
              </a:solidFill>
              <a:latin typeface="Tahoma"/>
            </a:endParaRPr>
          </a:p>
        </p:txBody>
      </p:sp>
      <p:sp>
        <p:nvSpPr>
          <p:cNvPr id="6" name="Speech Bubble: Rectangle with Corners Rounded 5">
            <a:extLst>
              <a:ext uri="{FF2B5EF4-FFF2-40B4-BE49-F238E27FC236}">
                <a16:creationId xmlns:a16="http://schemas.microsoft.com/office/drawing/2014/main" id="{2A6342F0-641D-BB13-ACD2-FFFA1599C56E}"/>
              </a:ext>
            </a:extLst>
          </p:cNvPr>
          <p:cNvSpPr/>
          <p:nvPr/>
        </p:nvSpPr>
        <p:spPr>
          <a:xfrm>
            <a:off x="494951" y="2167027"/>
            <a:ext cx="5648057" cy="301472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48035">
              <a:lnSpc>
                <a:spcPct val="107000"/>
              </a:lnSpc>
              <a:spcAft>
                <a:spcPts val="567"/>
              </a:spcAft>
            </a:pPr>
            <a:r>
              <a:rPr lang="en-GB" sz="1276" dirty="0">
                <a:solidFill>
                  <a:prstClr val="white"/>
                </a:solidFill>
                <a:latin typeface="Calibri" panose="020F0502020204030204" pitchFamily="34" charset="0"/>
                <a:ea typeface="Calibri" panose="020F0502020204030204" pitchFamily="34" charset="0"/>
                <a:cs typeface="Times New Roman" panose="02020603050405020304" pitchFamily="18" charset="0"/>
              </a:rPr>
              <a:t>We have introduced some of the resources (such as attention games etc.) that were shared at the training into our reception setting. We have also added more visuals, symbols and made the area more accessible as well as using more neutral colours. </a:t>
            </a:r>
          </a:p>
          <a:p>
            <a:pPr defTabSz="648035">
              <a:lnSpc>
                <a:spcPct val="107000"/>
              </a:lnSpc>
              <a:spcAft>
                <a:spcPts val="567"/>
              </a:spcAft>
            </a:pPr>
            <a:r>
              <a:rPr lang="en-GB" sz="1276" dirty="0">
                <a:solidFill>
                  <a:prstClr val="white"/>
                </a:solidFill>
                <a:latin typeface="Calibri" panose="020F0502020204030204" pitchFamily="34" charset="0"/>
                <a:ea typeface="Calibri" panose="020F0502020204030204" pitchFamily="34" charset="0"/>
                <a:cs typeface="Times New Roman" panose="02020603050405020304" pitchFamily="18" charset="0"/>
              </a:rPr>
              <a:t>We still have lots more that we are planning to do including updating all plans as they are reviewed to reflect the SMART targets, further work on schemas and using bubble planning to help extend children’s play and further development of our Reception and Year One setting. </a:t>
            </a:r>
          </a:p>
        </p:txBody>
      </p:sp>
    </p:spTree>
    <p:extLst>
      <p:ext uri="{BB962C8B-B14F-4D97-AF65-F5344CB8AC3E}">
        <p14:creationId xmlns:p14="http://schemas.microsoft.com/office/powerpoint/2010/main" val="1096713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7D384-D2BA-B113-3FB4-68AEAFCBE2E7}"/>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7BC2067-1E12-72D1-6F5D-748885D1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11461"/>
            <a:ext cx="8640763" cy="486042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2" name="Title 1">
            <a:extLst>
              <a:ext uri="{FF2B5EF4-FFF2-40B4-BE49-F238E27FC236}">
                <a16:creationId xmlns:a16="http://schemas.microsoft.com/office/drawing/2014/main" id="{E689E92A-274C-38B8-25EF-B5AC9AA0C58C}"/>
              </a:ext>
            </a:extLst>
          </p:cNvPr>
          <p:cNvSpPr>
            <a:spLocks noGrp="1"/>
          </p:cNvSpPr>
          <p:nvPr>
            <p:ph type="title"/>
          </p:nvPr>
        </p:nvSpPr>
        <p:spPr>
          <a:xfrm>
            <a:off x="3966374" y="1158387"/>
            <a:ext cx="4078633" cy="1181846"/>
          </a:xfrm>
        </p:spPr>
        <p:txBody>
          <a:bodyPr anchor="b">
            <a:normAutofit/>
          </a:bodyPr>
          <a:lstStyle/>
          <a:p>
            <a:r>
              <a:rPr lang="en-GB" sz="2622" dirty="0">
                <a:latin typeface="+mn-lt"/>
                <a:cs typeface="Arial" panose="020B0604020202020204" pitchFamily="34" charset="0"/>
              </a:rPr>
              <a:t>Accessing through Clusters – feedback </a:t>
            </a:r>
          </a:p>
        </p:txBody>
      </p:sp>
      <p:pic>
        <p:nvPicPr>
          <p:cNvPr id="5" name="Picture 4">
            <a:extLst>
              <a:ext uri="{FF2B5EF4-FFF2-40B4-BE49-F238E27FC236}">
                <a16:creationId xmlns:a16="http://schemas.microsoft.com/office/drawing/2014/main" id="{1F060F66-A745-69D7-F26D-F438F3733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9" y="2306639"/>
            <a:ext cx="2747131" cy="1564118"/>
          </a:xfrm>
          <a:prstGeom prst="rect">
            <a:avLst/>
          </a:prstGeom>
        </p:spPr>
      </p:pic>
      <p:sp>
        <p:nvSpPr>
          <p:cNvPr id="3" name="Content Placeholder 2">
            <a:extLst>
              <a:ext uri="{FF2B5EF4-FFF2-40B4-BE49-F238E27FC236}">
                <a16:creationId xmlns:a16="http://schemas.microsoft.com/office/drawing/2014/main" id="{1978968E-017C-7C8D-9450-93E4EB3B964C}"/>
              </a:ext>
            </a:extLst>
          </p:cNvPr>
          <p:cNvSpPr>
            <a:spLocks noGrp="1"/>
          </p:cNvSpPr>
          <p:nvPr>
            <p:ph idx="1"/>
          </p:nvPr>
        </p:nvSpPr>
        <p:spPr>
          <a:xfrm>
            <a:off x="3966375" y="2516575"/>
            <a:ext cx="4078633" cy="2266119"/>
          </a:xfrm>
        </p:spPr>
        <p:txBody>
          <a:bodyPr anchor="t">
            <a:normAutofit/>
          </a:bodyPr>
          <a:lstStyle/>
          <a:p>
            <a:endParaRPr lang="en-GB" sz="992" dirty="0"/>
          </a:p>
          <a:p>
            <a:endParaRPr lang="en-GB" sz="992" dirty="0"/>
          </a:p>
          <a:p>
            <a:r>
              <a:rPr lang="en-GB" sz="2551" dirty="0"/>
              <a:t>Cluster 4 &amp; 11  - Victoria Shackleton</a:t>
            </a:r>
          </a:p>
          <a:p>
            <a:r>
              <a:rPr lang="en-GB" sz="2551" dirty="0"/>
              <a:t>Cluster 6 – Sarah Wensley </a:t>
            </a:r>
          </a:p>
          <a:p>
            <a:endParaRPr lang="en-GB" sz="992" dirty="0"/>
          </a:p>
        </p:txBody>
      </p:sp>
      <p:sp>
        <p:nvSpPr>
          <p:cNvPr id="34" name="Rectangle 33">
            <a:extLst>
              <a:ext uri="{FF2B5EF4-FFF2-40B4-BE49-F238E27FC236}">
                <a16:creationId xmlns:a16="http://schemas.microsoft.com/office/drawing/2014/main" id="{B1ABA8BA-E893-AA23-610F-968DC270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5347860"/>
            <a:ext cx="8640763" cy="323726"/>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35" name="Rectangle 34">
            <a:extLst>
              <a:ext uri="{FF2B5EF4-FFF2-40B4-BE49-F238E27FC236}">
                <a16:creationId xmlns:a16="http://schemas.microsoft.com/office/drawing/2014/main" id="{B8F02443-7678-B80A-0E3D-4231F63D5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62252" y="5347860"/>
            <a:ext cx="5778509" cy="323725"/>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4" name="Slide Number Placeholder 3">
            <a:extLst>
              <a:ext uri="{FF2B5EF4-FFF2-40B4-BE49-F238E27FC236}">
                <a16:creationId xmlns:a16="http://schemas.microsoft.com/office/drawing/2014/main" id="{60B14AB4-4D81-4F7B-1E60-003B1A49278E}"/>
              </a:ext>
            </a:extLst>
          </p:cNvPr>
          <p:cNvSpPr>
            <a:spLocks noGrp="1"/>
          </p:cNvSpPr>
          <p:nvPr>
            <p:ph type="sldNum" sz="quarter" idx="12"/>
          </p:nvPr>
        </p:nvSpPr>
        <p:spPr>
          <a:xfrm>
            <a:off x="8295132" y="5386745"/>
            <a:ext cx="317548" cy="258773"/>
          </a:xfrm>
        </p:spPr>
        <p:txBody>
          <a:bodyPr>
            <a:normAutofit/>
          </a:bodyPr>
          <a:lstStyle/>
          <a:p>
            <a:pPr defTabSz="648035">
              <a:spcAft>
                <a:spcPts val="425"/>
              </a:spcAft>
              <a:defRPr/>
            </a:pPr>
            <a:fld id="{D7E63A33-8271-4DD0-9C48-789913D7C115}" type="slidenum">
              <a:rPr lang="en-US" sz="780">
                <a:solidFill>
                  <a:srgbClr val="FFFFFF"/>
                </a:solidFill>
                <a:latin typeface="Tahoma"/>
              </a:rPr>
              <a:pPr defTabSz="648035">
                <a:spcAft>
                  <a:spcPts val="425"/>
                </a:spcAft>
                <a:defRPr/>
              </a:pPr>
              <a:t>16</a:t>
            </a:fld>
            <a:endParaRPr lang="en-US" sz="780">
              <a:solidFill>
                <a:srgbClr val="FFFFFF"/>
              </a:solidFill>
              <a:latin typeface="Tahoma"/>
            </a:endParaRPr>
          </a:p>
        </p:txBody>
      </p:sp>
    </p:spTree>
    <p:extLst>
      <p:ext uri="{BB962C8B-B14F-4D97-AF65-F5344CB8AC3E}">
        <p14:creationId xmlns:p14="http://schemas.microsoft.com/office/powerpoint/2010/main" val="4064619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11BB2-56A8-CC29-B4AA-E1C12C775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C3209-C98D-9E7B-C4D0-C59B4E2D1984}"/>
              </a:ext>
            </a:extLst>
          </p:cNvPr>
          <p:cNvSpPr>
            <a:spLocks noGrp="1"/>
          </p:cNvSpPr>
          <p:nvPr>
            <p:ph type="title"/>
          </p:nvPr>
        </p:nvSpPr>
        <p:spPr>
          <a:xfrm>
            <a:off x="454482" y="1005878"/>
            <a:ext cx="5648057" cy="589732"/>
          </a:xfrm>
        </p:spPr>
        <p:txBody>
          <a:bodyPr>
            <a:normAutofit/>
          </a:bodyPr>
          <a:lstStyle/>
          <a:p>
            <a:r>
              <a:rPr lang="en-GB" dirty="0">
                <a:latin typeface="+mn-lt"/>
                <a:cs typeface="Arial" panose="020B0604020202020204" pitchFamily="34" charset="0"/>
              </a:rPr>
              <a:t>How to book. </a:t>
            </a:r>
          </a:p>
        </p:txBody>
      </p:sp>
      <p:sp>
        <p:nvSpPr>
          <p:cNvPr id="3" name="Content Placeholder 2">
            <a:extLst>
              <a:ext uri="{FF2B5EF4-FFF2-40B4-BE49-F238E27FC236}">
                <a16:creationId xmlns:a16="http://schemas.microsoft.com/office/drawing/2014/main" id="{B687EA91-D383-D5C5-97B6-B63A2B5E0EC3}"/>
              </a:ext>
            </a:extLst>
          </p:cNvPr>
          <p:cNvSpPr>
            <a:spLocks noGrp="1"/>
          </p:cNvSpPr>
          <p:nvPr>
            <p:ph idx="1"/>
          </p:nvPr>
        </p:nvSpPr>
        <p:spPr>
          <a:xfrm>
            <a:off x="123131" y="2088133"/>
            <a:ext cx="6400673" cy="3486998"/>
          </a:xfrm>
        </p:spPr>
        <p:txBody>
          <a:bodyPr anchor="ctr">
            <a:normAutofit fontScale="25000" lnSpcReduction="20000"/>
          </a:bodyPr>
          <a:lstStyle/>
          <a:p>
            <a:pPr marL="0" indent="0">
              <a:buNone/>
            </a:pPr>
            <a:endParaRPr lang="en-GB" sz="1701" dirty="0"/>
          </a:p>
          <a:p>
            <a:pPr marL="0" indent="0">
              <a:buNone/>
            </a:pPr>
            <a:r>
              <a:rPr lang="en-GB" sz="5103" b="1" dirty="0">
                <a:latin typeface="Arial" panose="020B0604020202020204" pitchFamily="34" charset="0"/>
                <a:cs typeface="Arial" panose="020B0604020202020204" pitchFamily="34" charset="0"/>
              </a:rPr>
              <a:t>Portage Workshop for Schools: </a:t>
            </a:r>
          </a:p>
          <a:p>
            <a:pPr marL="0" indent="0">
              <a:buNone/>
            </a:pPr>
            <a:r>
              <a:rPr lang="en-GB" sz="5103" b="1" dirty="0">
                <a:latin typeface="Arial" panose="020B0604020202020204" pitchFamily="34" charset="0"/>
                <a:cs typeface="Arial" panose="020B0604020202020204" pitchFamily="34" charset="0"/>
              </a:rPr>
              <a:t>Central Booking</a:t>
            </a:r>
          </a:p>
          <a:p>
            <a:pPr marL="0" indent="0">
              <a:buNone/>
            </a:pPr>
            <a:r>
              <a:rPr lang="en-GB" sz="5103" b="1" dirty="0">
                <a:latin typeface="Arial" panose="020B0604020202020204" pitchFamily="34" charset="0"/>
                <a:cs typeface="Arial" panose="020B0604020202020204" pitchFamily="34" charset="0"/>
              </a:rPr>
              <a:t>Autumn Term Dates: </a:t>
            </a:r>
          </a:p>
          <a:p>
            <a:pPr marL="0" indent="0">
              <a:buNone/>
            </a:pPr>
            <a:endParaRPr lang="en-GB" sz="5103" dirty="0">
              <a:latin typeface="Arial" panose="020B0604020202020204" pitchFamily="34" charset="0"/>
              <a:cs typeface="Arial" panose="020B0604020202020204" pitchFamily="34" charset="0"/>
            </a:endParaRPr>
          </a:p>
          <a:p>
            <a:pPr marL="0" indent="0">
              <a:buNone/>
            </a:pPr>
            <a:r>
              <a:rPr lang="en-GB" sz="5103" dirty="0">
                <a:latin typeface="Arial" panose="020B0604020202020204" pitchFamily="34" charset="0"/>
                <a:cs typeface="Arial" panose="020B0604020202020204" pitchFamily="34" charset="0"/>
              </a:rPr>
              <a:t>Tuesday September 22</a:t>
            </a:r>
            <a:r>
              <a:rPr lang="en-GB" sz="5103" baseline="30000" dirty="0">
                <a:latin typeface="Arial" panose="020B0604020202020204" pitchFamily="34" charset="0"/>
                <a:cs typeface="Arial" panose="020B0604020202020204" pitchFamily="34" charset="0"/>
              </a:rPr>
              <a:t>nd</a:t>
            </a:r>
            <a:r>
              <a:rPr lang="en-GB" sz="5103" dirty="0">
                <a:latin typeface="Arial" panose="020B0604020202020204" pitchFamily="34" charset="0"/>
                <a:cs typeface="Arial" panose="020B0604020202020204" pitchFamily="34" charset="0"/>
              </a:rPr>
              <a:t>  9.15 – 3.30</a:t>
            </a:r>
          </a:p>
          <a:p>
            <a:pPr marL="0" indent="0">
              <a:buNone/>
            </a:pPr>
            <a:r>
              <a:rPr lang="en-GB" sz="5103" dirty="0">
                <a:latin typeface="Arial" panose="020B0604020202020204" pitchFamily="34" charset="0"/>
                <a:cs typeface="Arial" panose="020B0604020202020204" pitchFamily="34" charset="0"/>
              </a:rPr>
              <a:t>Thursday September 24</a:t>
            </a:r>
            <a:r>
              <a:rPr lang="en-GB" sz="5103" baseline="30000" dirty="0">
                <a:latin typeface="Arial" panose="020B0604020202020204" pitchFamily="34" charset="0"/>
                <a:cs typeface="Arial" panose="020B0604020202020204" pitchFamily="34" charset="0"/>
              </a:rPr>
              <a:t>th</a:t>
            </a:r>
            <a:r>
              <a:rPr lang="en-GB" sz="5103" dirty="0">
                <a:latin typeface="Arial" panose="020B0604020202020204" pitchFamily="34" charset="0"/>
                <a:cs typeface="Arial" panose="020B0604020202020204" pitchFamily="34" charset="0"/>
              </a:rPr>
              <a:t>  9.15- 3.30</a:t>
            </a:r>
          </a:p>
          <a:p>
            <a:pPr marL="0" indent="0">
              <a:buNone/>
            </a:pPr>
            <a:r>
              <a:rPr lang="en-GB" sz="5103" dirty="0">
                <a:latin typeface="Arial" panose="020B0604020202020204" pitchFamily="34" charset="0"/>
                <a:cs typeface="Arial" panose="020B0604020202020204" pitchFamily="34" charset="0"/>
              </a:rPr>
              <a:t>Tuesday November 3</a:t>
            </a:r>
            <a:r>
              <a:rPr lang="en-GB" sz="5103" baseline="30000" dirty="0">
                <a:latin typeface="Arial" panose="020B0604020202020204" pitchFamily="34" charset="0"/>
                <a:cs typeface="Arial" panose="020B0604020202020204" pitchFamily="34" charset="0"/>
              </a:rPr>
              <a:t>rd</a:t>
            </a:r>
            <a:r>
              <a:rPr lang="en-GB" sz="5103" dirty="0">
                <a:latin typeface="Arial" panose="020B0604020202020204" pitchFamily="34" charset="0"/>
                <a:cs typeface="Arial" panose="020B0604020202020204" pitchFamily="34" charset="0"/>
              </a:rPr>
              <a:t>  9.30 – 12.00</a:t>
            </a:r>
          </a:p>
          <a:p>
            <a:pPr marL="0" indent="0">
              <a:buNone/>
            </a:pPr>
            <a:r>
              <a:rPr lang="en-GB" sz="5103" dirty="0">
                <a:latin typeface="Arial" panose="020B0604020202020204" pitchFamily="34" charset="0"/>
                <a:cs typeface="Arial" panose="020B0604020202020204" pitchFamily="34" charset="0"/>
              </a:rPr>
              <a:t>£100 pp</a:t>
            </a:r>
          </a:p>
          <a:p>
            <a:pPr marL="0" indent="0">
              <a:buNone/>
            </a:pPr>
            <a:r>
              <a:rPr lang="en-GB" sz="5103" dirty="0">
                <a:latin typeface="Arial" panose="020B0604020202020204" pitchFamily="34" charset="0"/>
                <a:cs typeface="Arial" panose="020B0604020202020204" pitchFamily="34" charset="0"/>
              </a:rPr>
              <a:t>Denby Dale First and Nursery School</a:t>
            </a:r>
          </a:p>
          <a:p>
            <a:pPr marL="0" indent="0">
              <a:buNone/>
            </a:pPr>
            <a:endParaRPr lang="en-GB" sz="5103" dirty="0">
              <a:latin typeface="Arial" panose="020B0604020202020204" pitchFamily="34" charset="0"/>
              <a:cs typeface="Arial" panose="020B0604020202020204" pitchFamily="34" charset="0"/>
            </a:endParaRPr>
          </a:p>
          <a:p>
            <a:pPr marL="0" indent="0">
              <a:buNone/>
            </a:pPr>
            <a:r>
              <a:rPr lang="en-GB" sz="5103" u="sng" dirty="0">
                <a:latin typeface="Arial" panose="020B0604020202020204" pitchFamily="34" charset="0"/>
                <a:cs typeface="Arial" panose="020B0604020202020204" pitchFamily="34" charset="0"/>
                <a:hlinkClick r:id="rId3"/>
              </a:rPr>
              <a:t>https://kirkleesbusinesssolutions.uk/Event/301844</a:t>
            </a:r>
            <a:endParaRPr lang="en-GB" sz="5103" dirty="0">
              <a:latin typeface="Arial" panose="020B0604020202020204" pitchFamily="34" charset="0"/>
              <a:cs typeface="Arial" panose="020B0604020202020204" pitchFamily="34" charset="0"/>
            </a:endParaRPr>
          </a:p>
          <a:p>
            <a:pPr marL="0" indent="0">
              <a:buNone/>
            </a:pPr>
            <a:endParaRPr lang="en-GB" sz="5103" dirty="0">
              <a:latin typeface="Arial" panose="020B0604020202020204" pitchFamily="34" charset="0"/>
              <a:cs typeface="Arial" panose="020B0604020202020204" pitchFamily="34" charset="0"/>
            </a:endParaRPr>
          </a:p>
          <a:p>
            <a:pPr marL="0" indent="0">
              <a:buNone/>
            </a:pPr>
            <a:endParaRPr lang="en-GB" sz="5103" dirty="0">
              <a:latin typeface="Arial" panose="020B0604020202020204" pitchFamily="34" charset="0"/>
              <a:cs typeface="Arial" panose="020B0604020202020204" pitchFamily="34" charset="0"/>
            </a:endParaRPr>
          </a:p>
          <a:p>
            <a:pPr marL="0" indent="0">
              <a:buNone/>
            </a:pPr>
            <a:r>
              <a:rPr lang="en-GB" sz="5103" dirty="0">
                <a:latin typeface="Arial" panose="020B0604020202020204" pitchFamily="34" charset="0"/>
                <a:cs typeface="Arial" panose="020B0604020202020204" pitchFamily="34" charset="0"/>
                <a:hlinkClick r:id="rId4"/>
              </a:rPr>
              <a:t>Dewsbury.psychology@kirklees.gov.uk</a:t>
            </a:r>
            <a:endParaRPr lang="en-GB" sz="5103" dirty="0">
              <a:latin typeface="Arial" panose="020B0604020202020204" pitchFamily="34" charset="0"/>
              <a:cs typeface="Arial" panose="020B0604020202020204" pitchFamily="34" charset="0"/>
            </a:endParaRPr>
          </a:p>
          <a:p>
            <a:pPr marL="0" indent="0">
              <a:buNone/>
            </a:pPr>
            <a:r>
              <a:rPr lang="en-GB" sz="5103" dirty="0">
                <a:latin typeface="Arial" panose="020B0604020202020204" pitchFamily="34" charset="0"/>
                <a:cs typeface="Arial" panose="020B0604020202020204" pitchFamily="34" charset="0"/>
              </a:rPr>
              <a:t>01924 483744</a:t>
            </a:r>
          </a:p>
          <a:p>
            <a:pPr marL="0" indent="0">
              <a:buNone/>
            </a:pPr>
            <a:endParaRPr lang="en-GB" sz="5103" dirty="0">
              <a:latin typeface="Arial" panose="020B0604020202020204" pitchFamily="34" charset="0"/>
              <a:cs typeface="Arial" panose="020B0604020202020204" pitchFamily="34" charset="0"/>
            </a:endParaRPr>
          </a:p>
          <a:p>
            <a:pPr marL="0" indent="0">
              <a:buNone/>
            </a:pPr>
            <a:r>
              <a:rPr lang="en-GB" sz="5103" dirty="0">
                <a:latin typeface="Arial" panose="020B0604020202020204" pitchFamily="34" charset="0"/>
                <a:cs typeface="Arial" panose="020B0604020202020204" pitchFamily="34" charset="0"/>
              </a:rPr>
              <a:t>Cluster bookings- please raise through your cluster discussions </a:t>
            </a:r>
          </a:p>
          <a:p>
            <a:pPr marL="0" indent="0">
              <a:buNone/>
            </a:pPr>
            <a:r>
              <a:rPr lang="en-GB" sz="4536" dirty="0">
                <a:latin typeface="Arial" panose="020B0604020202020204" pitchFamily="34" charset="0"/>
                <a:cs typeface="Arial" panose="020B0604020202020204" pitchFamily="34" charset="0"/>
              </a:rPr>
              <a:t> </a:t>
            </a:r>
          </a:p>
          <a:p>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BC5CEA93-BB66-284A-151A-D430B6848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6F7E6A81-8107-CDA1-3315-8084BBF6A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BDAD158F-A613-E865-D295-1118E9729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844" y="2946682"/>
            <a:ext cx="1036217" cy="589984"/>
          </a:xfrm>
          <a:prstGeom prst="rect">
            <a:avLst/>
          </a:prstGeom>
        </p:spPr>
      </p:pic>
      <p:sp>
        <p:nvSpPr>
          <p:cNvPr id="4" name="Slide Number Placeholder 3">
            <a:extLst>
              <a:ext uri="{FF2B5EF4-FFF2-40B4-BE49-F238E27FC236}">
                <a16:creationId xmlns:a16="http://schemas.microsoft.com/office/drawing/2014/main" id="{81B2427C-171B-A4B6-B677-CA0C37947055}"/>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17</a:t>
            </a:fld>
            <a:endParaRPr lang="en-US">
              <a:solidFill>
                <a:srgbClr val="FFFFFF"/>
              </a:solidFill>
              <a:latin typeface="Tahoma"/>
            </a:endParaRPr>
          </a:p>
        </p:txBody>
      </p:sp>
      <p:pic>
        <p:nvPicPr>
          <p:cNvPr id="6" name="Picture 5">
            <a:extLst>
              <a:ext uri="{FF2B5EF4-FFF2-40B4-BE49-F238E27FC236}">
                <a16:creationId xmlns:a16="http://schemas.microsoft.com/office/drawing/2014/main" id="{0FB2BD46-EC7D-85E0-2F83-018408946F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4086" y="1256231"/>
            <a:ext cx="1888922" cy="1943235"/>
          </a:xfrm>
          <a:prstGeom prst="rect">
            <a:avLst/>
          </a:prstGeom>
          <a:noFill/>
        </p:spPr>
      </p:pic>
    </p:spTree>
    <p:extLst>
      <p:ext uri="{BB962C8B-B14F-4D97-AF65-F5344CB8AC3E}">
        <p14:creationId xmlns:p14="http://schemas.microsoft.com/office/powerpoint/2010/main" val="1965224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66A56F-B9A0-8F1C-7761-5465EAF50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6AABD-750A-84DD-483A-5B25E91EC938}"/>
              </a:ext>
            </a:extLst>
          </p:cNvPr>
          <p:cNvSpPr>
            <a:spLocks noGrp="1"/>
          </p:cNvSpPr>
          <p:nvPr>
            <p:ph type="title"/>
          </p:nvPr>
        </p:nvSpPr>
        <p:spPr>
          <a:xfrm>
            <a:off x="454482" y="1256231"/>
            <a:ext cx="5648057" cy="721733"/>
          </a:xfrm>
        </p:spPr>
        <p:txBody>
          <a:bodyPr>
            <a:normAutofit/>
          </a:bodyPr>
          <a:lstStyle/>
          <a:p>
            <a:r>
              <a:rPr lang="en-GB" dirty="0">
                <a:latin typeface="+mn-lt"/>
                <a:cs typeface="Arial" panose="020B0604020202020204" pitchFamily="34" charset="0"/>
              </a:rPr>
              <a:t>Final words…….</a:t>
            </a:r>
          </a:p>
        </p:txBody>
      </p:sp>
      <p:sp>
        <p:nvSpPr>
          <p:cNvPr id="3" name="Content Placeholder 2">
            <a:extLst>
              <a:ext uri="{FF2B5EF4-FFF2-40B4-BE49-F238E27FC236}">
                <a16:creationId xmlns:a16="http://schemas.microsoft.com/office/drawing/2014/main" id="{8C3A4C93-7A3E-FB10-0DA0-D4AD178E6172}"/>
              </a:ext>
            </a:extLst>
          </p:cNvPr>
          <p:cNvSpPr>
            <a:spLocks noGrp="1"/>
          </p:cNvSpPr>
          <p:nvPr>
            <p:ph idx="1"/>
          </p:nvPr>
        </p:nvSpPr>
        <p:spPr>
          <a:xfrm>
            <a:off x="454482" y="2073910"/>
            <a:ext cx="4934865" cy="3501221"/>
          </a:xfrm>
        </p:spPr>
        <p:txBody>
          <a:bodyPr anchor="ctr">
            <a:normAutofit/>
          </a:bodyPr>
          <a:lstStyle/>
          <a:p>
            <a:pPr marL="0" indent="0">
              <a:buNone/>
            </a:pPr>
            <a:endParaRPr lang="en-GB" sz="1701" dirty="0"/>
          </a:p>
          <a:p>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C9B516EC-C0DC-9944-3124-4DF6E7257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BB881460-961E-A512-D264-A41AFBDC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D22963D7-52D3-EB1A-EC0A-219CCA223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44" y="2946683"/>
            <a:ext cx="1036217" cy="589984"/>
          </a:xfrm>
          <a:prstGeom prst="rect">
            <a:avLst/>
          </a:prstGeom>
        </p:spPr>
      </p:pic>
      <p:sp>
        <p:nvSpPr>
          <p:cNvPr id="4" name="Slide Number Placeholder 3">
            <a:extLst>
              <a:ext uri="{FF2B5EF4-FFF2-40B4-BE49-F238E27FC236}">
                <a16:creationId xmlns:a16="http://schemas.microsoft.com/office/drawing/2014/main" id="{ED9825A7-B5BA-49EC-617D-A3ED89BC68D9}"/>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18</a:t>
            </a:fld>
            <a:endParaRPr lang="en-US">
              <a:solidFill>
                <a:srgbClr val="FFFFFF"/>
              </a:solidFill>
              <a:latin typeface="Tahoma"/>
            </a:endParaRPr>
          </a:p>
        </p:txBody>
      </p:sp>
      <p:sp>
        <p:nvSpPr>
          <p:cNvPr id="6" name="Speech Bubble: Oval 5">
            <a:extLst>
              <a:ext uri="{FF2B5EF4-FFF2-40B4-BE49-F238E27FC236}">
                <a16:creationId xmlns:a16="http://schemas.microsoft.com/office/drawing/2014/main" id="{6696A2DB-16CC-747E-E651-CB3FCBAE9D96}"/>
              </a:ext>
            </a:extLst>
          </p:cNvPr>
          <p:cNvSpPr/>
          <p:nvPr/>
        </p:nvSpPr>
        <p:spPr>
          <a:xfrm>
            <a:off x="946163" y="2073910"/>
            <a:ext cx="4566980" cy="301472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2551" dirty="0">
                <a:solidFill>
                  <a:prstClr val="white"/>
                </a:solidFill>
                <a:latin typeface="Tahoma"/>
              </a:rPr>
              <a:t>All staff should do this training , it’s fantastic and so worthwhile</a:t>
            </a:r>
          </a:p>
          <a:p>
            <a:pPr algn="ctr" defTabSz="648035"/>
            <a:endParaRPr lang="en-GB" sz="2551" dirty="0">
              <a:solidFill>
                <a:prstClr val="white"/>
              </a:solidFill>
              <a:latin typeface="Tahoma"/>
            </a:endParaRPr>
          </a:p>
          <a:p>
            <a:pPr algn="ctr" defTabSz="648035"/>
            <a:r>
              <a:rPr lang="en-GB" sz="1417" i="1" dirty="0">
                <a:solidFill>
                  <a:prstClr val="white"/>
                </a:solidFill>
                <a:latin typeface="Tahoma"/>
              </a:rPr>
              <a:t>Cluster 6 &amp; 2 colleague – January 26</a:t>
            </a:r>
            <a:endParaRPr lang="en-GB" sz="1417" dirty="0">
              <a:solidFill>
                <a:prstClr val="white"/>
              </a:solidFill>
              <a:latin typeface="Tahoma"/>
            </a:endParaRPr>
          </a:p>
        </p:txBody>
      </p:sp>
    </p:spTree>
    <p:extLst>
      <p:ext uri="{BB962C8B-B14F-4D97-AF65-F5344CB8AC3E}">
        <p14:creationId xmlns:p14="http://schemas.microsoft.com/office/powerpoint/2010/main" val="754601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6E9E4C-94F9-461F-9215-D207156AAC1F}"/>
              </a:ext>
            </a:extLst>
          </p:cNvPr>
          <p:cNvSpPr txBox="1"/>
          <p:nvPr/>
        </p:nvSpPr>
        <p:spPr>
          <a:xfrm>
            <a:off x="1415608" y="2325535"/>
            <a:ext cx="5682209" cy="3000821"/>
          </a:xfrm>
          <a:prstGeom prst="rect">
            <a:avLst/>
          </a:prstGeom>
          <a:noFill/>
        </p:spPr>
        <p:txBody>
          <a:bodyPr wrap="square" rtlCol="0">
            <a:spAutoFit/>
          </a:bodyPr>
          <a:lstStyle/>
          <a:p>
            <a:pPr algn="ctr" defTabSz="432054" fontAlgn="base">
              <a:spcBef>
                <a:spcPct val="0"/>
              </a:spcBef>
              <a:spcAft>
                <a:spcPct val="0"/>
              </a:spcAft>
            </a:pPr>
            <a:r>
              <a:rPr lang="en-GB" sz="3780" b="1" dirty="0">
                <a:solidFill>
                  <a:srgbClr val="EEECE1">
                    <a:lumMod val="25000"/>
                  </a:srgbClr>
                </a:solidFill>
                <a:latin typeface="Gotham Medium"/>
                <a:ea typeface="ＭＳ Ｐゴシック" charset="0"/>
                <a:cs typeface="Arial" panose="020B0604020202020204" pitchFamily="34" charset="0"/>
              </a:rPr>
              <a:t>Overview of ELKLAN</a:t>
            </a:r>
          </a:p>
          <a:p>
            <a:pPr algn="ctr" defTabSz="432054" fontAlgn="base">
              <a:spcBef>
                <a:spcPct val="0"/>
              </a:spcBef>
              <a:spcAft>
                <a:spcPct val="0"/>
              </a:spcAft>
            </a:pPr>
            <a:endParaRPr lang="en-GB" sz="3780" dirty="0">
              <a:solidFill>
                <a:prstClr val="black"/>
              </a:solidFill>
              <a:latin typeface="Century Gothic" charset="0"/>
              <a:ea typeface="ＭＳ Ｐゴシック" charset="0"/>
            </a:endParaRPr>
          </a:p>
          <a:p>
            <a:pPr algn="ctr" defTabSz="432054" fontAlgn="base">
              <a:spcBef>
                <a:spcPct val="0"/>
              </a:spcBef>
              <a:spcAft>
                <a:spcPct val="0"/>
              </a:spcAft>
            </a:pPr>
            <a:r>
              <a:rPr lang="en-GB" sz="3024" dirty="0">
                <a:solidFill>
                  <a:prstClr val="black"/>
                </a:solidFill>
                <a:latin typeface="Gotham Light"/>
                <a:ea typeface="ＭＳ Ｐゴシック" charset="0"/>
              </a:rPr>
              <a:t>By Dr Charlotte Renton</a:t>
            </a:r>
          </a:p>
          <a:p>
            <a:pPr algn="ctr" defTabSz="432054" fontAlgn="base">
              <a:spcBef>
                <a:spcPct val="0"/>
              </a:spcBef>
              <a:spcAft>
                <a:spcPct val="0"/>
              </a:spcAft>
            </a:pPr>
            <a:r>
              <a:rPr lang="en-GB" sz="2268" dirty="0">
                <a:solidFill>
                  <a:prstClr val="black"/>
                </a:solidFill>
                <a:latin typeface="Gotham Light"/>
                <a:ea typeface="ＭＳ Ｐゴシック" charset="0"/>
              </a:rPr>
              <a:t>Educational Psychologist </a:t>
            </a:r>
          </a:p>
          <a:p>
            <a:pPr algn="ctr" defTabSz="432054" fontAlgn="base">
              <a:spcBef>
                <a:spcPct val="0"/>
              </a:spcBef>
              <a:spcAft>
                <a:spcPct val="0"/>
              </a:spcAft>
            </a:pPr>
            <a:r>
              <a:rPr lang="en-GB" sz="2268" dirty="0">
                <a:solidFill>
                  <a:prstClr val="black"/>
                </a:solidFill>
                <a:latin typeface="Gotham Light"/>
                <a:ea typeface="ＭＳ Ｐゴシック" charset="0"/>
              </a:rPr>
              <a:t>Primary ELKLAN tutor</a:t>
            </a:r>
          </a:p>
          <a:p>
            <a:pPr algn="ctr" defTabSz="432054" fontAlgn="base">
              <a:spcBef>
                <a:spcPct val="0"/>
              </a:spcBef>
              <a:spcAft>
                <a:spcPct val="0"/>
              </a:spcAft>
            </a:pPr>
            <a:endParaRPr lang="en-GB" sz="3780" b="1" dirty="0">
              <a:solidFill>
                <a:srgbClr val="EEECE1">
                  <a:lumMod val="2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926049"/>
      </p:ext>
    </p:extLst>
  </p:cSld>
  <p:clrMapOvr>
    <a:masterClrMapping/>
  </p:clrMapOvr>
  <mc:AlternateContent xmlns:mc="http://schemas.openxmlformats.org/markup-compatibility/2006" xmlns:p14="http://schemas.microsoft.com/office/powerpoint/2010/main">
    <mc:Choice Requires="p14">
      <p:transition spd="slow" p14:dur="2000" advTm="28273"/>
    </mc:Choice>
    <mc:Fallback xmlns="">
      <p:transition spd="slow" advTm="282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3347B0-FA16-E020-D6D7-D8374F053254}"/>
              </a:ext>
            </a:extLst>
          </p:cNvPr>
          <p:cNvSpPr>
            <a:spLocks noGrp="1"/>
          </p:cNvSpPr>
          <p:nvPr>
            <p:ph type="subTitle" idx="1"/>
          </p:nvPr>
        </p:nvSpPr>
        <p:spPr/>
        <p:txBody>
          <a:bodyPr/>
          <a:lstStyle/>
          <a:p>
            <a:endParaRPr lang="en-GB"/>
          </a:p>
        </p:txBody>
      </p:sp>
      <p:graphicFrame>
        <p:nvGraphicFramePr>
          <p:cNvPr id="7" name="Table 6">
            <a:extLst>
              <a:ext uri="{FF2B5EF4-FFF2-40B4-BE49-F238E27FC236}">
                <a16:creationId xmlns:a16="http://schemas.microsoft.com/office/drawing/2014/main" id="{877C73DB-40C5-8159-FB2F-5AF9012AE077}"/>
              </a:ext>
            </a:extLst>
          </p:cNvPr>
          <p:cNvGraphicFramePr>
            <a:graphicFrameLocks noGrp="1"/>
          </p:cNvGraphicFramePr>
          <p:nvPr>
            <p:extLst>
              <p:ext uri="{D42A27DB-BD31-4B8C-83A1-F6EECF244321}">
                <p14:modId xmlns:p14="http://schemas.microsoft.com/office/powerpoint/2010/main" val="2615330384"/>
              </p:ext>
            </p:extLst>
          </p:nvPr>
        </p:nvGraphicFramePr>
        <p:xfrm>
          <a:off x="349322" y="349321"/>
          <a:ext cx="7993294" cy="5344042"/>
        </p:xfrm>
        <a:graphic>
          <a:graphicData uri="http://schemas.openxmlformats.org/drawingml/2006/table">
            <a:tbl>
              <a:tblPr firstRow="1" firstCol="1" bandRow="1">
                <a:tableStyleId>{5C22544A-7EE6-4342-B048-85BDC9FD1C3A}</a:tableStyleId>
              </a:tblPr>
              <a:tblGrid>
                <a:gridCol w="1844382">
                  <a:extLst>
                    <a:ext uri="{9D8B030D-6E8A-4147-A177-3AD203B41FA5}">
                      <a16:colId xmlns:a16="http://schemas.microsoft.com/office/drawing/2014/main" val="2415591046"/>
                    </a:ext>
                  </a:extLst>
                </a:gridCol>
                <a:gridCol w="3252960">
                  <a:extLst>
                    <a:ext uri="{9D8B030D-6E8A-4147-A177-3AD203B41FA5}">
                      <a16:colId xmlns:a16="http://schemas.microsoft.com/office/drawing/2014/main" val="1250635101"/>
                    </a:ext>
                  </a:extLst>
                </a:gridCol>
                <a:gridCol w="2895952">
                  <a:extLst>
                    <a:ext uri="{9D8B030D-6E8A-4147-A177-3AD203B41FA5}">
                      <a16:colId xmlns:a16="http://schemas.microsoft.com/office/drawing/2014/main" val="257917994"/>
                    </a:ext>
                  </a:extLst>
                </a:gridCol>
              </a:tblGrid>
              <a:tr h="924523">
                <a:tc>
                  <a:txBody>
                    <a:bodyPr/>
                    <a:lstStyle/>
                    <a:p>
                      <a:pPr>
                        <a:buNone/>
                      </a:pPr>
                      <a:r>
                        <a:rPr lang="en-GB" sz="2400">
                          <a:effectLst/>
                        </a:rPr>
                        <a:t>Time slot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Item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Delivery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267906"/>
                  </a:ext>
                </a:extLst>
              </a:tr>
              <a:tr h="396159">
                <a:tc>
                  <a:txBody>
                    <a:bodyPr/>
                    <a:lstStyle/>
                    <a:p>
                      <a:pPr>
                        <a:buNone/>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1974624"/>
                  </a:ext>
                </a:extLst>
              </a:tr>
              <a:tr h="363146">
                <a:tc>
                  <a:txBody>
                    <a:bodyPr/>
                    <a:lstStyle/>
                    <a:p>
                      <a:pPr>
                        <a:buNone/>
                      </a:pPr>
                      <a:r>
                        <a:rPr lang="en-GB" sz="2400" dirty="0">
                          <a:effectLst/>
                        </a:rPr>
                        <a:t>8:45 – 9:00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Networking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049473"/>
                  </a:ext>
                </a:extLst>
              </a:tr>
              <a:tr h="363146">
                <a:tc>
                  <a:txBody>
                    <a:bodyPr/>
                    <a:lstStyle/>
                    <a:p>
                      <a:pPr>
                        <a:buNone/>
                      </a:pPr>
                      <a:r>
                        <a:rPr lang="en-GB" sz="2400">
                          <a:effectLst/>
                        </a:rPr>
                        <a:t>9:00 – 9:05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Bulletin Board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Sarah Grant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1140284"/>
                  </a:ext>
                </a:extLst>
              </a:tr>
              <a:tr h="363146">
                <a:tc>
                  <a:txBody>
                    <a:bodyPr/>
                    <a:lstStyle/>
                    <a:p>
                      <a:pPr>
                        <a:buNone/>
                      </a:pPr>
                      <a:r>
                        <a:rPr lang="en-GB" sz="2400" dirty="0">
                          <a:effectLst/>
                        </a:rPr>
                        <a:t>9:05 – 9:25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Portage training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Sharon Jagger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377391"/>
                  </a:ext>
                </a:extLst>
              </a:tr>
              <a:tr h="363146">
                <a:tc>
                  <a:txBody>
                    <a:bodyPr/>
                    <a:lstStyle/>
                    <a:p>
                      <a:pPr>
                        <a:buNone/>
                      </a:pPr>
                      <a:r>
                        <a:rPr lang="en-GB" sz="2400" dirty="0">
                          <a:effectLst/>
                        </a:rPr>
                        <a:t>9:25 – 9:45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ELKLAN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Dr Charlotte Renton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5267792"/>
                  </a:ext>
                </a:extLst>
              </a:tr>
              <a:tr h="363146">
                <a:tc>
                  <a:txBody>
                    <a:bodyPr/>
                    <a:lstStyle/>
                    <a:p>
                      <a:pPr>
                        <a:buNone/>
                      </a:pPr>
                      <a:r>
                        <a:rPr lang="en-GB" sz="2400" dirty="0">
                          <a:effectLst/>
                        </a:rPr>
                        <a:t>9:45 – 10:00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EHCP team updates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Rachael Robertshaw</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152596"/>
                  </a:ext>
                </a:extLst>
              </a:tr>
              <a:tr h="363146">
                <a:tc>
                  <a:txBody>
                    <a:bodyPr/>
                    <a:lstStyle/>
                    <a:p>
                      <a:pPr>
                        <a:buNone/>
                      </a:pPr>
                      <a:r>
                        <a:rPr lang="en-GB" sz="2400" dirty="0">
                          <a:effectLst/>
                        </a:rPr>
                        <a:t>10:00 – 10:15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Break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4318232"/>
                  </a:ext>
                </a:extLst>
              </a:tr>
              <a:tr h="0">
                <a:tc>
                  <a:txBody>
                    <a:bodyPr/>
                    <a:lstStyle/>
                    <a:p>
                      <a:pPr>
                        <a:buNone/>
                      </a:pPr>
                      <a:r>
                        <a:rPr lang="en-GB" sz="2400" dirty="0">
                          <a:effectLst/>
                        </a:rPr>
                        <a:t>10:15 – 10:45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West Yorkshire Neurodevelopment Support Service WYNESS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Jo Rhodes - </a:t>
                      </a:r>
                      <a:r>
                        <a:rPr lang="en-GB" sz="2400" dirty="0" err="1">
                          <a:effectLst/>
                        </a:rPr>
                        <a:t>Barnados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0850323"/>
                  </a:ext>
                </a:extLst>
              </a:tr>
              <a:tr h="363146">
                <a:tc>
                  <a:txBody>
                    <a:bodyPr/>
                    <a:lstStyle/>
                    <a:p>
                      <a:pPr>
                        <a:buNone/>
                      </a:pPr>
                      <a:r>
                        <a:rPr lang="en-GB" sz="2400" dirty="0">
                          <a:effectLst/>
                        </a:rPr>
                        <a:t>10:45 – 11:30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a:effectLst/>
                        </a:rPr>
                        <a:t>Cluster updates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r>
                        <a:rPr lang="en-GB" sz="2400" dirty="0">
                          <a:effectLst/>
                        </a:rPr>
                        <a:t>Anna Garfitt and Oluchi Yusuf</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537406"/>
                  </a:ext>
                </a:extLst>
              </a:tr>
            </a:tbl>
          </a:graphicData>
        </a:graphic>
      </p:graphicFrame>
    </p:spTree>
    <p:extLst>
      <p:ext uri="{BB962C8B-B14F-4D97-AF65-F5344CB8AC3E}">
        <p14:creationId xmlns:p14="http://schemas.microsoft.com/office/powerpoint/2010/main" val="80371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51B8-3FF6-0AD9-88BC-1516A628F795}"/>
              </a:ext>
            </a:extLst>
          </p:cNvPr>
          <p:cNvSpPr>
            <a:spLocks noGrp="1"/>
          </p:cNvSpPr>
          <p:nvPr>
            <p:ph type="title"/>
          </p:nvPr>
        </p:nvSpPr>
        <p:spPr/>
        <p:txBody>
          <a:bodyPr/>
          <a:lstStyle/>
          <a:p>
            <a:r>
              <a:rPr lang="en-GB" dirty="0"/>
              <a:t>Session aims</a:t>
            </a:r>
          </a:p>
        </p:txBody>
      </p:sp>
      <p:sp>
        <p:nvSpPr>
          <p:cNvPr id="3" name="Content Placeholder 2">
            <a:extLst>
              <a:ext uri="{FF2B5EF4-FFF2-40B4-BE49-F238E27FC236}">
                <a16:creationId xmlns:a16="http://schemas.microsoft.com/office/drawing/2014/main" id="{C52DE51D-1DBD-B5DA-4474-F9E302CDCE7F}"/>
              </a:ext>
            </a:extLst>
          </p:cNvPr>
          <p:cNvSpPr>
            <a:spLocks noGrp="1"/>
          </p:cNvSpPr>
          <p:nvPr>
            <p:ph idx="1"/>
          </p:nvPr>
        </p:nvSpPr>
        <p:spPr/>
        <p:txBody>
          <a:bodyPr/>
          <a:lstStyle/>
          <a:p>
            <a:r>
              <a:rPr lang="en-GB" dirty="0"/>
              <a:t>By the end of the session you will:</a:t>
            </a:r>
          </a:p>
          <a:p>
            <a:pPr lvl="1"/>
            <a:r>
              <a:rPr lang="en-GB" dirty="0"/>
              <a:t>Be familiar with the structure of the two courses</a:t>
            </a:r>
          </a:p>
          <a:p>
            <a:pPr lvl="1"/>
            <a:r>
              <a:rPr lang="en-GB" dirty="0"/>
              <a:t>Understand what you can expected from ELKLAN </a:t>
            </a:r>
          </a:p>
          <a:p>
            <a:pPr lvl="1"/>
            <a:r>
              <a:rPr lang="en-GB" dirty="0"/>
              <a:t>Understand what is expected of learners</a:t>
            </a:r>
          </a:p>
          <a:p>
            <a:pPr lvl="1"/>
            <a:r>
              <a:rPr lang="en-GB" dirty="0"/>
              <a:t>Know the time commitment required</a:t>
            </a:r>
          </a:p>
        </p:txBody>
      </p:sp>
      <p:sp>
        <p:nvSpPr>
          <p:cNvPr id="4" name="Slide Number Placeholder 3">
            <a:extLst>
              <a:ext uri="{FF2B5EF4-FFF2-40B4-BE49-F238E27FC236}">
                <a16:creationId xmlns:a16="http://schemas.microsoft.com/office/drawing/2014/main" id="{4AB88BED-0E05-3A75-9203-378A8AF7633A}"/>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20</a:t>
            </a:fld>
            <a:endParaRPr lang="en-US">
              <a:solidFill>
                <a:prstClr val="black">
                  <a:tint val="75000"/>
                </a:prstClr>
              </a:solidFill>
            </a:endParaRPr>
          </a:p>
        </p:txBody>
      </p:sp>
    </p:spTree>
    <p:extLst>
      <p:ext uri="{BB962C8B-B14F-4D97-AF65-F5344CB8AC3E}">
        <p14:creationId xmlns:p14="http://schemas.microsoft.com/office/powerpoint/2010/main" val="426214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4BF3-227C-FC2F-5B98-C691ACF4E556}"/>
              </a:ext>
            </a:extLst>
          </p:cNvPr>
          <p:cNvSpPr>
            <a:spLocks noGrp="1"/>
          </p:cNvSpPr>
          <p:nvPr>
            <p:ph type="title"/>
          </p:nvPr>
        </p:nvSpPr>
        <p:spPr/>
        <p:txBody>
          <a:bodyPr/>
          <a:lstStyle/>
          <a:p>
            <a:r>
              <a:rPr lang="en-GB" dirty="0"/>
              <a:t>What is ELKLAN</a:t>
            </a:r>
          </a:p>
        </p:txBody>
      </p:sp>
      <p:sp>
        <p:nvSpPr>
          <p:cNvPr id="3" name="Content Placeholder 2">
            <a:extLst>
              <a:ext uri="{FF2B5EF4-FFF2-40B4-BE49-F238E27FC236}">
                <a16:creationId xmlns:a16="http://schemas.microsoft.com/office/drawing/2014/main" id="{9F31ED3F-9B77-4152-15DA-D96A68FBFA29}"/>
              </a:ext>
            </a:extLst>
          </p:cNvPr>
          <p:cNvSpPr>
            <a:spLocks noGrp="1"/>
          </p:cNvSpPr>
          <p:nvPr>
            <p:ph idx="1"/>
          </p:nvPr>
        </p:nvSpPr>
        <p:spPr/>
        <p:txBody>
          <a:bodyPr/>
          <a:lstStyle/>
          <a:p>
            <a:r>
              <a:rPr lang="en-GB" dirty="0"/>
              <a:t>Created by two Speech and Language Therapists Henrietta McLachlan and Liz Elks in 1998. </a:t>
            </a:r>
          </a:p>
          <a:p>
            <a:r>
              <a:rPr lang="en-GB" dirty="0"/>
              <a:t>Focus on empowering school staff with the knowledge and practical strategies to utilise speech and language therapy methods in the classroom to develop children’s communication skills.</a:t>
            </a:r>
          </a:p>
        </p:txBody>
      </p:sp>
      <p:sp>
        <p:nvSpPr>
          <p:cNvPr id="4" name="Slide Number Placeholder 3">
            <a:extLst>
              <a:ext uri="{FF2B5EF4-FFF2-40B4-BE49-F238E27FC236}">
                <a16:creationId xmlns:a16="http://schemas.microsoft.com/office/drawing/2014/main" id="{7BCCF790-5506-BE2C-F40C-0076821E5A84}"/>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21</a:t>
            </a:fld>
            <a:endParaRPr lang="en-US" dirty="0">
              <a:solidFill>
                <a:prstClr val="black">
                  <a:tint val="75000"/>
                </a:prstClr>
              </a:solidFill>
            </a:endParaRPr>
          </a:p>
        </p:txBody>
      </p:sp>
    </p:spTree>
    <p:extLst>
      <p:ext uri="{BB962C8B-B14F-4D97-AF65-F5344CB8AC3E}">
        <p14:creationId xmlns:p14="http://schemas.microsoft.com/office/powerpoint/2010/main" val="341425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B087-ED11-553F-5CD2-1A505DD952DC}"/>
              </a:ext>
            </a:extLst>
          </p:cNvPr>
          <p:cNvSpPr>
            <a:spLocks noGrp="1"/>
          </p:cNvSpPr>
          <p:nvPr>
            <p:ph type="title"/>
          </p:nvPr>
        </p:nvSpPr>
        <p:spPr/>
        <p:txBody>
          <a:bodyPr/>
          <a:lstStyle/>
          <a:p>
            <a:r>
              <a:rPr lang="en-GB" dirty="0"/>
              <a:t>Courses and Tutors</a:t>
            </a:r>
          </a:p>
        </p:txBody>
      </p:sp>
      <p:sp>
        <p:nvSpPr>
          <p:cNvPr id="3" name="Content Placeholder 2">
            <a:extLst>
              <a:ext uri="{FF2B5EF4-FFF2-40B4-BE49-F238E27FC236}">
                <a16:creationId xmlns:a16="http://schemas.microsoft.com/office/drawing/2014/main" id="{5B1981E6-8A0B-6201-50B7-FCBB867164BF}"/>
              </a:ext>
            </a:extLst>
          </p:cNvPr>
          <p:cNvSpPr>
            <a:spLocks noGrp="1"/>
          </p:cNvSpPr>
          <p:nvPr>
            <p:ph idx="1"/>
          </p:nvPr>
        </p:nvSpPr>
        <p:spPr/>
        <p:txBody>
          <a:bodyPr/>
          <a:lstStyle/>
          <a:p>
            <a:pPr algn="ctr"/>
            <a:r>
              <a:rPr lang="en-GB" dirty="0"/>
              <a:t>Speech and Language Support for 5-11s </a:t>
            </a:r>
          </a:p>
          <a:p>
            <a:pPr marL="0" indent="0" algn="ctr">
              <a:buNone/>
            </a:pPr>
            <a:r>
              <a:rPr lang="en-GB" dirty="0"/>
              <a:t>(delivered by Dr Charlotte Renton and Dr Taylor Stone)</a:t>
            </a:r>
          </a:p>
          <a:p>
            <a:pPr algn="ctr"/>
            <a:r>
              <a:rPr lang="en-GB" dirty="0"/>
              <a:t>Speech and Language Support for 11-16s</a:t>
            </a:r>
          </a:p>
          <a:p>
            <a:pPr marL="0" indent="0" algn="ctr">
              <a:buNone/>
            </a:pPr>
            <a:r>
              <a:rPr lang="en-GB" dirty="0"/>
              <a:t>(delivered by Dr Charlotte Harte)</a:t>
            </a:r>
          </a:p>
        </p:txBody>
      </p:sp>
      <p:sp>
        <p:nvSpPr>
          <p:cNvPr id="4" name="Slide Number Placeholder 3">
            <a:extLst>
              <a:ext uri="{FF2B5EF4-FFF2-40B4-BE49-F238E27FC236}">
                <a16:creationId xmlns:a16="http://schemas.microsoft.com/office/drawing/2014/main" id="{6435EC16-933B-2D00-F87E-A0487479797C}"/>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22</a:t>
            </a:fld>
            <a:endParaRPr lang="en-US">
              <a:solidFill>
                <a:prstClr val="black">
                  <a:tint val="75000"/>
                </a:prstClr>
              </a:solidFill>
            </a:endParaRPr>
          </a:p>
        </p:txBody>
      </p:sp>
    </p:spTree>
    <p:extLst>
      <p:ext uri="{BB962C8B-B14F-4D97-AF65-F5344CB8AC3E}">
        <p14:creationId xmlns:p14="http://schemas.microsoft.com/office/powerpoint/2010/main" val="336746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7411-7B0D-3328-9B9C-4A6E790FE02E}"/>
              </a:ext>
            </a:extLst>
          </p:cNvPr>
          <p:cNvSpPr>
            <a:spLocks noGrp="1"/>
          </p:cNvSpPr>
          <p:nvPr>
            <p:ph type="title"/>
          </p:nvPr>
        </p:nvSpPr>
        <p:spPr/>
        <p:txBody>
          <a:bodyPr/>
          <a:lstStyle/>
          <a:p>
            <a:r>
              <a:rPr lang="en-GB" dirty="0"/>
              <a:t>Course overview </a:t>
            </a:r>
          </a:p>
        </p:txBody>
      </p:sp>
      <p:sp>
        <p:nvSpPr>
          <p:cNvPr id="3" name="Content Placeholder 2">
            <a:extLst>
              <a:ext uri="{FF2B5EF4-FFF2-40B4-BE49-F238E27FC236}">
                <a16:creationId xmlns:a16="http://schemas.microsoft.com/office/drawing/2014/main" id="{26B27B7A-EFA9-C1B9-C960-DB52D89F8A2C}"/>
              </a:ext>
            </a:extLst>
          </p:cNvPr>
          <p:cNvSpPr>
            <a:spLocks noGrp="1"/>
          </p:cNvSpPr>
          <p:nvPr>
            <p:ph idx="1"/>
          </p:nvPr>
        </p:nvSpPr>
        <p:spPr/>
        <p:txBody>
          <a:bodyPr/>
          <a:lstStyle/>
          <a:p>
            <a:r>
              <a:rPr lang="en-GB" sz="2079" dirty="0"/>
              <a:t>10 interactive sessions</a:t>
            </a:r>
          </a:p>
          <a:p>
            <a:r>
              <a:rPr lang="en-GB" sz="2079" dirty="0"/>
              <a:t>Accredited to level 2 or 3 – in order to gain accreditation, learners must attend at least 8 sessions and complete/pass 100% of the learning log. Learners get up to 3 attempts to pass each task.</a:t>
            </a:r>
          </a:p>
          <a:p>
            <a:r>
              <a:rPr lang="en-GB" sz="2079" dirty="0"/>
              <a:t>The development of speech, language, communication and associated skills</a:t>
            </a:r>
          </a:p>
          <a:p>
            <a:r>
              <a:rPr lang="en-GB" sz="2079" dirty="0"/>
              <a:t>Practical advice and strategies to support the children/young people you work with</a:t>
            </a:r>
          </a:p>
          <a:p>
            <a:r>
              <a:rPr lang="en-GB" sz="2079" dirty="0"/>
              <a:t>Language Builders book (with all the key content from the sessions)</a:t>
            </a:r>
          </a:p>
          <a:p>
            <a:r>
              <a:rPr lang="en-GB" sz="2079" dirty="0"/>
              <a:t>Access to the learner’s area of the website</a:t>
            </a:r>
          </a:p>
        </p:txBody>
      </p:sp>
      <p:sp>
        <p:nvSpPr>
          <p:cNvPr id="4" name="Slide Number Placeholder 3">
            <a:extLst>
              <a:ext uri="{FF2B5EF4-FFF2-40B4-BE49-F238E27FC236}">
                <a16:creationId xmlns:a16="http://schemas.microsoft.com/office/drawing/2014/main" id="{A9549206-C078-7140-D66D-AE5B0FAC6128}"/>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23</a:t>
            </a:fld>
            <a:endParaRPr lang="en-US">
              <a:solidFill>
                <a:prstClr val="black">
                  <a:tint val="75000"/>
                </a:prstClr>
              </a:solidFill>
            </a:endParaRPr>
          </a:p>
        </p:txBody>
      </p:sp>
    </p:spTree>
    <p:extLst>
      <p:ext uri="{BB962C8B-B14F-4D97-AF65-F5344CB8AC3E}">
        <p14:creationId xmlns:p14="http://schemas.microsoft.com/office/powerpoint/2010/main" val="393511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BE03-6D85-4317-F3F7-A5B8CB4F13C3}"/>
              </a:ext>
            </a:extLst>
          </p:cNvPr>
          <p:cNvSpPr>
            <a:spLocks noGrp="1"/>
          </p:cNvSpPr>
          <p:nvPr>
            <p:ph type="title"/>
          </p:nvPr>
        </p:nvSpPr>
        <p:spPr/>
        <p:txBody>
          <a:bodyPr/>
          <a:lstStyle/>
          <a:p>
            <a:r>
              <a:rPr lang="en-GB" dirty="0"/>
              <a:t>Primary sessions</a:t>
            </a:r>
          </a:p>
        </p:txBody>
      </p:sp>
      <p:sp>
        <p:nvSpPr>
          <p:cNvPr id="3" name="Content Placeholder 2">
            <a:extLst>
              <a:ext uri="{FF2B5EF4-FFF2-40B4-BE49-F238E27FC236}">
                <a16:creationId xmlns:a16="http://schemas.microsoft.com/office/drawing/2014/main" id="{FF87B713-98AE-187F-F8F2-E8A87A66FFE1}"/>
              </a:ext>
            </a:extLst>
          </p:cNvPr>
          <p:cNvSpPr>
            <a:spLocks noGrp="1"/>
          </p:cNvSpPr>
          <p:nvPr>
            <p:ph idx="1"/>
          </p:nvPr>
        </p:nvSpPr>
        <p:spPr>
          <a:xfrm>
            <a:off x="432038" y="1857186"/>
            <a:ext cx="7776686" cy="3507198"/>
          </a:xfrm>
        </p:spPr>
        <p:txBody>
          <a:bodyPr/>
          <a:lstStyle/>
          <a:p>
            <a:r>
              <a:rPr lang="en-GB" sz="1890" dirty="0"/>
              <a:t>1. What is involved in communication?</a:t>
            </a:r>
          </a:p>
          <a:p>
            <a:r>
              <a:rPr lang="en-GB" sz="1890" dirty="0"/>
              <a:t>2. Non-verbal communication and adult-child interaction</a:t>
            </a:r>
          </a:p>
          <a:p>
            <a:r>
              <a:rPr lang="en-GB" sz="1890" dirty="0"/>
              <a:t>3. Social communication skills</a:t>
            </a:r>
          </a:p>
          <a:p>
            <a:r>
              <a:rPr lang="en-GB" sz="1890" dirty="0"/>
              <a:t>4. Listening and attention skills, understanding spoken language</a:t>
            </a:r>
          </a:p>
          <a:p>
            <a:r>
              <a:rPr lang="en-GB" sz="1890" dirty="0"/>
              <a:t>5. Memory and independent learning</a:t>
            </a:r>
          </a:p>
          <a:p>
            <a:r>
              <a:rPr lang="en-GB" sz="1890" dirty="0"/>
              <a:t>6. Helping children to understand abstract language</a:t>
            </a:r>
          </a:p>
          <a:p>
            <a:r>
              <a:rPr lang="en-GB" sz="1890" dirty="0"/>
              <a:t>7. Promoting vocabulary development</a:t>
            </a:r>
          </a:p>
          <a:p>
            <a:r>
              <a:rPr lang="en-GB" sz="1890" dirty="0"/>
              <a:t>8. Developing expressive language and narrative skills</a:t>
            </a:r>
          </a:p>
          <a:p>
            <a:r>
              <a:rPr lang="en-GB" sz="1890" dirty="0"/>
              <a:t>9. Supporting children with unclear speech and the link between speech, language and literacy</a:t>
            </a:r>
          </a:p>
          <a:p>
            <a:r>
              <a:rPr lang="en-GB" sz="1890" dirty="0"/>
              <a:t>10. Helping children who stammer and linking it all together</a:t>
            </a:r>
          </a:p>
          <a:p>
            <a:endParaRPr lang="en-GB" sz="1890" dirty="0"/>
          </a:p>
        </p:txBody>
      </p:sp>
      <p:sp>
        <p:nvSpPr>
          <p:cNvPr id="4" name="Slide Number Placeholder 3">
            <a:extLst>
              <a:ext uri="{FF2B5EF4-FFF2-40B4-BE49-F238E27FC236}">
                <a16:creationId xmlns:a16="http://schemas.microsoft.com/office/drawing/2014/main" id="{F784268F-75EC-6BA9-1491-A7A90B82BF01}"/>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24</a:t>
            </a:fld>
            <a:endParaRPr lang="en-US">
              <a:solidFill>
                <a:prstClr val="black">
                  <a:tint val="75000"/>
                </a:prstClr>
              </a:solidFill>
            </a:endParaRPr>
          </a:p>
        </p:txBody>
      </p:sp>
    </p:spTree>
    <p:extLst>
      <p:ext uri="{BB962C8B-B14F-4D97-AF65-F5344CB8AC3E}">
        <p14:creationId xmlns:p14="http://schemas.microsoft.com/office/powerpoint/2010/main" val="402597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30B2-5D96-0790-71ED-8AB1EDA884C5}"/>
              </a:ext>
            </a:extLst>
          </p:cNvPr>
          <p:cNvSpPr>
            <a:spLocks noGrp="1"/>
          </p:cNvSpPr>
          <p:nvPr>
            <p:ph type="title"/>
          </p:nvPr>
        </p:nvSpPr>
        <p:spPr/>
        <p:txBody>
          <a:bodyPr/>
          <a:lstStyle/>
          <a:p>
            <a:r>
              <a:rPr lang="en-GB" dirty="0"/>
              <a:t>Secondary sessions</a:t>
            </a:r>
          </a:p>
        </p:txBody>
      </p:sp>
      <p:sp>
        <p:nvSpPr>
          <p:cNvPr id="4" name="Slide Number Placeholder 3">
            <a:extLst>
              <a:ext uri="{FF2B5EF4-FFF2-40B4-BE49-F238E27FC236}">
                <a16:creationId xmlns:a16="http://schemas.microsoft.com/office/drawing/2014/main" id="{FF75B352-82EC-ACBF-D44B-8C39B3047041}"/>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25</a:t>
            </a:fld>
            <a:endParaRPr lang="en-US">
              <a:solidFill>
                <a:prstClr val="black">
                  <a:tint val="75000"/>
                </a:prstClr>
              </a:solidFill>
            </a:endParaRPr>
          </a:p>
        </p:txBody>
      </p:sp>
      <p:sp>
        <p:nvSpPr>
          <p:cNvPr id="5" name="Content Placeholder 2">
            <a:extLst>
              <a:ext uri="{FF2B5EF4-FFF2-40B4-BE49-F238E27FC236}">
                <a16:creationId xmlns:a16="http://schemas.microsoft.com/office/drawing/2014/main" id="{E4E5FAE8-5AED-7716-FEFB-EB2D855E90F1}"/>
              </a:ext>
            </a:extLst>
          </p:cNvPr>
          <p:cNvSpPr>
            <a:spLocks noGrp="1"/>
          </p:cNvSpPr>
          <p:nvPr>
            <p:ph idx="1"/>
          </p:nvPr>
        </p:nvSpPr>
        <p:spPr>
          <a:xfrm>
            <a:off x="432038" y="2104575"/>
            <a:ext cx="7776686" cy="3507310"/>
          </a:xfrm>
        </p:spPr>
        <p:txBody>
          <a:bodyPr/>
          <a:lstStyle/>
          <a:p>
            <a:r>
              <a:rPr lang="en-GB" sz="1890" dirty="0"/>
              <a:t>1. What is involved in communication?</a:t>
            </a:r>
          </a:p>
          <a:p>
            <a:r>
              <a:rPr lang="en-GB" sz="1890" dirty="0"/>
              <a:t>2. Interaction, Listening and Attention</a:t>
            </a:r>
          </a:p>
          <a:p>
            <a:r>
              <a:rPr lang="en-GB" sz="1890" dirty="0"/>
              <a:t>3. Memory and Learning </a:t>
            </a:r>
          </a:p>
          <a:p>
            <a:r>
              <a:rPr lang="en-GB" sz="1890" dirty="0"/>
              <a:t>4. Memory and Understanding Spoken Language</a:t>
            </a:r>
          </a:p>
          <a:p>
            <a:r>
              <a:rPr lang="en-GB" sz="1890" dirty="0"/>
              <a:t>5. Developing Verbal Reasoning and The Blank Language Scheme</a:t>
            </a:r>
          </a:p>
          <a:p>
            <a:r>
              <a:rPr lang="en-GB" sz="1890" dirty="0"/>
              <a:t>6. Promoting Vocabulary Development</a:t>
            </a:r>
          </a:p>
          <a:p>
            <a:r>
              <a:rPr lang="en-GB" sz="1890" dirty="0"/>
              <a:t>7. Supporting Expressive Language and Narrative Skills</a:t>
            </a:r>
          </a:p>
          <a:p>
            <a:r>
              <a:rPr lang="en-GB" sz="1890" dirty="0"/>
              <a:t>8. The link between Speech, Language and Literacy</a:t>
            </a:r>
          </a:p>
          <a:p>
            <a:r>
              <a:rPr lang="en-GB" sz="1890" dirty="0"/>
              <a:t>9. Supporting Social and Emotional Literacy</a:t>
            </a:r>
          </a:p>
          <a:p>
            <a:r>
              <a:rPr lang="en-GB" sz="1890" dirty="0"/>
              <a:t>10. Linking it all together</a:t>
            </a:r>
          </a:p>
          <a:p>
            <a:endParaRPr lang="en-GB" sz="1890" dirty="0"/>
          </a:p>
        </p:txBody>
      </p:sp>
    </p:spTree>
    <p:extLst>
      <p:ext uri="{BB962C8B-B14F-4D97-AF65-F5344CB8AC3E}">
        <p14:creationId xmlns:p14="http://schemas.microsoft.com/office/powerpoint/2010/main" val="230409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AC63-E730-A1CB-3BF6-DB41BA8B3E8C}"/>
              </a:ext>
            </a:extLst>
          </p:cNvPr>
          <p:cNvSpPr>
            <a:spLocks noGrp="1"/>
          </p:cNvSpPr>
          <p:nvPr>
            <p:ph type="title"/>
          </p:nvPr>
        </p:nvSpPr>
        <p:spPr>
          <a:xfrm>
            <a:off x="432038" y="1420181"/>
            <a:ext cx="7776686" cy="1223930"/>
          </a:xfrm>
        </p:spPr>
        <p:txBody>
          <a:bodyPr/>
          <a:lstStyle/>
          <a:p>
            <a:r>
              <a:rPr lang="en-US" sz="3402" dirty="0">
                <a:solidFill>
                  <a:schemeClr val="tx1">
                    <a:lumMod val="85000"/>
                    <a:lumOff val="15000"/>
                  </a:schemeClr>
                </a:solidFill>
                <a:latin typeface="Arial" panose="020B0604020202020204" pitchFamily="34" charset="0"/>
                <a:cs typeface="Arial" panose="020B0604020202020204" pitchFamily="34" charset="0"/>
              </a:rPr>
              <a:t>Time </a:t>
            </a:r>
            <a:r>
              <a:rPr lang="en-US" sz="3402" dirty="0">
                <a:solidFill>
                  <a:schemeClr val="tx1">
                    <a:lumMod val="85000"/>
                    <a:lumOff val="15000"/>
                  </a:schemeClr>
                </a:solidFill>
                <a:cs typeface="Arial" panose="020B0604020202020204" pitchFamily="34" charset="0"/>
              </a:rPr>
              <a:t>commitment</a:t>
            </a:r>
            <a:r>
              <a:rPr lang="en-US" sz="3402" dirty="0">
                <a:solidFill>
                  <a:schemeClr val="tx1">
                    <a:lumMod val="85000"/>
                    <a:lumOff val="15000"/>
                  </a:schemeClr>
                </a:solidFill>
                <a:latin typeface="Arial" panose="020B0604020202020204" pitchFamily="34" charset="0"/>
                <a:cs typeface="Arial" panose="020B0604020202020204" pitchFamily="34" charset="0"/>
              </a:rPr>
              <a:t> per session</a:t>
            </a:r>
          </a:p>
        </p:txBody>
      </p:sp>
      <p:sp>
        <p:nvSpPr>
          <p:cNvPr id="3" name="Content Placeholder 2">
            <a:extLst>
              <a:ext uri="{FF2B5EF4-FFF2-40B4-BE49-F238E27FC236}">
                <a16:creationId xmlns:a16="http://schemas.microsoft.com/office/drawing/2014/main" id="{6BDBB052-ABD5-76A9-BBF6-FD49DA20C9E6}"/>
              </a:ext>
            </a:extLst>
          </p:cNvPr>
          <p:cNvSpPr>
            <a:spLocks noGrp="1"/>
          </p:cNvSpPr>
          <p:nvPr>
            <p:ph idx="1"/>
          </p:nvPr>
        </p:nvSpPr>
        <p:spPr>
          <a:xfrm>
            <a:off x="432038" y="2652256"/>
            <a:ext cx="7776686" cy="2807472"/>
          </a:xfrm>
        </p:spPr>
        <p:txBody>
          <a:bodyPr/>
          <a:lstStyle/>
          <a:p>
            <a:r>
              <a:rPr lang="en-US" sz="2079" dirty="0">
                <a:cs typeface="Arial" panose="020B0604020202020204" pitchFamily="34" charset="0"/>
              </a:rPr>
              <a:t>Face-to-face session (2 hours)</a:t>
            </a:r>
          </a:p>
          <a:p>
            <a:r>
              <a:rPr lang="en-US" sz="2079" dirty="0">
                <a:cs typeface="Arial" panose="020B0604020202020204" pitchFamily="34" charset="0"/>
              </a:rPr>
              <a:t>Reading the relevant chapter in the Language Builders book (half an hour)</a:t>
            </a:r>
          </a:p>
          <a:p>
            <a:r>
              <a:rPr lang="en-US" sz="2079" dirty="0">
                <a:cs typeface="Arial" panose="020B0604020202020204" pitchFamily="34" charset="0"/>
              </a:rPr>
              <a:t>Planning and carrying out practical tasks for the learning log (1 hour)</a:t>
            </a:r>
          </a:p>
          <a:p>
            <a:r>
              <a:rPr lang="en-US" sz="2079" dirty="0">
                <a:cs typeface="Arial" panose="020B0604020202020204" pitchFamily="34" charset="0"/>
              </a:rPr>
              <a:t>Writing up the learning log answers (1 hour).</a:t>
            </a:r>
          </a:p>
          <a:p>
            <a:pPr marL="0" indent="0">
              <a:buNone/>
            </a:pPr>
            <a:endParaRPr lang="en-US" sz="2079" dirty="0">
              <a:cs typeface="Arial" panose="020B0604020202020204" pitchFamily="34" charset="0"/>
            </a:endParaRPr>
          </a:p>
          <a:p>
            <a:pPr marL="0" indent="0">
              <a:buNone/>
            </a:pPr>
            <a:r>
              <a:rPr lang="en-US" sz="2079" dirty="0">
                <a:cs typeface="Arial" panose="020B0604020202020204" pitchFamily="34" charset="0"/>
              </a:rPr>
              <a:t>Note: </a:t>
            </a:r>
            <a:r>
              <a:rPr lang="en-US" sz="2079" b="1" dirty="0">
                <a:cs typeface="Arial" panose="020B0604020202020204" pitchFamily="34" charset="0"/>
              </a:rPr>
              <a:t>learning logs should be submitted within a week of the session to allow time for marking before the next session</a:t>
            </a:r>
          </a:p>
        </p:txBody>
      </p:sp>
      <p:sp>
        <p:nvSpPr>
          <p:cNvPr id="4" name="Slide Number Placeholder 3">
            <a:extLst>
              <a:ext uri="{FF2B5EF4-FFF2-40B4-BE49-F238E27FC236}">
                <a16:creationId xmlns:a16="http://schemas.microsoft.com/office/drawing/2014/main" id="{44A2D5F8-EC6B-4178-C48B-13017E9A27CA}"/>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26</a:t>
            </a:fld>
            <a:endParaRPr lang="en-US">
              <a:solidFill>
                <a:prstClr val="black">
                  <a:tint val="75000"/>
                </a:prstClr>
              </a:solidFill>
            </a:endParaRPr>
          </a:p>
        </p:txBody>
      </p:sp>
    </p:spTree>
    <p:extLst>
      <p:ext uri="{BB962C8B-B14F-4D97-AF65-F5344CB8AC3E}">
        <p14:creationId xmlns:p14="http://schemas.microsoft.com/office/powerpoint/2010/main" val="44879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F9CB-0DB4-16CC-29CF-ECF2E4479D5A}"/>
              </a:ext>
            </a:extLst>
          </p:cNvPr>
          <p:cNvSpPr>
            <a:spLocks noGrp="1"/>
          </p:cNvSpPr>
          <p:nvPr>
            <p:ph type="title"/>
          </p:nvPr>
        </p:nvSpPr>
        <p:spPr/>
        <p:txBody>
          <a:bodyPr/>
          <a:lstStyle/>
          <a:p>
            <a:r>
              <a:rPr lang="en-GB" dirty="0"/>
              <a:t>Overview</a:t>
            </a:r>
          </a:p>
        </p:txBody>
      </p:sp>
      <p:graphicFrame>
        <p:nvGraphicFramePr>
          <p:cNvPr id="5" name="Content Placeholder 4">
            <a:extLst>
              <a:ext uri="{FF2B5EF4-FFF2-40B4-BE49-F238E27FC236}">
                <a16:creationId xmlns:a16="http://schemas.microsoft.com/office/drawing/2014/main" id="{3DC41443-2089-FBB7-FFA9-4BA19A736B80}"/>
              </a:ext>
            </a:extLst>
          </p:cNvPr>
          <p:cNvGraphicFramePr>
            <a:graphicFrameLocks noGrp="1"/>
          </p:cNvGraphicFramePr>
          <p:nvPr>
            <p:ph idx="1"/>
          </p:nvPr>
        </p:nvGraphicFramePr>
        <p:xfrm>
          <a:off x="1765398" y="1840397"/>
          <a:ext cx="5109967" cy="437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F9BE65-BCBC-3B89-95BA-D2D3D1DE69AF}"/>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27</a:t>
            </a:fld>
            <a:endParaRPr lang="en-US">
              <a:solidFill>
                <a:prstClr val="black">
                  <a:tint val="75000"/>
                </a:prstClr>
              </a:solidFill>
            </a:endParaRPr>
          </a:p>
        </p:txBody>
      </p:sp>
    </p:spTree>
    <p:extLst>
      <p:ext uri="{BB962C8B-B14F-4D97-AF65-F5344CB8AC3E}">
        <p14:creationId xmlns:p14="http://schemas.microsoft.com/office/powerpoint/2010/main" val="433013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3ABF-BC9E-27AC-3398-FE164E383DB2}"/>
              </a:ext>
            </a:extLst>
          </p:cNvPr>
          <p:cNvSpPr>
            <a:spLocks noGrp="1"/>
          </p:cNvSpPr>
          <p:nvPr>
            <p:ph type="title"/>
          </p:nvPr>
        </p:nvSpPr>
        <p:spPr>
          <a:xfrm>
            <a:off x="432038" y="1023969"/>
            <a:ext cx="7776686" cy="1080095"/>
          </a:xfrm>
        </p:spPr>
        <p:txBody>
          <a:bodyPr/>
          <a:lstStyle/>
          <a:p>
            <a:r>
              <a:rPr lang="en-GB" dirty="0"/>
              <a:t>The benefits of completing an ELKLAN course</a:t>
            </a:r>
          </a:p>
        </p:txBody>
      </p:sp>
      <p:graphicFrame>
        <p:nvGraphicFramePr>
          <p:cNvPr id="5" name="Content Placeholder 4">
            <a:extLst>
              <a:ext uri="{FF2B5EF4-FFF2-40B4-BE49-F238E27FC236}">
                <a16:creationId xmlns:a16="http://schemas.microsoft.com/office/drawing/2014/main" id="{6E99E758-FACF-88AD-06D1-41FDFBD309EE}"/>
              </a:ext>
            </a:extLst>
          </p:cNvPr>
          <p:cNvGraphicFramePr>
            <a:graphicFrameLocks noGrp="1"/>
          </p:cNvGraphicFramePr>
          <p:nvPr>
            <p:ph idx="1"/>
          </p:nvPr>
        </p:nvGraphicFramePr>
        <p:xfrm>
          <a:off x="432038" y="2104575"/>
          <a:ext cx="7776686" cy="3507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E9F3549-B3E8-014C-B53A-6F879029BDE2}"/>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28</a:t>
            </a:fld>
            <a:endParaRPr lang="en-US">
              <a:solidFill>
                <a:prstClr val="black">
                  <a:tint val="75000"/>
                </a:prstClr>
              </a:solidFill>
            </a:endParaRPr>
          </a:p>
        </p:txBody>
      </p:sp>
    </p:spTree>
    <p:extLst>
      <p:ext uri="{BB962C8B-B14F-4D97-AF65-F5344CB8AC3E}">
        <p14:creationId xmlns:p14="http://schemas.microsoft.com/office/powerpoint/2010/main" val="2389790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221CA-81D0-5F19-DFF1-F35FEE08B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ED8E1-2CF9-BB50-366D-2B64EBAC9F4F}"/>
              </a:ext>
            </a:extLst>
          </p:cNvPr>
          <p:cNvSpPr>
            <a:spLocks noGrp="1"/>
          </p:cNvSpPr>
          <p:nvPr>
            <p:ph type="title"/>
          </p:nvPr>
        </p:nvSpPr>
        <p:spPr>
          <a:xfrm>
            <a:off x="213536" y="2838921"/>
            <a:ext cx="2676650" cy="1080095"/>
          </a:xfrm>
        </p:spPr>
        <p:txBody>
          <a:bodyPr/>
          <a:lstStyle/>
          <a:p>
            <a:r>
              <a:rPr lang="en-GB" dirty="0"/>
              <a:t>What do other learners think?</a:t>
            </a:r>
          </a:p>
        </p:txBody>
      </p:sp>
      <p:sp>
        <p:nvSpPr>
          <p:cNvPr id="4" name="Slide Number Placeholder 3">
            <a:extLst>
              <a:ext uri="{FF2B5EF4-FFF2-40B4-BE49-F238E27FC236}">
                <a16:creationId xmlns:a16="http://schemas.microsoft.com/office/drawing/2014/main" id="{C73B8FD4-B190-AD4F-7F8D-4978ED9FCD38}"/>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29</a:t>
            </a:fld>
            <a:endParaRPr lang="en-US">
              <a:solidFill>
                <a:prstClr val="black">
                  <a:tint val="75000"/>
                </a:prstClr>
              </a:solidFill>
            </a:endParaRPr>
          </a:p>
        </p:txBody>
      </p:sp>
      <p:sp>
        <p:nvSpPr>
          <p:cNvPr id="5" name="Speech Bubble: Oval 4">
            <a:extLst>
              <a:ext uri="{FF2B5EF4-FFF2-40B4-BE49-F238E27FC236}">
                <a16:creationId xmlns:a16="http://schemas.microsoft.com/office/drawing/2014/main" id="{F527CB6E-4E14-24BB-D7CC-0B07F79B4FF9}"/>
              </a:ext>
            </a:extLst>
          </p:cNvPr>
          <p:cNvSpPr/>
          <p:nvPr/>
        </p:nvSpPr>
        <p:spPr>
          <a:xfrm>
            <a:off x="4320381" y="1235428"/>
            <a:ext cx="3833718" cy="4317899"/>
          </a:xfrm>
          <a:prstGeom prst="wedgeEllipseCallout">
            <a:avLst>
              <a:gd name="adj1" fmla="val -85600"/>
              <a:gd name="adj2" fmla="val -17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32054" fontAlgn="base">
              <a:spcBef>
                <a:spcPct val="0"/>
              </a:spcBef>
              <a:spcAft>
                <a:spcPct val="0"/>
              </a:spcAft>
            </a:pPr>
            <a:endParaRPr lang="en-GB" sz="1701" dirty="0">
              <a:solidFill>
                <a:prstClr val="black"/>
              </a:solidFill>
              <a:latin typeface="Century Gothic"/>
            </a:endParaRPr>
          </a:p>
          <a:p>
            <a:pPr algn="ctr" defTabSz="432054" fontAlgn="base">
              <a:spcBef>
                <a:spcPct val="0"/>
              </a:spcBef>
              <a:spcAft>
                <a:spcPct val="0"/>
              </a:spcAft>
            </a:pPr>
            <a:endParaRPr lang="en-GB" sz="1701" dirty="0">
              <a:solidFill>
                <a:prstClr val="black"/>
              </a:solidFill>
              <a:latin typeface="Century Gothic"/>
            </a:endParaRPr>
          </a:p>
          <a:p>
            <a:pPr algn="ctr" defTabSz="432054" fontAlgn="base">
              <a:spcBef>
                <a:spcPct val="0"/>
              </a:spcBef>
              <a:spcAft>
                <a:spcPct val="0"/>
              </a:spcAft>
            </a:pPr>
            <a:r>
              <a:rPr lang="en-GB" sz="1701" dirty="0">
                <a:solidFill>
                  <a:prstClr val="black"/>
                </a:solidFill>
                <a:latin typeface="Century Gothic"/>
              </a:rPr>
              <a:t>The ELKLAN training has been invaluable, and we would recommend it to other secondary schools thinking of doing the training. It has opened my eyes to the difficulties faced by students with language barriers across the curriculum.</a:t>
            </a:r>
          </a:p>
          <a:p>
            <a:pPr algn="ctr" defTabSz="432054" fontAlgn="base">
              <a:spcBef>
                <a:spcPct val="0"/>
              </a:spcBef>
              <a:spcAft>
                <a:spcPct val="0"/>
              </a:spcAft>
            </a:pPr>
            <a:r>
              <a:rPr lang="en-GB" sz="1701" dirty="0">
                <a:solidFill>
                  <a:prstClr val="black"/>
                </a:solidFill>
                <a:latin typeface="Century Gothic"/>
              </a:rPr>
              <a:t>(Secondary course currently)</a:t>
            </a:r>
          </a:p>
          <a:p>
            <a:pPr algn="ctr" defTabSz="432054" fontAlgn="base">
              <a:spcBef>
                <a:spcPct val="0"/>
              </a:spcBef>
              <a:spcAft>
                <a:spcPct val="0"/>
              </a:spcAft>
            </a:pPr>
            <a:endParaRPr lang="en-GB" sz="1512" dirty="0">
              <a:solidFill>
                <a:prstClr val="black"/>
              </a:solidFill>
              <a:latin typeface="Century Gothic"/>
            </a:endParaRPr>
          </a:p>
        </p:txBody>
      </p:sp>
    </p:spTree>
    <p:extLst>
      <p:ext uri="{BB962C8B-B14F-4D97-AF65-F5344CB8AC3E}">
        <p14:creationId xmlns:p14="http://schemas.microsoft.com/office/powerpoint/2010/main" val="140398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D87896-504E-8DAE-9411-B004135D4D55}"/>
              </a:ext>
            </a:extLst>
          </p:cNvPr>
          <p:cNvSpPr txBox="1"/>
          <p:nvPr/>
        </p:nvSpPr>
        <p:spPr>
          <a:xfrm>
            <a:off x="3497137" y="1230924"/>
            <a:ext cx="3775822" cy="5596468"/>
          </a:xfrm>
          <a:prstGeom prst="rect">
            <a:avLst/>
          </a:prstGeom>
          <a:noFill/>
        </p:spPr>
        <p:txBody>
          <a:bodyPr wrap="square" rtlCol="0">
            <a:spAutoFit/>
          </a:bodyPr>
          <a:lstStyle/>
          <a:p>
            <a:pPr algn="ctr"/>
            <a:r>
              <a:rPr lang="en-GB" sz="1488" b="1" u="sng" dirty="0"/>
              <a:t>Level 2 or Level 3 Accreditation </a:t>
            </a:r>
          </a:p>
          <a:p>
            <a:pPr algn="ctr"/>
            <a:r>
              <a:rPr lang="en-GB" sz="1488" b="1" u="sng" dirty="0"/>
              <a:t>New Cohort September 2026 (15 learners)</a:t>
            </a:r>
          </a:p>
          <a:p>
            <a:endParaRPr lang="en-GB" sz="1488" b="1" u="sng" dirty="0"/>
          </a:p>
          <a:p>
            <a:r>
              <a:rPr lang="en-GB" sz="1488" b="1" u="sng" dirty="0"/>
              <a:t>When </a:t>
            </a:r>
          </a:p>
          <a:p>
            <a:r>
              <a:rPr lang="en-GB" sz="1488" dirty="0"/>
              <a:t>Course will be running bi-weekly from</a:t>
            </a:r>
          </a:p>
          <a:p>
            <a:r>
              <a:rPr lang="en-GB" sz="1488" b="1" dirty="0"/>
              <a:t>15th</a:t>
            </a:r>
            <a:r>
              <a:rPr lang="en-GB" sz="1488" dirty="0"/>
              <a:t>  </a:t>
            </a:r>
            <a:r>
              <a:rPr lang="en-GB" sz="1488" b="1" dirty="0"/>
              <a:t>September 2026 –  9</a:t>
            </a:r>
            <a:r>
              <a:rPr lang="en-GB" sz="1488" b="1" baseline="30000" dirty="0"/>
              <a:t>th</a:t>
            </a:r>
            <a:r>
              <a:rPr lang="en-GB" sz="1488" b="1" dirty="0"/>
              <a:t> February 2027 (Tuesdays) </a:t>
            </a:r>
            <a:r>
              <a:rPr lang="en-GB" sz="1488" dirty="0"/>
              <a:t>1.00pm-3.00pm. </a:t>
            </a:r>
          </a:p>
          <a:p>
            <a:endParaRPr lang="en-GB" sz="1488" b="1" u="sng" dirty="0"/>
          </a:p>
          <a:p>
            <a:r>
              <a:rPr lang="en-GB" sz="1488" b="1" u="sng" dirty="0"/>
              <a:t>Where</a:t>
            </a:r>
          </a:p>
          <a:p>
            <a:r>
              <a:rPr lang="en-GB" sz="1488" dirty="0"/>
              <a:t>Batley Town Hall, Market Place, Batley, West Yorkshire England, WF17 5DA</a:t>
            </a:r>
          </a:p>
          <a:p>
            <a:endParaRPr lang="en-GB" sz="1488" b="1" u="sng" dirty="0"/>
          </a:p>
          <a:p>
            <a:r>
              <a:rPr lang="en-GB" sz="1488" b="1" u="sng" dirty="0"/>
              <a:t>Cost </a:t>
            </a:r>
            <a:r>
              <a:rPr lang="en-GB" sz="1488" dirty="0"/>
              <a:t>£400.00 per learner.</a:t>
            </a:r>
          </a:p>
          <a:p>
            <a:endParaRPr lang="en-GB" sz="1488" b="1" u="sng" dirty="0"/>
          </a:p>
          <a:p>
            <a:r>
              <a:rPr lang="en-GB" sz="1488" b="1" u="sng" dirty="0"/>
              <a:t>Deadline for booking </a:t>
            </a:r>
          </a:p>
          <a:p>
            <a:r>
              <a:rPr lang="en-GB" sz="1488" dirty="0"/>
              <a:t>Tuesday 1</a:t>
            </a:r>
            <a:r>
              <a:rPr lang="en-GB" sz="1488" baseline="30000" dirty="0"/>
              <a:t>st</a:t>
            </a:r>
            <a:r>
              <a:rPr lang="en-GB" sz="1488" dirty="0"/>
              <a:t> September 2026</a:t>
            </a:r>
          </a:p>
          <a:p>
            <a:endParaRPr lang="en-GB" sz="1488" dirty="0"/>
          </a:p>
          <a:p>
            <a:r>
              <a:rPr lang="en-GB" sz="1488" u="sng" dirty="0"/>
              <a:t>for More information contact: </a:t>
            </a:r>
          </a:p>
          <a:p>
            <a:r>
              <a:rPr lang="en-GB" sz="1488" dirty="0">
                <a:hlinkClick r:id="rId2"/>
              </a:rPr>
              <a:t>nicola.shaw@kirklees.gov.uk</a:t>
            </a:r>
            <a:r>
              <a:rPr lang="en-GB" sz="1488" dirty="0"/>
              <a:t> </a:t>
            </a:r>
          </a:p>
          <a:p>
            <a:endParaRPr lang="en-GB" sz="1488" dirty="0"/>
          </a:p>
          <a:p>
            <a:endParaRPr lang="en-GB" sz="1488" dirty="0"/>
          </a:p>
          <a:p>
            <a:endParaRPr lang="en-GB" sz="904" dirty="0"/>
          </a:p>
          <a:p>
            <a:endParaRPr lang="en-GB" sz="904" dirty="0"/>
          </a:p>
          <a:p>
            <a:endParaRPr lang="en-GB" sz="904" dirty="0"/>
          </a:p>
          <a:p>
            <a:endParaRPr lang="en-GB" sz="904" dirty="0"/>
          </a:p>
          <a:p>
            <a:endParaRPr lang="en-GB" sz="904" dirty="0"/>
          </a:p>
        </p:txBody>
      </p:sp>
      <p:pic>
        <p:nvPicPr>
          <p:cNvPr id="2" name="Picture 1">
            <a:extLst>
              <a:ext uri="{FF2B5EF4-FFF2-40B4-BE49-F238E27FC236}">
                <a16:creationId xmlns:a16="http://schemas.microsoft.com/office/drawing/2014/main" id="{02E4CFA4-0815-3756-00DE-80C64F8A4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9067" y="3733503"/>
            <a:ext cx="1606642" cy="1593141"/>
          </a:xfrm>
          <a:prstGeom prst="rect">
            <a:avLst/>
          </a:prstGeom>
          <a:noFill/>
        </p:spPr>
      </p:pic>
      <p:pic>
        <p:nvPicPr>
          <p:cNvPr id="7" name="Picture 6">
            <a:extLst>
              <a:ext uri="{FF2B5EF4-FFF2-40B4-BE49-F238E27FC236}">
                <a16:creationId xmlns:a16="http://schemas.microsoft.com/office/drawing/2014/main" id="{1BF139A6-D7EE-BB22-995A-891EDB5ED3A2}"/>
              </a:ext>
            </a:extLst>
          </p:cNvPr>
          <p:cNvPicPr>
            <a:picLocks noChangeAspect="1"/>
          </p:cNvPicPr>
          <p:nvPr/>
        </p:nvPicPr>
        <p:blipFill>
          <a:blip r:embed="rId4"/>
          <a:stretch>
            <a:fillRect/>
          </a:stretch>
        </p:blipFill>
        <p:spPr>
          <a:xfrm>
            <a:off x="97066" y="956014"/>
            <a:ext cx="3158650" cy="4522613"/>
          </a:xfrm>
          <a:prstGeom prst="rect">
            <a:avLst/>
          </a:prstGeom>
        </p:spPr>
      </p:pic>
      <p:sp>
        <p:nvSpPr>
          <p:cNvPr id="8" name="Arrow: Right 7">
            <a:extLst>
              <a:ext uri="{FF2B5EF4-FFF2-40B4-BE49-F238E27FC236}">
                <a16:creationId xmlns:a16="http://schemas.microsoft.com/office/drawing/2014/main" id="{C853DEBE-322A-114D-29ED-6D7CE4E3C54B}"/>
              </a:ext>
            </a:extLst>
          </p:cNvPr>
          <p:cNvSpPr/>
          <p:nvPr/>
        </p:nvSpPr>
        <p:spPr>
          <a:xfrm>
            <a:off x="6102538" y="4429780"/>
            <a:ext cx="716528" cy="4706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5"/>
          </a:p>
        </p:txBody>
      </p:sp>
    </p:spTree>
    <p:extLst>
      <p:ext uri="{BB962C8B-B14F-4D97-AF65-F5344CB8AC3E}">
        <p14:creationId xmlns:p14="http://schemas.microsoft.com/office/powerpoint/2010/main" val="2039086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00033-5C14-EED8-19D0-ED08493FB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D778E-5560-3F3C-9553-517F0306E38C}"/>
              </a:ext>
            </a:extLst>
          </p:cNvPr>
          <p:cNvSpPr>
            <a:spLocks noGrp="1"/>
          </p:cNvSpPr>
          <p:nvPr>
            <p:ph type="title"/>
          </p:nvPr>
        </p:nvSpPr>
        <p:spPr>
          <a:xfrm>
            <a:off x="213536" y="2838921"/>
            <a:ext cx="2676650" cy="1080095"/>
          </a:xfrm>
        </p:spPr>
        <p:txBody>
          <a:bodyPr/>
          <a:lstStyle/>
          <a:p>
            <a:r>
              <a:rPr lang="en-GB" dirty="0"/>
              <a:t>What do other learners think?</a:t>
            </a:r>
          </a:p>
        </p:txBody>
      </p:sp>
      <p:sp>
        <p:nvSpPr>
          <p:cNvPr id="4" name="Slide Number Placeholder 3">
            <a:extLst>
              <a:ext uri="{FF2B5EF4-FFF2-40B4-BE49-F238E27FC236}">
                <a16:creationId xmlns:a16="http://schemas.microsoft.com/office/drawing/2014/main" id="{F6A76EA2-7D6D-9A13-82D6-2984876E5723}"/>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30</a:t>
            </a:fld>
            <a:endParaRPr lang="en-US">
              <a:solidFill>
                <a:prstClr val="black">
                  <a:tint val="75000"/>
                </a:prstClr>
              </a:solidFill>
            </a:endParaRPr>
          </a:p>
        </p:txBody>
      </p:sp>
      <p:sp>
        <p:nvSpPr>
          <p:cNvPr id="5" name="Speech Bubble: Oval 4">
            <a:extLst>
              <a:ext uri="{FF2B5EF4-FFF2-40B4-BE49-F238E27FC236}">
                <a16:creationId xmlns:a16="http://schemas.microsoft.com/office/drawing/2014/main" id="{2DD387D5-1B26-3469-6905-5256B782069F}"/>
              </a:ext>
            </a:extLst>
          </p:cNvPr>
          <p:cNvSpPr/>
          <p:nvPr/>
        </p:nvSpPr>
        <p:spPr>
          <a:xfrm>
            <a:off x="4320381" y="1235428"/>
            <a:ext cx="3833718" cy="4317899"/>
          </a:xfrm>
          <a:prstGeom prst="wedgeEllipseCallout">
            <a:avLst>
              <a:gd name="adj1" fmla="val -85600"/>
              <a:gd name="adj2" fmla="val -1705"/>
            </a:avLst>
          </a:prstGeom>
        </p:spPr>
        <p:style>
          <a:lnRef idx="1">
            <a:schemeClr val="accent6"/>
          </a:lnRef>
          <a:fillRef idx="2">
            <a:schemeClr val="accent6"/>
          </a:fillRef>
          <a:effectRef idx="1">
            <a:schemeClr val="accent6"/>
          </a:effectRef>
          <a:fontRef idx="minor">
            <a:schemeClr val="dk1"/>
          </a:fontRef>
        </p:style>
        <p:txBody>
          <a:bodyPr rtlCol="0" anchor="ctr"/>
          <a:lstStyle/>
          <a:p>
            <a:pPr defTabSz="432054" fontAlgn="base">
              <a:spcBef>
                <a:spcPct val="0"/>
              </a:spcBef>
              <a:spcAft>
                <a:spcPct val="0"/>
              </a:spcAft>
            </a:pPr>
            <a:endParaRPr lang="en-GB" sz="1418" dirty="0">
              <a:solidFill>
                <a:prstClr val="black"/>
              </a:solidFill>
              <a:latin typeface="Century Gothic"/>
            </a:endParaRPr>
          </a:p>
          <a:p>
            <a:pPr defTabSz="432054" fontAlgn="base">
              <a:spcBef>
                <a:spcPct val="0"/>
              </a:spcBef>
              <a:spcAft>
                <a:spcPct val="0"/>
              </a:spcAft>
            </a:pPr>
            <a:endParaRPr lang="en-GB" sz="1418" dirty="0">
              <a:solidFill>
                <a:prstClr val="black"/>
              </a:solidFill>
              <a:latin typeface="Century Gothic"/>
            </a:endParaRPr>
          </a:p>
          <a:p>
            <a:pPr defTabSz="432054" fontAlgn="base">
              <a:spcBef>
                <a:spcPct val="0"/>
              </a:spcBef>
              <a:spcAft>
                <a:spcPct val="0"/>
              </a:spcAft>
            </a:pPr>
            <a:r>
              <a:rPr lang="en-GB" sz="1418" dirty="0">
                <a:solidFill>
                  <a:prstClr val="black"/>
                </a:solidFill>
                <a:latin typeface="Century Gothic"/>
              </a:rPr>
              <a:t>Elkan has been a fantastic course for me . It has extended my knowledge of speech and language and given me strategies to help pupils who struggle with SCLN.  The  course work has helped me to cement my knowledge and try out various activities with children to further my professional development. </a:t>
            </a:r>
          </a:p>
          <a:p>
            <a:pPr defTabSz="432054" fontAlgn="base">
              <a:spcBef>
                <a:spcPct val="0"/>
              </a:spcBef>
              <a:spcAft>
                <a:spcPct val="0"/>
              </a:spcAft>
            </a:pPr>
            <a:r>
              <a:rPr lang="en-GB" sz="1418" dirty="0">
                <a:solidFill>
                  <a:prstClr val="black"/>
                </a:solidFill>
                <a:latin typeface="Century Gothic"/>
              </a:rPr>
              <a:t>I would definitely recommend it to others</a:t>
            </a:r>
          </a:p>
          <a:p>
            <a:pPr algn="ctr" defTabSz="432054" fontAlgn="base">
              <a:spcBef>
                <a:spcPct val="0"/>
              </a:spcBef>
              <a:spcAft>
                <a:spcPct val="0"/>
              </a:spcAft>
            </a:pPr>
            <a:r>
              <a:rPr lang="en-GB" sz="1418" dirty="0">
                <a:solidFill>
                  <a:prstClr val="black"/>
                </a:solidFill>
                <a:latin typeface="Century Gothic"/>
              </a:rPr>
              <a:t>(primary)</a:t>
            </a:r>
          </a:p>
          <a:p>
            <a:pPr algn="ctr" defTabSz="432054" fontAlgn="base">
              <a:spcBef>
                <a:spcPct val="0"/>
              </a:spcBef>
              <a:spcAft>
                <a:spcPct val="0"/>
              </a:spcAft>
            </a:pPr>
            <a:endParaRPr lang="en-GB" sz="1418" dirty="0">
              <a:solidFill>
                <a:prstClr val="black"/>
              </a:solidFill>
              <a:latin typeface="Century Gothic"/>
            </a:endParaRPr>
          </a:p>
        </p:txBody>
      </p:sp>
    </p:spTree>
    <p:extLst>
      <p:ext uri="{BB962C8B-B14F-4D97-AF65-F5344CB8AC3E}">
        <p14:creationId xmlns:p14="http://schemas.microsoft.com/office/powerpoint/2010/main" val="24151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3EBC-5D93-EF0E-61C8-B793A062A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A1DE4-FA1D-805A-CDC0-D8C6B9B54361}"/>
              </a:ext>
            </a:extLst>
          </p:cNvPr>
          <p:cNvSpPr>
            <a:spLocks noGrp="1"/>
          </p:cNvSpPr>
          <p:nvPr>
            <p:ph type="title"/>
          </p:nvPr>
        </p:nvSpPr>
        <p:spPr>
          <a:xfrm>
            <a:off x="213536" y="2838921"/>
            <a:ext cx="2676650" cy="1080095"/>
          </a:xfrm>
        </p:spPr>
        <p:txBody>
          <a:bodyPr/>
          <a:lstStyle/>
          <a:p>
            <a:r>
              <a:rPr lang="en-GB" dirty="0"/>
              <a:t>What do other learners think?</a:t>
            </a:r>
          </a:p>
        </p:txBody>
      </p:sp>
      <p:sp>
        <p:nvSpPr>
          <p:cNvPr id="4" name="Slide Number Placeholder 3">
            <a:extLst>
              <a:ext uri="{FF2B5EF4-FFF2-40B4-BE49-F238E27FC236}">
                <a16:creationId xmlns:a16="http://schemas.microsoft.com/office/drawing/2014/main" id="{5AA41749-C236-FD4A-7A46-3D53A17A9236}"/>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31</a:t>
            </a:fld>
            <a:endParaRPr lang="en-US">
              <a:solidFill>
                <a:prstClr val="black">
                  <a:tint val="75000"/>
                </a:prstClr>
              </a:solidFill>
            </a:endParaRPr>
          </a:p>
        </p:txBody>
      </p:sp>
      <p:sp>
        <p:nvSpPr>
          <p:cNvPr id="5" name="Speech Bubble: Oval 4">
            <a:extLst>
              <a:ext uri="{FF2B5EF4-FFF2-40B4-BE49-F238E27FC236}">
                <a16:creationId xmlns:a16="http://schemas.microsoft.com/office/drawing/2014/main" id="{EED30E3A-C78D-F3FB-766A-4F0E6BEABDAE}"/>
              </a:ext>
            </a:extLst>
          </p:cNvPr>
          <p:cNvSpPr/>
          <p:nvPr/>
        </p:nvSpPr>
        <p:spPr>
          <a:xfrm>
            <a:off x="2678139" y="1499121"/>
            <a:ext cx="5749087" cy="4068607"/>
          </a:xfrm>
          <a:prstGeom prst="wedgeEllipseCallout">
            <a:avLst>
              <a:gd name="adj1" fmla="val -55540"/>
              <a:gd name="adj2" fmla="val -2767"/>
            </a:avLst>
          </a:prstGeom>
        </p:spPr>
        <p:style>
          <a:lnRef idx="1">
            <a:schemeClr val="accent6"/>
          </a:lnRef>
          <a:fillRef idx="2">
            <a:schemeClr val="accent6"/>
          </a:fillRef>
          <a:effectRef idx="1">
            <a:schemeClr val="accent6"/>
          </a:effectRef>
          <a:fontRef idx="minor">
            <a:schemeClr val="dk1"/>
          </a:fontRef>
        </p:style>
        <p:txBody>
          <a:bodyPr rtlCol="0" anchor="ctr"/>
          <a:lstStyle/>
          <a:p>
            <a:pPr defTabSz="432054" fontAlgn="base">
              <a:spcBef>
                <a:spcPct val="0"/>
              </a:spcBef>
              <a:spcAft>
                <a:spcPct val="0"/>
              </a:spcAft>
            </a:pPr>
            <a:endParaRPr lang="en-GB" sz="1512" dirty="0">
              <a:solidFill>
                <a:prstClr val="black"/>
              </a:solidFill>
              <a:latin typeface="Century Gothic"/>
            </a:endParaRPr>
          </a:p>
          <a:p>
            <a:pPr defTabSz="432054" fontAlgn="base">
              <a:spcBef>
                <a:spcPct val="0"/>
              </a:spcBef>
              <a:spcAft>
                <a:spcPct val="0"/>
              </a:spcAft>
            </a:pPr>
            <a:endParaRPr lang="en-GB" sz="1512" dirty="0">
              <a:solidFill>
                <a:prstClr val="black"/>
              </a:solidFill>
              <a:latin typeface="Century Gothic"/>
            </a:endParaRPr>
          </a:p>
          <a:p>
            <a:pPr defTabSz="432054" fontAlgn="base">
              <a:spcBef>
                <a:spcPct val="0"/>
              </a:spcBef>
              <a:spcAft>
                <a:spcPct val="0"/>
              </a:spcAft>
            </a:pPr>
            <a:r>
              <a:rPr lang="en-GB" sz="1512" dirty="0">
                <a:solidFill>
                  <a:prstClr val="black"/>
                </a:solidFill>
                <a:latin typeface="Century Gothic"/>
              </a:rPr>
              <a:t>I have found it really interesting and have gotten a real sense of how our children with SLCN feel through some of the activities we have done. You have shown me how I can make my S&amp;L interventions, with the children I support, interesting and how I don't have to be using lots of worksheets. I have already shared some of my knowledge with my work colleagues so that together we can better support our children plus I am using lots of the strategies that we have looked at in my everyday practice.</a:t>
            </a:r>
          </a:p>
          <a:p>
            <a:pPr algn="ctr" defTabSz="432054" fontAlgn="base">
              <a:spcBef>
                <a:spcPct val="0"/>
              </a:spcBef>
              <a:spcAft>
                <a:spcPct val="0"/>
              </a:spcAft>
            </a:pPr>
            <a:r>
              <a:rPr lang="en-GB" sz="1512" dirty="0">
                <a:solidFill>
                  <a:prstClr val="black"/>
                </a:solidFill>
                <a:latin typeface="Century Gothic"/>
              </a:rPr>
              <a:t>(Primary)</a:t>
            </a:r>
          </a:p>
          <a:p>
            <a:pPr algn="ctr" defTabSz="432054" fontAlgn="base">
              <a:spcBef>
                <a:spcPct val="0"/>
              </a:spcBef>
              <a:spcAft>
                <a:spcPct val="0"/>
              </a:spcAft>
            </a:pPr>
            <a:endParaRPr lang="en-GB" sz="1323" dirty="0">
              <a:solidFill>
                <a:prstClr val="black"/>
              </a:solidFill>
              <a:latin typeface="Century Gothic"/>
            </a:endParaRPr>
          </a:p>
        </p:txBody>
      </p:sp>
    </p:spTree>
    <p:extLst>
      <p:ext uri="{BB962C8B-B14F-4D97-AF65-F5344CB8AC3E}">
        <p14:creationId xmlns:p14="http://schemas.microsoft.com/office/powerpoint/2010/main" val="7849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A739F-B461-3BD3-4B6D-15984581D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4B8AE-DCB3-A003-EAAA-C7D810506407}"/>
              </a:ext>
            </a:extLst>
          </p:cNvPr>
          <p:cNvSpPr>
            <a:spLocks noGrp="1"/>
          </p:cNvSpPr>
          <p:nvPr>
            <p:ph type="title"/>
          </p:nvPr>
        </p:nvSpPr>
        <p:spPr>
          <a:xfrm>
            <a:off x="213536" y="2838921"/>
            <a:ext cx="2676650" cy="1080095"/>
          </a:xfrm>
        </p:spPr>
        <p:txBody>
          <a:bodyPr/>
          <a:lstStyle/>
          <a:p>
            <a:r>
              <a:rPr lang="en-GB" dirty="0"/>
              <a:t>What do other learners think?</a:t>
            </a:r>
          </a:p>
        </p:txBody>
      </p:sp>
      <p:sp>
        <p:nvSpPr>
          <p:cNvPr id="4" name="Slide Number Placeholder 3">
            <a:extLst>
              <a:ext uri="{FF2B5EF4-FFF2-40B4-BE49-F238E27FC236}">
                <a16:creationId xmlns:a16="http://schemas.microsoft.com/office/drawing/2014/main" id="{11C0A9CE-1186-EBA1-B672-A0F2A10C5DCB}"/>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32</a:t>
            </a:fld>
            <a:endParaRPr lang="en-US">
              <a:solidFill>
                <a:prstClr val="black">
                  <a:tint val="75000"/>
                </a:prstClr>
              </a:solidFill>
            </a:endParaRPr>
          </a:p>
        </p:txBody>
      </p:sp>
      <p:sp>
        <p:nvSpPr>
          <p:cNvPr id="5" name="Speech Bubble: Oval 4">
            <a:extLst>
              <a:ext uri="{FF2B5EF4-FFF2-40B4-BE49-F238E27FC236}">
                <a16:creationId xmlns:a16="http://schemas.microsoft.com/office/drawing/2014/main" id="{9E4A387A-7520-DD71-C7B9-9F0E59082984}"/>
              </a:ext>
            </a:extLst>
          </p:cNvPr>
          <p:cNvSpPr/>
          <p:nvPr/>
        </p:nvSpPr>
        <p:spPr>
          <a:xfrm>
            <a:off x="3341095" y="1340707"/>
            <a:ext cx="4813004" cy="4667213"/>
          </a:xfrm>
          <a:prstGeom prst="wedgeEllipseCallout">
            <a:avLst>
              <a:gd name="adj1" fmla="val -65253"/>
              <a:gd name="adj2" fmla="val -40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32054" fontAlgn="base">
              <a:spcBef>
                <a:spcPct val="0"/>
              </a:spcBef>
              <a:spcAft>
                <a:spcPct val="0"/>
              </a:spcAft>
            </a:pPr>
            <a:endParaRPr lang="en-GB" sz="1323" dirty="0">
              <a:solidFill>
                <a:prstClr val="black"/>
              </a:solidFill>
              <a:latin typeface="Century Gothic"/>
            </a:endParaRPr>
          </a:p>
          <a:p>
            <a:pPr algn="ctr" defTabSz="432054" fontAlgn="base">
              <a:spcBef>
                <a:spcPct val="0"/>
              </a:spcBef>
              <a:spcAft>
                <a:spcPct val="0"/>
              </a:spcAft>
            </a:pPr>
            <a:endParaRPr lang="en-GB" sz="1323" dirty="0">
              <a:solidFill>
                <a:prstClr val="black"/>
              </a:solidFill>
              <a:latin typeface="Century Gothic"/>
            </a:endParaRPr>
          </a:p>
          <a:p>
            <a:pPr algn="ctr" defTabSz="432054" fontAlgn="base">
              <a:spcBef>
                <a:spcPct val="0"/>
              </a:spcBef>
              <a:spcAft>
                <a:spcPct val="0"/>
              </a:spcAft>
            </a:pPr>
            <a:r>
              <a:rPr lang="en-GB" sz="1323" dirty="0">
                <a:solidFill>
                  <a:prstClr val="black"/>
                </a:solidFill>
                <a:latin typeface="Century Gothic"/>
              </a:rPr>
              <a:t>The course has been really informative and has helped to develop my understanding of a range of Speech, Language and Communication Needs that children may experience. The course has provided lots of practical, useful strategies that can be easily implemented within the classroom, not only for those children with SLCN, but for the benefit of all pupils. As a SENDCO, completing the course means that I am now in a better position to be able to support and advise colleagues in how they can support pupils within their own classes, especially when waiting lists for Speech and Language assessment/involvement are so long. </a:t>
            </a:r>
          </a:p>
          <a:p>
            <a:pPr algn="ctr" defTabSz="432054" fontAlgn="base">
              <a:spcBef>
                <a:spcPct val="0"/>
              </a:spcBef>
              <a:spcAft>
                <a:spcPct val="0"/>
              </a:spcAft>
            </a:pPr>
            <a:endParaRPr lang="en-GB" sz="1134" dirty="0">
              <a:solidFill>
                <a:prstClr val="black"/>
              </a:solidFill>
              <a:latin typeface="Century Gothic"/>
            </a:endParaRPr>
          </a:p>
        </p:txBody>
      </p:sp>
    </p:spTree>
    <p:extLst>
      <p:ext uri="{BB962C8B-B14F-4D97-AF65-F5344CB8AC3E}">
        <p14:creationId xmlns:p14="http://schemas.microsoft.com/office/powerpoint/2010/main" val="197514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703751-4992-6112-F5EF-955D311D4B6D}"/>
              </a:ext>
            </a:extLst>
          </p:cNvPr>
          <p:cNvSpPr>
            <a:spLocks noGrp="1"/>
          </p:cNvSpPr>
          <p:nvPr>
            <p:ph idx="1"/>
          </p:nvPr>
        </p:nvSpPr>
        <p:spPr/>
        <p:txBody>
          <a:bodyPr/>
          <a:lstStyle/>
          <a:p>
            <a:r>
              <a:rPr lang="en-GB" dirty="0"/>
              <a:t>Hear from Penny Kingston – </a:t>
            </a:r>
            <a:r>
              <a:rPr lang="en-GB" dirty="0" err="1"/>
              <a:t>Honley</a:t>
            </a:r>
            <a:r>
              <a:rPr lang="en-GB" dirty="0"/>
              <a:t> Junior School</a:t>
            </a:r>
          </a:p>
        </p:txBody>
      </p:sp>
      <p:sp>
        <p:nvSpPr>
          <p:cNvPr id="4" name="Slide Number Placeholder 3">
            <a:extLst>
              <a:ext uri="{FF2B5EF4-FFF2-40B4-BE49-F238E27FC236}">
                <a16:creationId xmlns:a16="http://schemas.microsoft.com/office/drawing/2014/main" id="{80E1813E-E530-0DE7-F9DB-AB4370A01936}"/>
              </a:ext>
            </a:extLst>
          </p:cNvPr>
          <p:cNvSpPr>
            <a:spLocks noGrp="1"/>
          </p:cNvSpPr>
          <p:nvPr>
            <p:ph type="sldNum" sz="quarter" idx="12"/>
          </p:nvPr>
        </p:nvSpPr>
        <p:spPr/>
        <p:txBody>
          <a:bodyPr/>
          <a:lstStyle/>
          <a:p>
            <a:pPr defTabSz="432054">
              <a:defRPr/>
            </a:pPr>
            <a:fld id="{C24D71E1-CBB6-9944-9FBC-4C69C169FCA3}" type="slidenum">
              <a:rPr lang="en-US">
                <a:solidFill>
                  <a:prstClr val="black">
                    <a:tint val="75000"/>
                  </a:prstClr>
                </a:solidFill>
              </a:rPr>
              <a:pPr defTabSz="432054">
                <a:defRPr/>
              </a:pPr>
              <a:t>33</a:t>
            </a:fld>
            <a:endParaRPr lang="en-US">
              <a:solidFill>
                <a:prstClr val="black">
                  <a:tint val="75000"/>
                </a:prstClr>
              </a:solidFill>
            </a:endParaRPr>
          </a:p>
        </p:txBody>
      </p:sp>
      <p:sp>
        <p:nvSpPr>
          <p:cNvPr id="5" name="Title 1">
            <a:extLst>
              <a:ext uri="{FF2B5EF4-FFF2-40B4-BE49-F238E27FC236}">
                <a16:creationId xmlns:a16="http://schemas.microsoft.com/office/drawing/2014/main" id="{3F060D87-F23B-5CAE-9651-FC1EF0892AFC}"/>
              </a:ext>
            </a:extLst>
          </p:cNvPr>
          <p:cNvSpPr txBox="1">
            <a:spLocks/>
          </p:cNvSpPr>
          <p:nvPr/>
        </p:nvSpPr>
        <p:spPr bwMode="auto">
          <a:xfrm>
            <a:off x="-153944" y="1120701"/>
            <a:ext cx="7453898" cy="108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6408" tIns="43204" rIns="86408" bIns="43204" numCol="1" anchor="ctr" anchorCtr="0" compatLnSpc="1">
            <a:prstTxWarp prst="textNoShape">
              <a:avLst/>
            </a:prstTxWarp>
          </a:bodyPr>
          <a:lstStyle>
            <a:lvl1pPr algn="ctr" defTabSz="457189" rtl="0" eaLnBrk="1" fontAlgn="base" hangingPunct="1">
              <a:spcBef>
                <a:spcPct val="0"/>
              </a:spcBef>
              <a:spcAft>
                <a:spcPct val="0"/>
              </a:spcAft>
              <a:defRPr sz="4000" kern="1200">
                <a:solidFill>
                  <a:schemeClr val="tx1"/>
                </a:solidFill>
                <a:latin typeface="Gotham Medium"/>
                <a:ea typeface="ＭＳ Ｐゴシック" charset="0"/>
                <a:cs typeface="ＭＳ Ｐゴシック" charset="0"/>
              </a:defRPr>
            </a:lvl1pPr>
            <a:lvl2pPr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2pPr>
            <a:lvl3pPr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3pPr>
            <a:lvl4pPr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4pPr>
            <a:lvl5pPr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5pPr>
            <a:lvl6pPr marL="457189"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6pPr>
            <a:lvl7pPr marL="914378"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7pPr>
            <a:lvl8pPr marL="1371566"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8pPr>
            <a:lvl9pPr marL="1828754" algn="ctr" defTabSz="457189"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9pPr>
          </a:lstStyle>
          <a:p>
            <a:pPr defTabSz="432044"/>
            <a:r>
              <a:rPr lang="en-GB" sz="3780">
                <a:solidFill>
                  <a:prstClr val="black"/>
                </a:solidFill>
              </a:rPr>
              <a:t>What do other learners think?</a:t>
            </a:r>
            <a:endParaRPr lang="en-GB" sz="3780" dirty="0">
              <a:solidFill>
                <a:prstClr val="black"/>
              </a:solidFill>
            </a:endParaRPr>
          </a:p>
        </p:txBody>
      </p:sp>
    </p:spTree>
    <p:extLst>
      <p:ext uri="{BB962C8B-B14F-4D97-AF65-F5344CB8AC3E}">
        <p14:creationId xmlns:p14="http://schemas.microsoft.com/office/powerpoint/2010/main" val="393780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EBE02-D900-4078-81CE-95006562E842}"/>
              </a:ext>
            </a:extLst>
          </p:cNvPr>
          <p:cNvSpPr>
            <a:spLocks noGrp="1"/>
          </p:cNvSpPr>
          <p:nvPr>
            <p:ph type="sldNum" sz="quarter" idx="12"/>
          </p:nvPr>
        </p:nvSpPr>
        <p:spPr/>
        <p:txBody>
          <a:bodyPr/>
          <a:lstStyle/>
          <a:p>
            <a:pPr defTabSz="432044">
              <a:defRPr/>
            </a:pPr>
            <a:fld id="{C24D71E1-CBB6-9944-9FBC-4C69C169FCA3}" type="slidenum">
              <a:rPr lang="en-US">
                <a:solidFill>
                  <a:prstClr val="black">
                    <a:tint val="75000"/>
                  </a:prstClr>
                </a:solidFill>
                <a:latin typeface="Century Gothic"/>
              </a:rPr>
              <a:pPr defTabSz="432044">
                <a:defRPr/>
              </a:pPr>
              <a:t>34</a:t>
            </a:fld>
            <a:endParaRPr lang="en-US" dirty="0">
              <a:solidFill>
                <a:prstClr val="black">
                  <a:tint val="75000"/>
                </a:prstClr>
              </a:solidFill>
              <a:latin typeface="Century Gothic"/>
            </a:endParaRPr>
          </a:p>
        </p:txBody>
      </p:sp>
      <p:sp>
        <p:nvSpPr>
          <p:cNvPr id="2" name="Title 1">
            <a:extLst>
              <a:ext uri="{FF2B5EF4-FFF2-40B4-BE49-F238E27FC236}">
                <a16:creationId xmlns:a16="http://schemas.microsoft.com/office/drawing/2014/main" id="{4F3BEBF8-CEB7-46BC-8E88-AA4EB883EEC0}"/>
              </a:ext>
            </a:extLst>
          </p:cNvPr>
          <p:cNvSpPr>
            <a:spLocks noGrp="1"/>
          </p:cNvSpPr>
          <p:nvPr>
            <p:ph type="title" idx="4294967295"/>
          </p:nvPr>
        </p:nvSpPr>
        <p:spPr>
          <a:xfrm>
            <a:off x="432038" y="2760598"/>
            <a:ext cx="7776686" cy="2042250"/>
          </a:xfrm>
        </p:spPr>
        <p:txBody>
          <a:bodyPr/>
          <a:lstStyle/>
          <a:p>
            <a:r>
              <a:rPr lang="en-GB" b="1" dirty="0">
                <a:solidFill>
                  <a:schemeClr val="tx1">
                    <a:lumMod val="75000"/>
                    <a:lumOff val="25000"/>
                  </a:schemeClr>
                </a:solidFill>
                <a:cs typeface="Arial" panose="020B0604020202020204" pitchFamily="34" charset="0"/>
              </a:rPr>
              <a:t>Any questions?</a:t>
            </a:r>
            <a:br>
              <a:rPr lang="en-GB" b="1" dirty="0">
                <a:solidFill>
                  <a:schemeClr val="tx1">
                    <a:lumMod val="75000"/>
                    <a:lumOff val="25000"/>
                  </a:schemeClr>
                </a:solidFill>
                <a:cs typeface="Arial" panose="020B0604020202020204" pitchFamily="34" charset="0"/>
              </a:rPr>
            </a:br>
            <a:r>
              <a:rPr lang="en-GB" dirty="0">
                <a:solidFill>
                  <a:schemeClr val="tx1">
                    <a:lumMod val="75000"/>
                    <a:lumOff val="25000"/>
                  </a:schemeClr>
                </a:solidFill>
                <a:cs typeface="Arial" panose="020B0604020202020204" pitchFamily="34" charset="0"/>
              </a:rPr>
              <a:t>Please don’t hesitate to email:</a:t>
            </a:r>
            <a:br>
              <a:rPr lang="en-GB" dirty="0">
                <a:solidFill>
                  <a:schemeClr val="tx1">
                    <a:lumMod val="75000"/>
                    <a:lumOff val="25000"/>
                  </a:schemeClr>
                </a:solidFill>
                <a:cs typeface="Arial" panose="020B0604020202020204" pitchFamily="34" charset="0"/>
              </a:rPr>
            </a:br>
            <a:r>
              <a:rPr lang="en-GB" dirty="0">
                <a:solidFill>
                  <a:schemeClr val="tx1">
                    <a:lumMod val="75000"/>
                    <a:lumOff val="25000"/>
                  </a:schemeClr>
                </a:solidFill>
                <a:cs typeface="Arial" panose="020B0604020202020204" pitchFamily="34" charset="0"/>
                <a:hlinkClick r:id="rId4"/>
              </a:rPr>
              <a:t>charlotte.renton@kirklees.gov.uk</a:t>
            </a:r>
            <a:r>
              <a:rPr lang="en-GB" dirty="0">
                <a:solidFill>
                  <a:schemeClr val="tx1">
                    <a:lumMod val="75000"/>
                    <a:lumOff val="25000"/>
                  </a:schemeClr>
                </a:solidFill>
                <a:cs typeface="Arial" panose="020B0604020202020204" pitchFamily="34" charset="0"/>
              </a:rPr>
              <a:t> (primary)</a:t>
            </a:r>
            <a:br>
              <a:rPr lang="en-GB" dirty="0">
                <a:solidFill>
                  <a:schemeClr val="tx1">
                    <a:lumMod val="75000"/>
                    <a:lumOff val="25000"/>
                  </a:schemeClr>
                </a:solidFill>
                <a:cs typeface="Arial" panose="020B0604020202020204" pitchFamily="34" charset="0"/>
              </a:rPr>
            </a:br>
            <a:r>
              <a:rPr lang="en-GB" dirty="0">
                <a:solidFill>
                  <a:schemeClr val="tx1">
                    <a:lumMod val="75000"/>
                    <a:lumOff val="25000"/>
                  </a:schemeClr>
                </a:solidFill>
                <a:cs typeface="Arial" panose="020B0604020202020204" pitchFamily="34" charset="0"/>
                <a:hlinkClick r:id="rId5"/>
              </a:rPr>
              <a:t>taylor.stone@kirklees.gov.uk</a:t>
            </a:r>
            <a:r>
              <a:rPr lang="en-GB" dirty="0">
                <a:solidFill>
                  <a:schemeClr val="tx1">
                    <a:lumMod val="75000"/>
                    <a:lumOff val="25000"/>
                  </a:schemeClr>
                </a:solidFill>
                <a:cs typeface="Arial" panose="020B0604020202020204" pitchFamily="34" charset="0"/>
              </a:rPr>
              <a:t> (primary)</a:t>
            </a:r>
            <a:br>
              <a:rPr lang="en-GB" dirty="0">
                <a:solidFill>
                  <a:schemeClr val="tx1">
                    <a:lumMod val="75000"/>
                    <a:lumOff val="25000"/>
                  </a:schemeClr>
                </a:solidFill>
                <a:cs typeface="Arial" panose="020B0604020202020204" pitchFamily="34" charset="0"/>
              </a:rPr>
            </a:br>
            <a:r>
              <a:rPr lang="en-GB" dirty="0">
                <a:solidFill>
                  <a:schemeClr val="tx1">
                    <a:lumMod val="75000"/>
                    <a:lumOff val="25000"/>
                  </a:schemeClr>
                </a:solidFill>
                <a:cs typeface="Arial" panose="020B0604020202020204" pitchFamily="34" charset="0"/>
                <a:hlinkClick r:id="rId6"/>
              </a:rPr>
              <a:t>charlotte.harte@kirklees.gov.uk</a:t>
            </a:r>
            <a:r>
              <a:rPr lang="en-GB" dirty="0">
                <a:solidFill>
                  <a:schemeClr val="tx1">
                    <a:lumMod val="75000"/>
                    <a:lumOff val="25000"/>
                  </a:schemeClr>
                </a:solidFill>
                <a:cs typeface="Arial" panose="020B0604020202020204" pitchFamily="34" charset="0"/>
              </a:rPr>
              <a:t> (secondary)</a:t>
            </a:r>
            <a:br>
              <a:rPr lang="en-GB" dirty="0">
                <a:solidFill>
                  <a:schemeClr val="tx1">
                    <a:lumMod val="75000"/>
                    <a:lumOff val="25000"/>
                  </a:schemeClr>
                </a:solidFill>
                <a:cs typeface="Arial" panose="020B0604020202020204" pitchFamily="34" charset="0"/>
              </a:rPr>
            </a:br>
            <a:endParaRPr lang="en-GB" b="1" dirty="0">
              <a:solidFill>
                <a:schemeClr val="tx1">
                  <a:lumMod val="75000"/>
                  <a:lumOff val="2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285727566"/>
      </p:ext>
    </p:extLst>
  </p:cSld>
  <p:clrMapOvr>
    <a:masterClrMapping/>
  </p:clrMapOvr>
  <mc:AlternateContent xmlns:mc="http://schemas.openxmlformats.org/markup-compatibility/2006" xmlns:p14="http://schemas.microsoft.com/office/powerpoint/2010/main">
    <mc:Choice Requires="p14">
      <p:transition spd="slow" p14:dur="2000" advTm="55200"/>
    </mc:Choice>
    <mc:Fallback xmlns="">
      <p:transition spd="slow" advTm="552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E687-76D4-1393-C094-D7A0437C85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F009A8-4FAB-6797-C968-547358BFB1E2}"/>
              </a:ext>
            </a:extLst>
          </p:cNvPr>
          <p:cNvSpPr>
            <a:spLocks noGrp="1"/>
          </p:cNvSpPr>
          <p:nvPr>
            <p:ph type="ctrTitle"/>
          </p:nvPr>
        </p:nvSpPr>
        <p:spPr>
          <a:xfrm>
            <a:off x="293887" y="1203937"/>
            <a:ext cx="7957538" cy="957643"/>
          </a:xfrm>
        </p:spPr>
        <p:txBody>
          <a:bodyPr lIns="64787" tIns="32394" rIns="64787" bIns="32394" anchor="t"/>
          <a:lstStyle/>
          <a:p>
            <a:r>
              <a:rPr lang="en-GB" sz="4252" b="1" dirty="0"/>
              <a:t>Kirklees Overview</a:t>
            </a:r>
            <a:br>
              <a:rPr lang="en-GB" sz="4252" b="1" dirty="0"/>
            </a:br>
            <a:br>
              <a:rPr lang="en-GB" sz="4252" b="1" dirty="0"/>
            </a:br>
            <a:br>
              <a:rPr lang="en-GB" sz="4252" b="1" dirty="0"/>
            </a:br>
            <a:endParaRPr lang="en-US" sz="4252" dirty="0"/>
          </a:p>
        </p:txBody>
      </p:sp>
      <p:sp>
        <p:nvSpPr>
          <p:cNvPr id="2" name="Title 2">
            <a:extLst>
              <a:ext uri="{FF2B5EF4-FFF2-40B4-BE49-F238E27FC236}">
                <a16:creationId xmlns:a16="http://schemas.microsoft.com/office/drawing/2014/main" id="{E2331430-B0C8-651B-F2EF-3FEC0320CC63}"/>
              </a:ext>
            </a:extLst>
          </p:cNvPr>
          <p:cNvSpPr txBox="1">
            <a:spLocks/>
          </p:cNvSpPr>
          <p:nvPr/>
        </p:nvSpPr>
        <p:spPr>
          <a:xfrm>
            <a:off x="293887" y="2038842"/>
            <a:ext cx="7957538" cy="2651961"/>
          </a:xfrm>
          <a:prstGeom prst="rect">
            <a:avLst/>
          </a:prstGeom>
        </p:spPr>
        <p:txBody>
          <a:bodyPr lIns="64787" tIns="32394" rIns="64787" bIns="32394" anchor="t"/>
          <a:lstStyle>
            <a:lvl1pPr algn="ctr" defTabSz="457075" rtl="0" eaLnBrk="1" latinLnBrk="0" hangingPunct="1">
              <a:spcBef>
                <a:spcPct val="0"/>
              </a:spcBef>
              <a:buNone/>
              <a:defRPr sz="4443" kern="1200">
                <a:solidFill>
                  <a:schemeClr val="tx1"/>
                </a:solidFill>
                <a:latin typeface="+mj-lt"/>
                <a:ea typeface="+mj-ea"/>
                <a:cs typeface="+mj-cs"/>
              </a:defRPr>
            </a:lvl1pPr>
          </a:lstStyle>
          <a:p>
            <a:pPr marL="607533" indent="-607533" algn="l" defTabSz="323929">
              <a:buFont typeface="Arial" panose="020B0604020202020204" pitchFamily="34" charset="0"/>
              <a:buChar char="•"/>
            </a:pPr>
            <a:endParaRPr lang="en-GB" sz="2835" b="1" dirty="0">
              <a:solidFill>
                <a:prstClr val="black"/>
              </a:solidFill>
              <a:latin typeface="Calibri"/>
            </a:endParaRPr>
          </a:p>
          <a:p>
            <a:pPr marL="607533" indent="-607533" algn="l" defTabSz="323929">
              <a:buFont typeface="Arial" panose="020B0604020202020204" pitchFamily="34" charset="0"/>
              <a:buChar char="•"/>
            </a:pPr>
            <a:r>
              <a:rPr lang="en-GB" sz="3544" b="1" dirty="0">
                <a:solidFill>
                  <a:prstClr val="black"/>
                </a:solidFill>
                <a:latin typeface="Calibri"/>
              </a:rPr>
              <a:t>500 Ongoing EHC Needs Assessments </a:t>
            </a:r>
          </a:p>
          <a:p>
            <a:pPr marL="931551" lvl="1" indent="-607533" defTabSz="648035">
              <a:buFont typeface="Arial" panose="020B0604020202020204" pitchFamily="34" charset="0"/>
              <a:buChar char="•"/>
            </a:pPr>
            <a:r>
              <a:rPr lang="en-GB" sz="1701" dirty="0">
                <a:solidFill>
                  <a:prstClr val="black"/>
                </a:solidFill>
                <a:latin typeface="Calibri"/>
              </a:rPr>
              <a:t>Bottle neck in EHC Needs Assessments which is leading to delays in decisions on whether to issue.</a:t>
            </a:r>
            <a:endParaRPr lang="en-GB" sz="1670" dirty="0">
              <a:solidFill>
                <a:prstClr val="black"/>
              </a:solidFill>
              <a:latin typeface="Calibri"/>
            </a:endParaRPr>
          </a:p>
          <a:p>
            <a:pPr marL="607533" indent="-607533" algn="l" defTabSz="323929">
              <a:buFont typeface="Arial" panose="020B0604020202020204" pitchFamily="34" charset="0"/>
              <a:buChar char="•"/>
            </a:pPr>
            <a:r>
              <a:rPr lang="en-GB" sz="3544" b="1" dirty="0">
                <a:solidFill>
                  <a:prstClr val="black"/>
                </a:solidFill>
                <a:latin typeface="Calibri"/>
              </a:rPr>
              <a:t>5115 Active EHCPs </a:t>
            </a:r>
          </a:p>
          <a:p>
            <a:pPr marL="931551" lvl="1" indent="-607533" defTabSz="648035">
              <a:buFont typeface="Arial" panose="020B0604020202020204" pitchFamily="34" charset="0"/>
              <a:buChar char="•"/>
            </a:pPr>
            <a:r>
              <a:rPr lang="en-GB" sz="1670" b="1" dirty="0">
                <a:solidFill>
                  <a:prstClr val="black"/>
                </a:solidFill>
                <a:latin typeface="Calibri"/>
              </a:rPr>
              <a:t>Backlog in allocation of Annual Reviews.</a:t>
            </a:r>
          </a:p>
          <a:p>
            <a:pPr algn="l" defTabSz="323929"/>
            <a:endParaRPr lang="en-GB" sz="2480" dirty="0">
              <a:solidFill>
                <a:prstClr val="black"/>
              </a:solidFill>
              <a:latin typeface="Calibri"/>
            </a:endParaRPr>
          </a:p>
          <a:p>
            <a:pPr algn="l" defTabSz="323929"/>
            <a:br>
              <a:rPr lang="en-GB" sz="2480" dirty="0">
                <a:solidFill>
                  <a:prstClr val="black"/>
                </a:solidFill>
                <a:latin typeface="Calibri"/>
              </a:rPr>
            </a:br>
            <a:br>
              <a:rPr lang="en-GB" sz="4252" b="1" dirty="0">
                <a:solidFill>
                  <a:prstClr val="black"/>
                </a:solidFill>
                <a:latin typeface="Calibri"/>
              </a:rPr>
            </a:br>
            <a:br>
              <a:rPr lang="en-GB" sz="4252" b="1" dirty="0">
                <a:solidFill>
                  <a:prstClr val="black"/>
                </a:solidFill>
                <a:latin typeface="Calibri"/>
              </a:rPr>
            </a:br>
            <a:endParaRPr lang="en-US" sz="4252" dirty="0">
              <a:solidFill>
                <a:prstClr val="black"/>
              </a:solidFill>
              <a:latin typeface="Calibri"/>
            </a:endParaRPr>
          </a:p>
        </p:txBody>
      </p:sp>
    </p:spTree>
    <p:extLst>
      <p:ext uri="{BB962C8B-B14F-4D97-AF65-F5344CB8AC3E}">
        <p14:creationId xmlns:p14="http://schemas.microsoft.com/office/powerpoint/2010/main" val="83848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432A-6D85-99EF-4419-1EE738FE8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210F-611A-2825-97F9-1ADCC934BC63}"/>
              </a:ext>
            </a:extLst>
          </p:cNvPr>
          <p:cNvSpPr>
            <a:spLocks noGrp="1"/>
          </p:cNvSpPr>
          <p:nvPr>
            <p:ph type="ctrTitle"/>
          </p:nvPr>
        </p:nvSpPr>
        <p:spPr>
          <a:xfrm>
            <a:off x="587772" y="969036"/>
            <a:ext cx="7344649" cy="528160"/>
          </a:xfrm>
        </p:spPr>
        <p:txBody>
          <a:bodyPr/>
          <a:lstStyle/>
          <a:p>
            <a:r>
              <a:rPr lang="en-GB" b="1" dirty="0"/>
              <a:t>EHC Needs Assessment Context</a:t>
            </a:r>
          </a:p>
        </p:txBody>
      </p:sp>
      <p:sp>
        <p:nvSpPr>
          <p:cNvPr id="3" name="Subtitle 2">
            <a:extLst>
              <a:ext uri="{FF2B5EF4-FFF2-40B4-BE49-F238E27FC236}">
                <a16:creationId xmlns:a16="http://schemas.microsoft.com/office/drawing/2014/main" id="{A72EC1D6-0880-5E52-4D2A-85F9A8DF1841}"/>
              </a:ext>
            </a:extLst>
          </p:cNvPr>
          <p:cNvSpPr>
            <a:spLocks noGrp="1"/>
          </p:cNvSpPr>
          <p:nvPr>
            <p:ph type="subTitle" idx="1"/>
          </p:nvPr>
        </p:nvSpPr>
        <p:spPr>
          <a:xfrm>
            <a:off x="251185" y="1497196"/>
            <a:ext cx="8138393" cy="2874459"/>
          </a:xfrm>
        </p:spPr>
        <p:txBody>
          <a:bodyPr/>
          <a:lstStyle/>
          <a:p>
            <a:pPr algn="l"/>
            <a:endParaRPr lang="en-GB" sz="1134" dirty="0"/>
          </a:p>
          <a:p>
            <a:pPr marL="202511" indent="-202511" algn="l">
              <a:buFont typeface="Arial" panose="020B0604020202020204" pitchFamily="34" charset="0"/>
              <a:buChar char="•"/>
            </a:pPr>
            <a:r>
              <a:rPr lang="en-GB" sz="1701" dirty="0"/>
              <a:t>Nationally and locally we are seeing on average 12% increases year on year in request for EHC Needs Assessments.  Last year alone Kirklees processed 1,114 requests for assessment</a:t>
            </a:r>
          </a:p>
          <a:p>
            <a:pPr marL="202511" indent="-202511" algn="l">
              <a:buFont typeface="Arial" panose="020B0604020202020204" pitchFamily="34" charset="0"/>
              <a:buChar char="•"/>
            </a:pPr>
            <a:r>
              <a:rPr lang="en-GB" sz="1701" dirty="0"/>
              <a:t>All EHC needs Assessments require Multi-Agency Specialist Advice and  there is a national shortage of specialist advice givers, particularly EPs, SALT and Health.  Without specialist advice, it is not possible to make fully informed decisions.   Each piece of advice requires substantial professional time to assess the child/young person’s needs, analyse their findings and the evidence and produce a detailed report.  </a:t>
            </a:r>
          </a:p>
          <a:p>
            <a:pPr marL="202511" indent="-202511" algn="l">
              <a:buFont typeface="Arial" panose="020B0604020202020204" pitchFamily="34" charset="0"/>
              <a:buChar char="•"/>
            </a:pPr>
            <a:endParaRPr lang="en-GB" sz="1134" dirty="0"/>
          </a:p>
        </p:txBody>
      </p:sp>
      <p:pic>
        <p:nvPicPr>
          <p:cNvPr id="7" name="Picture 6">
            <a:extLst>
              <a:ext uri="{FF2B5EF4-FFF2-40B4-BE49-F238E27FC236}">
                <a16:creationId xmlns:a16="http://schemas.microsoft.com/office/drawing/2014/main" id="{5DE0A129-2A01-5D42-88F2-460B79BC2889}"/>
              </a:ext>
            </a:extLst>
          </p:cNvPr>
          <p:cNvPicPr>
            <a:picLocks noChangeAspect="1"/>
          </p:cNvPicPr>
          <p:nvPr/>
        </p:nvPicPr>
        <p:blipFill>
          <a:blip r:embed="rId3"/>
          <a:stretch>
            <a:fillRect/>
          </a:stretch>
        </p:blipFill>
        <p:spPr>
          <a:xfrm>
            <a:off x="2280203" y="3894950"/>
            <a:ext cx="4095909" cy="1052868"/>
          </a:xfrm>
          <a:prstGeom prst="rect">
            <a:avLst/>
          </a:prstGeom>
        </p:spPr>
      </p:pic>
    </p:spTree>
    <p:extLst>
      <p:ext uri="{BB962C8B-B14F-4D97-AF65-F5344CB8AC3E}">
        <p14:creationId xmlns:p14="http://schemas.microsoft.com/office/powerpoint/2010/main" val="39276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431A7-1A4E-C8E8-39BC-D132D51A6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63AD6-07D6-08D0-4F8E-C359156A4AA5}"/>
              </a:ext>
            </a:extLst>
          </p:cNvPr>
          <p:cNvSpPr>
            <a:spLocks noGrp="1"/>
          </p:cNvSpPr>
          <p:nvPr>
            <p:ph type="ctrTitle"/>
          </p:nvPr>
        </p:nvSpPr>
        <p:spPr>
          <a:xfrm>
            <a:off x="648057" y="988994"/>
            <a:ext cx="7344649" cy="1041842"/>
          </a:xfrm>
        </p:spPr>
        <p:txBody>
          <a:bodyPr/>
          <a:lstStyle/>
          <a:p>
            <a:r>
              <a:rPr lang="en-GB" sz="3402" b="1" dirty="0"/>
              <a:t>EHC Plans by School Phase Breakdown</a:t>
            </a:r>
          </a:p>
        </p:txBody>
      </p:sp>
      <p:sp>
        <p:nvSpPr>
          <p:cNvPr id="3" name="Subtitle 2">
            <a:extLst>
              <a:ext uri="{FF2B5EF4-FFF2-40B4-BE49-F238E27FC236}">
                <a16:creationId xmlns:a16="http://schemas.microsoft.com/office/drawing/2014/main" id="{6D7BA9F1-81AF-A59D-8EE4-1C568BA6134C}"/>
              </a:ext>
            </a:extLst>
          </p:cNvPr>
          <p:cNvSpPr>
            <a:spLocks noGrp="1"/>
          </p:cNvSpPr>
          <p:nvPr>
            <p:ph type="subTitle" idx="1"/>
          </p:nvPr>
        </p:nvSpPr>
        <p:spPr>
          <a:xfrm>
            <a:off x="342030" y="1576280"/>
            <a:ext cx="7821807" cy="454556"/>
          </a:xfrm>
          <a:ln>
            <a:solidFill>
              <a:schemeClr val="bg1">
                <a:lumMod val="85000"/>
              </a:schemeClr>
            </a:solidFill>
          </a:ln>
        </p:spPr>
        <p:txBody>
          <a:bodyPr/>
          <a:lstStyle/>
          <a:p>
            <a:r>
              <a:rPr lang="en-GB" sz="1701" b="1" dirty="0"/>
              <a:t>5144</a:t>
            </a:r>
            <a:r>
              <a:rPr lang="en-GB" sz="1701" dirty="0"/>
              <a:t> Active   		</a:t>
            </a:r>
            <a:r>
              <a:rPr lang="en-GB" sz="1701" b="1" dirty="0"/>
              <a:t>2433 </a:t>
            </a:r>
            <a:r>
              <a:rPr lang="en-GB" sz="1701" dirty="0"/>
              <a:t>North</a:t>
            </a:r>
            <a:r>
              <a:rPr lang="en-GB" sz="1701" b="1" dirty="0"/>
              <a:t> 		2803 </a:t>
            </a:r>
            <a:r>
              <a:rPr lang="en-GB" sz="1701" dirty="0"/>
              <a:t>South</a:t>
            </a:r>
            <a:r>
              <a:rPr lang="en-GB" sz="1701" b="1" dirty="0"/>
              <a:t> </a:t>
            </a:r>
          </a:p>
          <a:p>
            <a:endParaRPr lang="en-GB" sz="850" b="1" dirty="0"/>
          </a:p>
          <a:p>
            <a:pPr algn="l"/>
            <a:endParaRPr lang="en-GB" sz="850" dirty="0"/>
          </a:p>
          <a:p>
            <a:endParaRPr lang="en-GB" sz="850" dirty="0"/>
          </a:p>
          <a:p>
            <a:pPr marL="405022" indent="-405022">
              <a:buFont typeface="Arial" panose="020B0604020202020204" pitchFamily="34" charset="0"/>
              <a:buChar char="•"/>
            </a:pPr>
            <a:endParaRPr lang="en-GB" sz="2835" dirty="0"/>
          </a:p>
          <a:p>
            <a:endParaRPr lang="en-GB" sz="2835" dirty="0"/>
          </a:p>
          <a:p>
            <a:endParaRPr lang="en-GB" sz="2835" dirty="0"/>
          </a:p>
        </p:txBody>
      </p:sp>
      <p:sp>
        <p:nvSpPr>
          <p:cNvPr id="10" name="Subtitle 2">
            <a:extLst>
              <a:ext uri="{FF2B5EF4-FFF2-40B4-BE49-F238E27FC236}">
                <a16:creationId xmlns:a16="http://schemas.microsoft.com/office/drawing/2014/main" id="{F7FD5FA3-A444-5A2D-B166-88108E740B9E}"/>
              </a:ext>
            </a:extLst>
          </p:cNvPr>
          <p:cNvSpPr txBox="1">
            <a:spLocks/>
          </p:cNvSpPr>
          <p:nvPr/>
        </p:nvSpPr>
        <p:spPr>
          <a:xfrm>
            <a:off x="7003566" y="2229574"/>
            <a:ext cx="1466297" cy="2609286"/>
          </a:xfrm>
          <a:prstGeom prst="rect">
            <a:avLst/>
          </a:prstGeom>
          <a:ln>
            <a:solidFill>
              <a:schemeClr val="bg1">
                <a:lumMod val="85000"/>
              </a:schemeClr>
            </a:solidFill>
          </a:ln>
        </p:spPr>
        <p:txBody>
          <a:bodyPr lIns="61248" tIns="30624" rIns="61248" bIns="30624"/>
          <a:lstStyle>
            <a:lvl1pPr marL="0" indent="0" algn="ctr" defTabSz="457075" rtl="0" eaLnBrk="1" latinLnBrk="0" hangingPunct="1">
              <a:spcBef>
                <a:spcPct val="20000"/>
              </a:spcBef>
              <a:buFont typeface="Arial"/>
              <a:buNone/>
              <a:defRPr sz="3173" kern="1200">
                <a:solidFill>
                  <a:schemeClr val="tx1">
                    <a:tint val="75000"/>
                  </a:schemeClr>
                </a:solidFill>
                <a:latin typeface="+mn-lt"/>
                <a:ea typeface="+mn-ea"/>
                <a:cs typeface="+mn-cs"/>
              </a:defRPr>
            </a:lvl1pPr>
            <a:lvl2pPr marL="457075" indent="0" algn="ctr" defTabSz="457075" rtl="0" eaLnBrk="1" latinLnBrk="0" hangingPunct="1">
              <a:spcBef>
                <a:spcPct val="20000"/>
              </a:spcBef>
              <a:buFont typeface="Arial"/>
              <a:buNone/>
              <a:defRPr sz="2750" kern="1200">
                <a:solidFill>
                  <a:schemeClr val="tx1">
                    <a:tint val="75000"/>
                  </a:schemeClr>
                </a:solidFill>
                <a:latin typeface="+mn-lt"/>
                <a:ea typeface="+mn-ea"/>
                <a:cs typeface="+mn-cs"/>
              </a:defRPr>
            </a:lvl2pPr>
            <a:lvl3pPr marL="914150" indent="0" algn="ctr" defTabSz="457075" rtl="0" eaLnBrk="1" latinLnBrk="0" hangingPunct="1">
              <a:spcBef>
                <a:spcPct val="20000"/>
              </a:spcBef>
              <a:buFont typeface="Arial"/>
              <a:buNone/>
              <a:defRPr sz="2433" kern="1200">
                <a:solidFill>
                  <a:schemeClr val="tx1">
                    <a:tint val="75000"/>
                  </a:schemeClr>
                </a:solidFill>
                <a:latin typeface="+mn-lt"/>
                <a:ea typeface="+mn-ea"/>
                <a:cs typeface="+mn-cs"/>
              </a:defRPr>
            </a:lvl3pPr>
            <a:lvl4pPr marL="1371225"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4pPr>
            <a:lvl5pPr marL="1828300"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5pPr>
            <a:lvl6pPr marL="2285376"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6pPr>
            <a:lvl7pPr marL="2742450"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7pPr>
            <a:lvl8pPr marL="3199526"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8pPr>
            <a:lvl9pPr marL="3656601" indent="0" algn="ctr" defTabSz="457075" rtl="0" eaLnBrk="1" latinLnBrk="0" hangingPunct="1">
              <a:spcBef>
                <a:spcPct val="20000"/>
              </a:spcBef>
              <a:buFont typeface="Arial"/>
              <a:buNone/>
              <a:defRPr sz="2010" kern="1200">
                <a:solidFill>
                  <a:schemeClr val="tx1">
                    <a:tint val="75000"/>
                  </a:schemeClr>
                </a:solidFill>
                <a:latin typeface="+mn-lt"/>
                <a:ea typeface="+mn-ea"/>
                <a:cs typeface="+mn-cs"/>
              </a:defRPr>
            </a:lvl9pPr>
          </a:lstStyle>
          <a:p>
            <a:pPr defTabSz="323929"/>
            <a:r>
              <a:rPr lang="en-GB" sz="850" i="1" dirty="0">
                <a:solidFill>
                  <a:prstClr val="black">
                    <a:tint val="75000"/>
                  </a:prstClr>
                </a:solidFill>
                <a:latin typeface="Calibri"/>
              </a:rPr>
              <a:t>Tribunals &amp; Mediations</a:t>
            </a:r>
          </a:p>
          <a:p>
            <a:pPr algn="l" defTabSz="323929"/>
            <a:endParaRPr lang="en-GB" sz="709" i="1" dirty="0">
              <a:solidFill>
                <a:prstClr val="black">
                  <a:tint val="75000"/>
                </a:prstClr>
              </a:solidFill>
              <a:latin typeface="Calibri"/>
            </a:endParaRPr>
          </a:p>
          <a:p>
            <a:pPr marL="121507" indent="-121507" algn="l" defTabSz="323929">
              <a:buFont typeface="Arial" panose="020B0604020202020204" pitchFamily="34" charset="0"/>
              <a:buChar char="•"/>
            </a:pPr>
            <a:r>
              <a:rPr lang="en-GB" sz="850" i="1" dirty="0">
                <a:solidFill>
                  <a:prstClr val="black">
                    <a:tint val="75000"/>
                  </a:prstClr>
                </a:solidFill>
                <a:latin typeface="Calibri"/>
              </a:rPr>
              <a:t>Nursery  48 - 10% have been through a tribunal/mediations</a:t>
            </a:r>
          </a:p>
          <a:p>
            <a:pPr algn="l" defTabSz="323929"/>
            <a:r>
              <a:rPr lang="en-GB" sz="850" i="1" dirty="0">
                <a:solidFill>
                  <a:prstClr val="black">
                    <a:tint val="75000"/>
                  </a:prstClr>
                </a:solidFill>
                <a:latin typeface="Calibri"/>
              </a:rPr>
              <a:t>		</a:t>
            </a:r>
          </a:p>
          <a:p>
            <a:pPr marL="121507" indent="-121507" algn="l" defTabSz="323929">
              <a:buFont typeface="Arial" panose="020B0604020202020204" pitchFamily="34" charset="0"/>
              <a:buChar char="•"/>
            </a:pPr>
            <a:r>
              <a:rPr lang="en-GB" sz="850" i="1" dirty="0">
                <a:solidFill>
                  <a:prstClr val="black">
                    <a:tint val="75000"/>
                  </a:prstClr>
                </a:solidFill>
                <a:latin typeface="Calibri"/>
              </a:rPr>
              <a:t>Primary 1890 - 8% have been through tribunal/mediations		</a:t>
            </a:r>
          </a:p>
          <a:p>
            <a:pPr marL="121507" indent="-121507" algn="l" defTabSz="323929">
              <a:buFont typeface="Arial" panose="020B0604020202020204" pitchFamily="34" charset="0"/>
              <a:buChar char="•"/>
            </a:pPr>
            <a:r>
              <a:rPr lang="en-GB" sz="850" i="1" dirty="0">
                <a:solidFill>
                  <a:prstClr val="black">
                    <a:tint val="75000"/>
                  </a:prstClr>
                </a:solidFill>
                <a:latin typeface="Calibri"/>
              </a:rPr>
              <a:t>Secondary 1686 - 5% have been through tribunals/mediations</a:t>
            </a:r>
          </a:p>
          <a:p>
            <a:pPr algn="l" defTabSz="323929"/>
            <a:endParaRPr lang="en-GB" sz="850" i="1" dirty="0">
              <a:solidFill>
                <a:prstClr val="black">
                  <a:tint val="75000"/>
                </a:prstClr>
              </a:solidFill>
              <a:latin typeface="Calibri"/>
            </a:endParaRPr>
          </a:p>
          <a:p>
            <a:pPr marL="121507" indent="-121507" algn="l" defTabSz="323929">
              <a:buFont typeface="Arial" panose="020B0604020202020204" pitchFamily="34" charset="0"/>
              <a:buChar char="•"/>
            </a:pPr>
            <a:r>
              <a:rPr lang="en-GB" sz="850" i="1" dirty="0">
                <a:solidFill>
                  <a:prstClr val="black">
                    <a:tint val="75000"/>
                  </a:prstClr>
                </a:solidFill>
                <a:latin typeface="Calibri"/>
              </a:rPr>
              <a:t>Post 16 1520 – 5% have been through tribunals/mediations</a:t>
            </a:r>
          </a:p>
          <a:p>
            <a:pPr marL="121507" indent="-121507" algn="l" defTabSz="323929">
              <a:buFont typeface="Arial" panose="020B0604020202020204" pitchFamily="34" charset="0"/>
              <a:buChar char="•"/>
            </a:pPr>
            <a:endParaRPr lang="en-GB" sz="850" dirty="0">
              <a:solidFill>
                <a:prstClr val="black">
                  <a:tint val="75000"/>
                </a:prstClr>
              </a:solidFill>
              <a:latin typeface="Calibri"/>
            </a:endParaRPr>
          </a:p>
          <a:p>
            <a:pPr marL="121507" indent="-121507" algn="l" defTabSz="323929">
              <a:buFont typeface="Arial" panose="020B0604020202020204" pitchFamily="34" charset="0"/>
              <a:buChar char="•"/>
            </a:pPr>
            <a:endParaRPr lang="en-GB" sz="850" dirty="0">
              <a:solidFill>
                <a:prstClr val="black">
                  <a:tint val="75000"/>
                </a:prstClr>
              </a:solidFill>
              <a:latin typeface="Calibri"/>
            </a:endParaRPr>
          </a:p>
          <a:p>
            <a:pPr algn="l" defTabSz="323929"/>
            <a:endParaRPr lang="en-GB" sz="850" dirty="0">
              <a:solidFill>
                <a:prstClr val="black">
                  <a:tint val="75000"/>
                </a:prstClr>
              </a:solidFill>
              <a:latin typeface="Calibri"/>
            </a:endParaRPr>
          </a:p>
          <a:p>
            <a:pPr defTabSz="323929"/>
            <a:endParaRPr lang="en-GB" sz="850" dirty="0">
              <a:solidFill>
                <a:prstClr val="black">
                  <a:tint val="75000"/>
                </a:prstClr>
              </a:solidFill>
              <a:latin typeface="Calibri"/>
            </a:endParaRPr>
          </a:p>
          <a:p>
            <a:pPr marL="405022" indent="-405022" defTabSz="323929">
              <a:buFont typeface="Arial" panose="020B0604020202020204" pitchFamily="34" charset="0"/>
              <a:buChar char="•"/>
            </a:pPr>
            <a:endParaRPr lang="en-GB" sz="2835" dirty="0">
              <a:solidFill>
                <a:prstClr val="black">
                  <a:tint val="75000"/>
                </a:prstClr>
              </a:solidFill>
              <a:latin typeface="Calibri"/>
            </a:endParaRPr>
          </a:p>
          <a:p>
            <a:pPr defTabSz="323929"/>
            <a:endParaRPr lang="en-GB" sz="2835" dirty="0">
              <a:solidFill>
                <a:prstClr val="black">
                  <a:tint val="75000"/>
                </a:prstClr>
              </a:solidFill>
              <a:latin typeface="Calibri"/>
            </a:endParaRPr>
          </a:p>
          <a:p>
            <a:pPr defTabSz="323929"/>
            <a:endParaRPr lang="en-GB" sz="2835" dirty="0">
              <a:solidFill>
                <a:prstClr val="black">
                  <a:tint val="75000"/>
                </a:prstClr>
              </a:solidFill>
              <a:latin typeface="Calibri"/>
            </a:endParaRPr>
          </a:p>
        </p:txBody>
      </p:sp>
      <p:graphicFrame>
        <p:nvGraphicFramePr>
          <p:cNvPr id="12" name="Chart 11">
            <a:extLst>
              <a:ext uri="{FF2B5EF4-FFF2-40B4-BE49-F238E27FC236}">
                <a16:creationId xmlns:a16="http://schemas.microsoft.com/office/drawing/2014/main" id="{29F2090D-F65D-C346-6B4E-DC5FF362B98C}"/>
              </a:ext>
            </a:extLst>
          </p:cNvPr>
          <p:cNvGraphicFramePr>
            <a:graphicFrameLocks/>
          </p:cNvGraphicFramePr>
          <p:nvPr/>
        </p:nvGraphicFramePr>
        <p:xfrm>
          <a:off x="342030" y="1937033"/>
          <a:ext cx="6661536" cy="2970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649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67C4-4A70-8377-57EF-3AE50724F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3798E-E91B-90C4-85E6-BA9BF005117F}"/>
              </a:ext>
            </a:extLst>
          </p:cNvPr>
          <p:cNvSpPr>
            <a:spLocks noGrp="1"/>
          </p:cNvSpPr>
          <p:nvPr>
            <p:ph type="ctrTitle"/>
          </p:nvPr>
        </p:nvSpPr>
        <p:spPr>
          <a:xfrm>
            <a:off x="648057" y="988994"/>
            <a:ext cx="7344649" cy="1041842"/>
          </a:xfrm>
        </p:spPr>
        <p:txBody>
          <a:bodyPr/>
          <a:lstStyle/>
          <a:p>
            <a:r>
              <a:rPr lang="en-GB" b="1" dirty="0"/>
              <a:t>EHC Plans Overview</a:t>
            </a:r>
          </a:p>
        </p:txBody>
      </p:sp>
      <p:sp>
        <p:nvSpPr>
          <p:cNvPr id="3" name="Subtitle 2">
            <a:extLst>
              <a:ext uri="{FF2B5EF4-FFF2-40B4-BE49-F238E27FC236}">
                <a16:creationId xmlns:a16="http://schemas.microsoft.com/office/drawing/2014/main" id="{EE9FE763-B78A-4FBF-4E03-D53F34547FAB}"/>
              </a:ext>
            </a:extLst>
          </p:cNvPr>
          <p:cNvSpPr>
            <a:spLocks noGrp="1"/>
          </p:cNvSpPr>
          <p:nvPr>
            <p:ph type="subTitle" idx="1"/>
          </p:nvPr>
        </p:nvSpPr>
        <p:spPr>
          <a:xfrm>
            <a:off x="342030" y="1495272"/>
            <a:ext cx="8003895" cy="3546562"/>
          </a:xfrm>
          <a:ln>
            <a:solidFill>
              <a:schemeClr val="bg1">
                <a:lumMod val="85000"/>
              </a:schemeClr>
            </a:solidFill>
          </a:ln>
        </p:spPr>
        <p:txBody>
          <a:bodyPr/>
          <a:lstStyle/>
          <a:p>
            <a:r>
              <a:rPr lang="en-GB" sz="2835" b="1" dirty="0"/>
              <a:t>5144</a:t>
            </a:r>
            <a:r>
              <a:rPr lang="en-GB" sz="2835" dirty="0"/>
              <a:t> Active EHCPs</a:t>
            </a:r>
          </a:p>
          <a:p>
            <a:r>
              <a:rPr lang="en-GB" sz="1701" dirty="0"/>
              <a:t>2433 North (13% Increase)                             2803 South (9% Increase)</a:t>
            </a:r>
          </a:p>
          <a:p>
            <a:endParaRPr lang="en-GB" sz="1701" dirty="0"/>
          </a:p>
          <a:p>
            <a:endParaRPr lang="en-GB" sz="1701" dirty="0"/>
          </a:p>
          <a:p>
            <a:endParaRPr lang="en-GB" sz="1701" dirty="0"/>
          </a:p>
          <a:p>
            <a:endParaRPr lang="en-GB" sz="1701" dirty="0"/>
          </a:p>
          <a:p>
            <a:endParaRPr lang="en-GB" sz="1701" dirty="0"/>
          </a:p>
          <a:p>
            <a:endParaRPr lang="en-GB" sz="1701" dirty="0"/>
          </a:p>
          <a:p>
            <a:endParaRPr lang="en-GB" sz="850" dirty="0"/>
          </a:p>
          <a:p>
            <a:r>
              <a:rPr lang="en-GB" sz="1701" dirty="0"/>
              <a:t>On average the number of EHCPs are increasing by 7% each month.  </a:t>
            </a:r>
          </a:p>
          <a:p>
            <a:r>
              <a:rPr lang="en-GB" sz="1701" dirty="0"/>
              <a:t>Based on current figures by April 2027 Kirklees will have over 5500 Active EHCPs</a:t>
            </a:r>
          </a:p>
          <a:p>
            <a:endParaRPr lang="en-GB" sz="1701" dirty="0"/>
          </a:p>
          <a:p>
            <a:endParaRPr lang="en-GB" sz="2835" dirty="0"/>
          </a:p>
          <a:p>
            <a:endParaRPr lang="en-GB" sz="2835" dirty="0"/>
          </a:p>
          <a:p>
            <a:endParaRPr lang="en-GB" sz="2835" dirty="0"/>
          </a:p>
        </p:txBody>
      </p:sp>
      <p:graphicFrame>
        <p:nvGraphicFramePr>
          <p:cNvPr id="7" name="Chart 6">
            <a:extLst>
              <a:ext uri="{FF2B5EF4-FFF2-40B4-BE49-F238E27FC236}">
                <a16:creationId xmlns:a16="http://schemas.microsoft.com/office/drawing/2014/main" id="{71BFFF4A-3FA8-AFD4-DCFC-80F866FA760A}"/>
              </a:ext>
            </a:extLst>
          </p:cNvPr>
          <p:cNvGraphicFramePr>
            <a:graphicFrameLocks/>
          </p:cNvGraphicFramePr>
          <p:nvPr/>
        </p:nvGraphicFramePr>
        <p:xfrm>
          <a:off x="1380496" y="2330096"/>
          <a:ext cx="5685127" cy="2045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620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ECF5-4DA6-66E8-29EC-B4DDC0540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85866-D3A9-604A-17D1-EE3442FF2113}"/>
              </a:ext>
            </a:extLst>
          </p:cNvPr>
          <p:cNvSpPr>
            <a:spLocks noGrp="1"/>
          </p:cNvSpPr>
          <p:nvPr>
            <p:ph type="ctrTitle"/>
          </p:nvPr>
        </p:nvSpPr>
        <p:spPr>
          <a:xfrm>
            <a:off x="648057" y="907987"/>
            <a:ext cx="7344649" cy="441067"/>
          </a:xfrm>
        </p:spPr>
        <p:txBody>
          <a:bodyPr/>
          <a:lstStyle/>
          <a:p>
            <a:r>
              <a:rPr lang="en-GB" sz="2835" b="1" dirty="0"/>
              <a:t>Annual Reviews</a:t>
            </a:r>
          </a:p>
        </p:txBody>
      </p:sp>
      <p:sp>
        <p:nvSpPr>
          <p:cNvPr id="3" name="Subtitle 2">
            <a:extLst>
              <a:ext uri="{FF2B5EF4-FFF2-40B4-BE49-F238E27FC236}">
                <a16:creationId xmlns:a16="http://schemas.microsoft.com/office/drawing/2014/main" id="{EB9801C8-2F80-33AB-EA47-503662F3FF53}"/>
              </a:ext>
            </a:extLst>
          </p:cNvPr>
          <p:cNvSpPr>
            <a:spLocks noGrp="1"/>
          </p:cNvSpPr>
          <p:nvPr>
            <p:ph type="subTitle" idx="1"/>
          </p:nvPr>
        </p:nvSpPr>
        <p:spPr>
          <a:xfrm>
            <a:off x="342030" y="1432516"/>
            <a:ext cx="8003895" cy="3620774"/>
          </a:xfrm>
          <a:ln>
            <a:solidFill>
              <a:schemeClr val="bg1">
                <a:lumMod val="85000"/>
              </a:schemeClr>
            </a:solidFill>
          </a:ln>
        </p:spPr>
        <p:txBody>
          <a:bodyPr/>
          <a:lstStyle/>
          <a:p>
            <a:endParaRPr lang="en-GB" sz="850" dirty="0"/>
          </a:p>
          <a:p>
            <a:pPr marL="243013" indent="-243013" algn="l">
              <a:buFont typeface="Arial" panose="020B0604020202020204" pitchFamily="34" charset="0"/>
              <a:buChar char="•"/>
            </a:pPr>
            <a:r>
              <a:rPr lang="en-GB" sz="1701" dirty="0"/>
              <a:t>2938 Annual Reviews have been completed/are in the process of being completed in the last 12 Months the outcome of those reviews were as follows:</a:t>
            </a:r>
          </a:p>
          <a:p>
            <a:pPr marL="243013" indent="-243013" algn="l">
              <a:buFont typeface="Arial" panose="020B0604020202020204" pitchFamily="34" charset="0"/>
              <a:buChar char="•"/>
            </a:pPr>
            <a:endParaRPr lang="en-GB" sz="1701" dirty="0"/>
          </a:p>
          <a:p>
            <a:pPr marL="243013" indent="-243013" algn="l">
              <a:buFont typeface="Arial" panose="020B0604020202020204" pitchFamily="34" charset="0"/>
              <a:buChar char="•"/>
            </a:pPr>
            <a:r>
              <a:rPr lang="en-GB" sz="1701" dirty="0"/>
              <a:t>We have 1001 young people identified for                                                                      Change of Phase 2027 – please would you                                                                     support by holding your annual reviews in the                                                                    first term.</a:t>
            </a:r>
          </a:p>
          <a:p>
            <a:pPr marL="243013" indent="-243013" algn="l">
              <a:buFont typeface="Arial" panose="020B0604020202020204" pitchFamily="34" charset="0"/>
              <a:buChar char="•"/>
            </a:pPr>
            <a:endParaRPr lang="en-GB" sz="1701" dirty="0"/>
          </a:p>
          <a:p>
            <a:pPr marL="243013" indent="-243013" algn="l">
              <a:buFont typeface="Arial" panose="020B0604020202020204" pitchFamily="34" charset="0"/>
              <a:buChar char="•"/>
            </a:pPr>
            <a:endParaRPr lang="en-GB" sz="1701" dirty="0"/>
          </a:p>
          <a:p>
            <a:pPr marL="243013" indent="-243013" algn="l">
              <a:buFont typeface="Arial" panose="020B0604020202020204" pitchFamily="34" charset="0"/>
              <a:buChar char="•"/>
            </a:pPr>
            <a:endParaRPr lang="en-GB" sz="1701" dirty="0"/>
          </a:p>
          <a:p>
            <a:pPr algn="l"/>
            <a:endParaRPr lang="en-GB" sz="1701" dirty="0"/>
          </a:p>
          <a:p>
            <a:pPr marL="566942" lvl="1" indent="-243013" algn="l">
              <a:buFont typeface="Arial" panose="020B0604020202020204" pitchFamily="34" charset="0"/>
              <a:buChar char="•"/>
            </a:pPr>
            <a:endParaRPr lang="en-GB" sz="1401" dirty="0"/>
          </a:p>
          <a:p>
            <a:pPr algn="l"/>
            <a:endParaRPr lang="en-GB" sz="1701" dirty="0"/>
          </a:p>
          <a:p>
            <a:endParaRPr lang="en-GB" sz="1701" dirty="0"/>
          </a:p>
          <a:p>
            <a:pPr marL="405022" indent="-405022">
              <a:buFont typeface="Arial" panose="020B0604020202020204" pitchFamily="34" charset="0"/>
              <a:buChar char="•"/>
            </a:pPr>
            <a:endParaRPr lang="en-GB" sz="2835" dirty="0"/>
          </a:p>
          <a:p>
            <a:endParaRPr lang="en-GB" sz="2835" dirty="0"/>
          </a:p>
          <a:p>
            <a:endParaRPr lang="en-GB" sz="2835" dirty="0"/>
          </a:p>
        </p:txBody>
      </p:sp>
      <p:pic>
        <p:nvPicPr>
          <p:cNvPr id="7" name="Picture 6">
            <a:extLst>
              <a:ext uri="{FF2B5EF4-FFF2-40B4-BE49-F238E27FC236}">
                <a16:creationId xmlns:a16="http://schemas.microsoft.com/office/drawing/2014/main" id="{B9E47F7F-7D31-2867-279B-BB421D5F76AC}"/>
              </a:ext>
            </a:extLst>
          </p:cNvPr>
          <p:cNvPicPr>
            <a:picLocks noChangeAspect="1"/>
          </p:cNvPicPr>
          <p:nvPr/>
        </p:nvPicPr>
        <p:blipFill>
          <a:blip r:embed="rId2"/>
          <a:stretch>
            <a:fillRect/>
          </a:stretch>
        </p:blipFill>
        <p:spPr>
          <a:xfrm>
            <a:off x="5020193" y="2281562"/>
            <a:ext cx="2972512" cy="2295231"/>
          </a:xfrm>
          <a:prstGeom prst="rect">
            <a:avLst/>
          </a:prstGeom>
        </p:spPr>
      </p:pic>
    </p:spTree>
    <p:extLst>
      <p:ext uri="{BB962C8B-B14F-4D97-AF65-F5344CB8AC3E}">
        <p14:creationId xmlns:p14="http://schemas.microsoft.com/office/powerpoint/2010/main" val="86515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677CB9-5EFE-19C7-9225-245F1B5E8B7F}"/>
              </a:ext>
            </a:extLst>
          </p:cNvPr>
          <p:cNvSpPr txBox="1"/>
          <p:nvPr/>
        </p:nvSpPr>
        <p:spPr>
          <a:xfrm>
            <a:off x="208304" y="1528953"/>
            <a:ext cx="8224155" cy="4061753"/>
          </a:xfrm>
          <a:prstGeom prst="rect">
            <a:avLst/>
          </a:prstGeom>
          <a:noFill/>
        </p:spPr>
        <p:txBody>
          <a:bodyPr wrap="square">
            <a:spAutoFit/>
          </a:bodyPr>
          <a:lstStyle/>
          <a:p>
            <a:pPr algn="l"/>
            <a:r>
              <a:rPr lang="en-GB" sz="1984" dirty="0">
                <a:solidFill>
                  <a:srgbClr val="24A638"/>
                </a:solidFill>
                <a:latin typeface="Gotham-Medium"/>
              </a:rPr>
              <a:t>1. What is communication?</a:t>
            </a:r>
          </a:p>
          <a:p>
            <a:pPr algn="l"/>
            <a:r>
              <a:rPr lang="en-GB" sz="1984" dirty="0">
                <a:solidFill>
                  <a:schemeClr val="tx2">
                    <a:lumMod val="50000"/>
                    <a:lumOff val="50000"/>
                  </a:schemeClr>
                </a:solidFill>
                <a:latin typeface="Gotham-Medium"/>
              </a:rPr>
              <a:t>2. Communication Friendly Settings, Adult-child interaction and working with families</a:t>
            </a:r>
          </a:p>
          <a:p>
            <a:pPr algn="l"/>
            <a:r>
              <a:rPr lang="en-GB" sz="1984" dirty="0">
                <a:solidFill>
                  <a:srgbClr val="24A638"/>
                </a:solidFill>
                <a:latin typeface="Gotham-Medium"/>
              </a:rPr>
              <a:t>3. Listening, looking and understanding spoken language</a:t>
            </a:r>
          </a:p>
          <a:p>
            <a:pPr algn="l"/>
            <a:r>
              <a:rPr lang="en-GB" sz="1984" dirty="0">
                <a:solidFill>
                  <a:schemeClr val="tx2">
                    <a:lumMod val="50000"/>
                    <a:lumOff val="50000"/>
                  </a:schemeClr>
                </a:solidFill>
                <a:latin typeface="Gotham-Medium"/>
              </a:rPr>
              <a:t>4. Promoting the development of vocabulary</a:t>
            </a:r>
          </a:p>
          <a:p>
            <a:pPr algn="l"/>
            <a:r>
              <a:rPr lang="en-GB" sz="1984" dirty="0">
                <a:solidFill>
                  <a:srgbClr val="24A638"/>
                </a:solidFill>
                <a:latin typeface="Gotham-Medium"/>
              </a:rPr>
              <a:t>5. Modifying adults’ speech to help a child understand language</a:t>
            </a:r>
          </a:p>
          <a:p>
            <a:pPr algn="l"/>
            <a:r>
              <a:rPr lang="en-GB" sz="1984" dirty="0">
                <a:solidFill>
                  <a:schemeClr val="tx2">
                    <a:lumMod val="50000"/>
                    <a:lumOff val="50000"/>
                  </a:schemeClr>
                </a:solidFill>
                <a:latin typeface="Gotham-Medium"/>
              </a:rPr>
              <a:t>6. The Blank Language Scheme (or Language for Thinking)</a:t>
            </a:r>
          </a:p>
          <a:p>
            <a:pPr algn="l"/>
            <a:r>
              <a:rPr lang="en-GB" sz="1984" dirty="0">
                <a:solidFill>
                  <a:srgbClr val="24A638"/>
                </a:solidFill>
                <a:latin typeface="Gotham-Medium"/>
              </a:rPr>
              <a:t>7. The language journey - Developing expressive language skills</a:t>
            </a:r>
          </a:p>
          <a:p>
            <a:pPr algn="l"/>
            <a:r>
              <a:rPr lang="en-GB" sz="1984" dirty="0">
                <a:solidFill>
                  <a:schemeClr val="tx2">
                    <a:lumMod val="50000"/>
                    <a:lumOff val="50000"/>
                  </a:schemeClr>
                </a:solidFill>
                <a:latin typeface="Gotham-Medium"/>
              </a:rPr>
              <a:t>8. Play for language</a:t>
            </a:r>
          </a:p>
          <a:p>
            <a:pPr algn="l"/>
            <a:r>
              <a:rPr lang="en-GB" sz="1984" dirty="0">
                <a:solidFill>
                  <a:srgbClr val="24A638"/>
                </a:solidFill>
                <a:latin typeface="Gotham-Medium"/>
              </a:rPr>
              <a:t>9. Supporting children with unclear speech and developing phonological awareness skills</a:t>
            </a:r>
          </a:p>
          <a:p>
            <a:pPr algn="l"/>
            <a:r>
              <a:rPr lang="en-GB" sz="1984" dirty="0">
                <a:solidFill>
                  <a:schemeClr val="tx2">
                    <a:lumMod val="50000"/>
                    <a:lumOff val="50000"/>
                  </a:schemeClr>
                </a:solidFill>
                <a:latin typeface="Gotham-Medium"/>
              </a:rPr>
              <a:t>10. Management of stammering, sharing information with parents and course reflection</a:t>
            </a:r>
          </a:p>
        </p:txBody>
      </p:sp>
      <p:sp>
        <p:nvSpPr>
          <p:cNvPr id="6" name="TextBox 5">
            <a:extLst>
              <a:ext uri="{FF2B5EF4-FFF2-40B4-BE49-F238E27FC236}">
                <a16:creationId xmlns:a16="http://schemas.microsoft.com/office/drawing/2014/main" id="{0D29A98D-9402-E219-C22E-FCDF11A23B32}"/>
              </a:ext>
            </a:extLst>
          </p:cNvPr>
          <p:cNvSpPr txBox="1"/>
          <p:nvPr/>
        </p:nvSpPr>
        <p:spPr>
          <a:xfrm>
            <a:off x="964371" y="988904"/>
            <a:ext cx="6827745" cy="528606"/>
          </a:xfrm>
          <a:prstGeom prst="rect">
            <a:avLst/>
          </a:prstGeom>
          <a:noFill/>
        </p:spPr>
        <p:txBody>
          <a:bodyPr wrap="square" rtlCol="0">
            <a:spAutoFit/>
          </a:bodyPr>
          <a:lstStyle/>
          <a:p>
            <a:pPr algn="ctr"/>
            <a:r>
              <a:rPr lang="en-GB" sz="2835" dirty="0"/>
              <a:t>Sessions Overview</a:t>
            </a:r>
          </a:p>
        </p:txBody>
      </p:sp>
    </p:spTree>
    <p:extLst>
      <p:ext uri="{BB962C8B-B14F-4D97-AF65-F5344CB8AC3E}">
        <p14:creationId xmlns:p14="http://schemas.microsoft.com/office/powerpoint/2010/main" val="428090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__x0000_i1033">
            <a:extLst>
              <a:ext uri="{FF2B5EF4-FFF2-40B4-BE49-F238E27FC236}">
                <a16:creationId xmlns:a16="http://schemas.microsoft.com/office/drawing/2014/main" id="{A7C478B5-0B09-2D15-F47C-3273F2157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14" y="4631720"/>
            <a:ext cx="1110436" cy="96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6553029-D0B0-B9DD-3CA0-DFDE1417E12E}"/>
              </a:ext>
            </a:extLst>
          </p:cNvPr>
          <p:cNvSpPr>
            <a:spLocks noGrp="1"/>
          </p:cNvSpPr>
          <p:nvPr>
            <p:ph type="ctrTitle"/>
          </p:nvPr>
        </p:nvSpPr>
        <p:spPr>
          <a:xfrm>
            <a:off x="408901" y="3241676"/>
            <a:ext cx="3415135" cy="1791687"/>
          </a:xfrm>
        </p:spPr>
        <p:txBody>
          <a:bodyPr/>
          <a:lstStyle/>
          <a:p>
            <a:br>
              <a:rPr lang="en-GB" sz="3118"/>
            </a:br>
            <a:r>
              <a:rPr lang="en-GB" sz="3118"/>
              <a:t>West Yorkshire Neurodevelopmental Early Support Service (WYNESS)</a:t>
            </a:r>
            <a:br>
              <a:rPr lang="en-GB" sz="3118"/>
            </a:br>
            <a:br>
              <a:rPr lang="en-GB" sz="3118"/>
            </a:br>
            <a:endParaRPr lang="en-GB" sz="3118"/>
          </a:p>
        </p:txBody>
      </p:sp>
      <p:pic>
        <p:nvPicPr>
          <p:cNvPr id="5" name="Picture Placeholder 4" descr="A person and child talking&#10;&#10;Description automatically generated">
            <a:extLst>
              <a:ext uri="{FF2B5EF4-FFF2-40B4-BE49-F238E27FC236}">
                <a16:creationId xmlns:a16="http://schemas.microsoft.com/office/drawing/2014/main" id="{1BB755A9-1BC2-2A1C-0E75-B21302FF9D86}"/>
              </a:ext>
            </a:extLst>
          </p:cNvPr>
          <p:cNvPicPr>
            <a:picLocks noGrp="1" noChangeAspect="1"/>
          </p:cNvPicPr>
          <p:nvPr>
            <p:ph type="pic" sz="quarter" idx="13"/>
          </p:nvPr>
        </p:nvPicPr>
        <p:blipFill>
          <a:blip r:embed="rId4"/>
          <a:srcRect l="14197" r="14197"/>
          <a:stretch/>
        </p:blipFill>
        <p:spPr>
          <a:xfrm>
            <a:off x="4082293" y="728120"/>
            <a:ext cx="5070094" cy="4723487"/>
          </a:xfrm>
        </p:spPr>
      </p:pic>
    </p:spTree>
    <p:extLst>
      <p:ext uri="{BB962C8B-B14F-4D97-AF65-F5344CB8AC3E}">
        <p14:creationId xmlns:p14="http://schemas.microsoft.com/office/powerpoint/2010/main" val="282274401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x__x0000_i1033">
            <a:extLst>
              <a:ext uri="{FF2B5EF4-FFF2-40B4-BE49-F238E27FC236}">
                <a16:creationId xmlns:a16="http://schemas.microsoft.com/office/drawing/2014/main" id="{3003862F-0FEC-8097-B576-3522A8FE9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983" y="805879"/>
            <a:ext cx="1124344" cy="10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215CD812-B980-9317-CFAC-3E855BC59AF3}"/>
              </a:ext>
            </a:extLst>
          </p:cNvPr>
          <p:cNvSpPr>
            <a:spLocks noChangeArrowheads="1"/>
          </p:cNvSpPr>
          <p:nvPr/>
        </p:nvSpPr>
        <p:spPr bwMode="auto">
          <a:xfrm>
            <a:off x="126502" y="811451"/>
            <a:ext cx="7333934" cy="9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ea typeface="Aptos" panose="020B0004020202020204" pitchFamily="34" charset="0"/>
                <a:cs typeface="Arial" panose="020B0604020202020204" pitchFamily="34" charset="0"/>
              </a:rPr>
              <a:t>West Yorkshire Neurodevelopmental Early Support Service (WYNESS) launch</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CADF4682-8DC4-13AC-1065-306DC169BBE4}"/>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8B3B3337-4BEB-3849-E4B5-722EB5ED5C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13" name="TextBox 12">
            <a:extLst>
              <a:ext uri="{FF2B5EF4-FFF2-40B4-BE49-F238E27FC236}">
                <a16:creationId xmlns:a16="http://schemas.microsoft.com/office/drawing/2014/main" id="{77B9CE54-59A7-F19A-381C-9A0A8F3D55BD}"/>
              </a:ext>
            </a:extLst>
          </p:cNvPr>
          <p:cNvSpPr txBox="1"/>
          <p:nvPr/>
        </p:nvSpPr>
        <p:spPr>
          <a:xfrm>
            <a:off x="226820" y="1585115"/>
            <a:ext cx="8009987" cy="3990744"/>
          </a:xfrm>
          <a:prstGeom prst="rect">
            <a:avLst/>
          </a:prstGeom>
          <a:noFill/>
        </p:spPr>
        <p:txBody>
          <a:bodyPr wrap="square" lIns="64806" tIns="32403" rIns="64806" bIns="32403" rtlCol="0" anchor="t">
            <a:spAutoFit/>
          </a:bodyPr>
          <a:lstStyle/>
          <a:p>
            <a:pPr defTabSz="648035"/>
            <a:r>
              <a:rPr lang="en-GB" sz="1417" dirty="0">
                <a:solidFill>
                  <a:prstClr val="black"/>
                </a:solidFill>
                <a:latin typeface="Aptos" panose="02110004020202020204"/>
              </a:rPr>
              <a:t>Barnardo’s delivered Neurodevelopmental Family Navigator Service (NDFNS: August 2023 –</a:t>
            </a:r>
          </a:p>
          <a:p>
            <a:pPr defTabSz="648035"/>
            <a:r>
              <a:rPr lang="en-GB" sz="1417" dirty="0">
                <a:solidFill>
                  <a:prstClr val="black"/>
                </a:solidFill>
                <a:latin typeface="Aptos" panose="02110004020202020204"/>
              </a:rPr>
              <a:t>March 2026) and Neurodevelopmental Connections Service (March 2025 – March 2026). </a:t>
            </a:r>
          </a:p>
          <a:p>
            <a:pPr defTabSz="648035"/>
            <a:endParaRPr lang="en-GB" sz="1417" dirty="0">
              <a:solidFill>
                <a:prstClr val="black"/>
              </a:solidFill>
              <a:latin typeface="Aptos" panose="02110004020202020204"/>
            </a:endParaRPr>
          </a:p>
          <a:p>
            <a:pPr defTabSz="648035"/>
            <a:r>
              <a:rPr lang="en-GB" sz="1417" dirty="0">
                <a:solidFill>
                  <a:prstClr val="black"/>
                </a:solidFill>
                <a:latin typeface="Aptos" panose="02110004020202020204"/>
              </a:rPr>
              <a:t>West Yorkshire ICB ambition has been to develop an amalgamated needs-led early support service which takes the learning and offers neurodevelopmental early support to children, young people and families. The Service focuses on strengthening parental confidence, reducing stress and anxiety, and supporting children and young people to remain engaged in education, community life and universal services while awaiting assessment or adjusting to a new neurodevelopmental diagnosis.</a:t>
            </a:r>
          </a:p>
          <a:p>
            <a:pPr defTabSz="648035"/>
            <a:r>
              <a:rPr lang="en-GB" sz="1417" dirty="0">
                <a:solidFill>
                  <a:prstClr val="black"/>
                </a:solidFill>
                <a:latin typeface="Aptos" panose="02110004020202020204"/>
              </a:rPr>
              <a:t> </a:t>
            </a:r>
          </a:p>
          <a:p>
            <a:pPr defTabSz="648035"/>
            <a:r>
              <a:rPr lang="en-GB" sz="1417" dirty="0">
                <a:solidFill>
                  <a:prstClr val="black"/>
                </a:solidFill>
                <a:latin typeface="Aptos" panose="02110004020202020204"/>
              </a:rPr>
              <a:t>Mobilisation of Service 01</a:t>
            </a:r>
            <a:r>
              <a:rPr lang="en-GB" sz="1417" baseline="30000" dirty="0">
                <a:solidFill>
                  <a:prstClr val="black"/>
                </a:solidFill>
                <a:latin typeface="Aptos" panose="02110004020202020204"/>
              </a:rPr>
              <a:t>st</a:t>
            </a:r>
            <a:r>
              <a:rPr lang="en-GB" sz="1417" dirty="0">
                <a:solidFill>
                  <a:prstClr val="black"/>
                </a:solidFill>
                <a:latin typeface="Aptos" panose="02110004020202020204"/>
              </a:rPr>
              <a:t> April 2026. Soft launch on Monday 20</a:t>
            </a:r>
            <a:r>
              <a:rPr lang="en-GB" sz="1417" baseline="30000" dirty="0">
                <a:solidFill>
                  <a:prstClr val="black"/>
                </a:solidFill>
                <a:latin typeface="Aptos" panose="02110004020202020204"/>
              </a:rPr>
              <a:t>th</a:t>
            </a:r>
            <a:r>
              <a:rPr lang="en-GB" sz="1417" dirty="0">
                <a:solidFill>
                  <a:prstClr val="black"/>
                </a:solidFill>
                <a:latin typeface="Aptos" panose="02110004020202020204"/>
              </a:rPr>
              <a:t> April 2026. The Service will have:</a:t>
            </a:r>
          </a:p>
          <a:p>
            <a:pPr defTabSz="648035"/>
            <a:endParaRPr lang="en-GB" sz="1417" dirty="0">
              <a:solidFill>
                <a:prstClr val="black"/>
              </a:solidFill>
              <a:latin typeface="Aptos" panose="02110004020202020204"/>
            </a:endParaRPr>
          </a:p>
          <a:p>
            <a:pPr marL="243013" indent="-243013" defTabSz="648035">
              <a:buFont typeface="Arial" panose="020B0604020202020204" pitchFamily="34" charset="0"/>
              <a:buChar char="•"/>
            </a:pPr>
            <a:r>
              <a:rPr lang="en-GB" sz="1417" b="1" dirty="0">
                <a:solidFill>
                  <a:srgbClr val="196B24"/>
                </a:solidFill>
                <a:latin typeface="Aptos" panose="02110004020202020204"/>
              </a:rPr>
              <a:t>Family Impact: </a:t>
            </a:r>
            <a:r>
              <a:rPr lang="en-GB" sz="1417" dirty="0">
                <a:solidFill>
                  <a:prstClr val="black"/>
                </a:solidFill>
                <a:latin typeface="Aptos" panose="02110004020202020204"/>
              </a:rPr>
              <a:t>strengthening parental confidence, reducing stress, and clearer understanding of children’s neurodevelopmental needs</a:t>
            </a:r>
          </a:p>
          <a:p>
            <a:pPr marL="243013" indent="-243013" defTabSz="648035">
              <a:buFont typeface="Arial" panose="020B0604020202020204" pitchFamily="34" charset="0"/>
              <a:buChar char="•"/>
            </a:pPr>
            <a:r>
              <a:rPr lang="en-GB" sz="1417" b="1" dirty="0">
                <a:solidFill>
                  <a:srgbClr val="196B24"/>
                </a:solidFill>
                <a:latin typeface="Aptos" panose="02110004020202020204"/>
              </a:rPr>
              <a:t>Child &amp; Young Person Impact</a:t>
            </a:r>
            <a:r>
              <a:rPr lang="en-GB" sz="1417" dirty="0">
                <a:solidFill>
                  <a:srgbClr val="196B24"/>
                </a:solidFill>
                <a:latin typeface="Aptos" panose="02110004020202020204"/>
              </a:rPr>
              <a:t>: </a:t>
            </a:r>
            <a:r>
              <a:rPr lang="en-GB" sz="1417" dirty="0">
                <a:solidFill>
                  <a:prstClr val="black"/>
                </a:solidFill>
                <a:latin typeface="Aptos" panose="02110004020202020204"/>
              </a:rPr>
              <a:t>improve emotional regulation, wellbeing, and engagement with education and community.</a:t>
            </a:r>
          </a:p>
          <a:p>
            <a:pPr marL="243013" indent="-243013" defTabSz="648035">
              <a:buFont typeface="Arial" panose="020B0604020202020204" pitchFamily="34" charset="0"/>
              <a:buChar char="•"/>
            </a:pPr>
            <a:r>
              <a:rPr lang="en-GB" sz="1417" b="1" dirty="0">
                <a:solidFill>
                  <a:srgbClr val="196B24"/>
                </a:solidFill>
                <a:latin typeface="Aptos" panose="02110004020202020204"/>
              </a:rPr>
              <a:t>System Impact: </a:t>
            </a:r>
            <a:r>
              <a:rPr lang="en-GB" sz="1417" dirty="0">
                <a:solidFill>
                  <a:prstClr val="black"/>
                </a:solidFill>
                <a:latin typeface="Aptos" panose="02110004020202020204"/>
              </a:rPr>
              <a:t>reduce escalation into specialist or crisis services through early, targeted support.</a:t>
            </a:r>
          </a:p>
          <a:p>
            <a:pPr defTabSz="648035"/>
            <a:endParaRPr lang="en-GB" sz="1417" dirty="0">
              <a:solidFill>
                <a:prstClr val="black"/>
              </a:solidFill>
              <a:latin typeface="Aptos" panose="02110004020202020204"/>
            </a:endParaRPr>
          </a:p>
        </p:txBody>
      </p:sp>
    </p:spTree>
    <p:extLst>
      <p:ext uri="{BB962C8B-B14F-4D97-AF65-F5344CB8AC3E}">
        <p14:creationId xmlns:p14="http://schemas.microsoft.com/office/powerpoint/2010/main" val="129931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AD9B-BCD5-1632-8253-CC9B1E05153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CCAA781-BB8F-C9F9-49CF-25E9895AC75C}"/>
              </a:ext>
            </a:extLst>
          </p:cNvPr>
          <p:cNvSpPr>
            <a:spLocks noChangeArrowheads="1"/>
          </p:cNvSpPr>
          <p:nvPr/>
        </p:nvSpPr>
        <p:spPr bwMode="auto">
          <a:xfrm>
            <a:off x="157343" y="904992"/>
            <a:ext cx="7333934" cy="6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cs typeface="Arial" panose="020B0604020202020204" pitchFamily="34" charset="0"/>
              </a:rPr>
              <a:t>Family Navigator Service and Connections Service</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pic>
        <p:nvPicPr>
          <p:cNvPr id="6" name="Picture 5">
            <a:extLst>
              <a:ext uri="{FF2B5EF4-FFF2-40B4-BE49-F238E27FC236}">
                <a16:creationId xmlns:a16="http://schemas.microsoft.com/office/drawing/2014/main" id="{03C5C125-C82B-B975-6636-7CD1F6D12F66}"/>
              </a:ext>
            </a:extLst>
          </p:cNvPr>
          <p:cNvPicPr>
            <a:picLocks noChangeAspect="1"/>
          </p:cNvPicPr>
          <p:nvPr/>
        </p:nvPicPr>
        <p:blipFill>
          <a:blip r:embed="rId3"/>
          <a:stretch>
            <a:fillRect/>
          </a:stretch>
        </p:blipFill>
        <p:spPr>
          <a:xfrm>
            <a:off x="112991" y="1370880"/>
            <a:ext cx="1528153" cy="2196221"/>
          </a:xfrm>
          <a:prstGeom prst="rect">
            <a:avLst/>
          </a:prstGeom>
        </p:spPr>
      </p:pic>
      <p:pic>
        <p:nvPicPr>
          <p:cNvPr id="8" name="Picture 7">
            <a:extLst>
              <a:ext uri="{FF2B5EF4-FFF2-40B4-BE49-F238E27FC236}">
                <a16:creationId xmlns:a16="http://schemas.microsoft.com/office/drawing/2014/main" id="{0DB65DE3-B877-D1A9-051B-66B11FF34F58}"/>
              </a:ext>
            </a:extLst>
          </p:cNvPr>
          <p:cNvPicPr>
            <a:picLocks noChangeAspect="1"/>
          </p:cNvPicPr>
          <p:nvPr/>
        </p:nvPicPr>
        <p:blipFill>
          <a:blip r:embed="rId4"/>
          <a:stretch>
            <a:fillRect/>
          </a:stretch>
        </p:blipFill>
        <p:spPr>
          <a:xfrm>
            <a:off x="1782779" y="1387277"/>
            <a:ext cx="2041531" cy="1925494"/>
          </a:xfrm>
          <a:prstGeom prst="rect">
            <a:avLst/>
          </a:prstGeom>
        </p:spPr>
      </p:pic>
      <p:pic>
        <p:nvPicPr>
          <p:cNvPr id="18" name="Picture 17">
            <a:extLst>
              <a:ext uri="{FF2B5EF4-FFF2-40B4-BE49-F238E27FC236}">
                <a16:creationId xmlns:a16="http://schemas.microsoft.com/office/drawing/2014/main" id="{FD26712D-7EA0-EFDD-7828-DC4F5A831BA5}"/>
              </a:ext>
            </a:extLst>
          </p:cNvPr>
          <p:cNvPicPr>
            <a:picLocks noChangeAspect="1"/>
          </p:cNvPicPr>
          <p:nvPr/>
        </p:nvPicPr>
        <p:blipFill>
          <a:blip r:embed="rId5"/>
          <a:stretch>
            <a:fillRect/>
          </a:stretch>
        </p:blipFill>
        <p:spPr>
          <a:xfrm>
            <a:off x="106161" y="3658308"/>
            <a:ext cx="1669788" cy="1781446"/>
          </a:xfrm>
          <a:prstGeom prst="rect">
            <a:avLst/>
          </a:prstGeom>
        </p:spPr>
      </p:pic>
      <p:graphicFrame>
        <p:nvGraphicFramePr>
          <p:cNvPr id="21" name="Table 20">
            <a:extLst>
              <a:ext uri="{FF2B5EF4-FFF2-40B4-BE49-F238E27FC236}">
                <a16:creationId xmlns:a16="http://schemas.microsoft.com/office/drawing/2014/main" id="{060FA11C-56DD-307A-18B5-EC52153BADCA}"/>
              </a:ext>
            </a:extLst>
          </p:cNvPr>
          <p:cNvGraphicFramePr>
            <a:graphicFrameLocks noGrp="1"/>
          </p:cNvGraphicFramePr>
          <p:nvPr/>
        </p:nvGraphicFramePr>
        <p:xfrm>
          <a:off x="3954035" y="3453744"/>
          <a:ext cx="4557326" cy="2080162"/>
        </p:xfrm>
        <a:graphic>
          <a:graphicData uri="http://schemas.openxmlformats.org/drawingml/2006/table">
            <a:tbl>
              <a:tblPr firstRow="1" firstCol="1" bandRow="1">
                <a:tableStyleId>{5C22544A-7EE6-4342-B048-85BDC9FD1C3A}</a:tableStyleId>
              </a:tblPr>
              <a:tblGrid>
                <a:gridCol w="1265942">
                  <a:extLst>
                    <a:ext uri="{9D8B030D-6E8A-4147-A177-3AD203B41FA5}">
                      <a16:colId xmlns:a16="http://schemas.microsoft.com/office/drawing/2014/main" val="1025513572"/>
                    </a:ext>
                  </a:extLst>
                </a:gridCol>
                <a:gridCol w="3291384">
                  <a:extLst>
                    <a:ext uri="{9D8B030D-6E8A-4147-A177-3AD203B41FA5}">
                      <a16:colId xmlns:a16="http://schemas.microsoft.com/office/drawing/2014/main" val="1790922652"/>
                    </a:ext>
                  </a:extLst>
                </a:gridCol>
              </a:tblGrid>
              <a:tr h="139728">
                <a:tc>
                  <a:txBody>
                    <a:bodyPr/>
                    <a:lstStyle/>
                    <a:p>
                      <a:pPr algn="ctr">
                        <a:lnSpc>
                          <a:spcPct val="100000"/>
                        </a:lnSpc>
                        <a:spcAft>
                          <a:spcPts val="0"/>
                        </a:spcAft>
                        <a:buNone/>
                      </a:pPr>
                      <a:r>
                        <a:rPr lang="en-GB" sz="800" kern="100">
                          <a:solidFill>
                            <a:schemeClr val="tx1"/>
                          </a:solidFill>
                          <a:effectLst/>
                          <a:latin typeface="Canva Sans" panose="020B0604020202020204" charset="0"/>
                        </a:rPr>
                        <a:t>Theme</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ctr">
                        <a:lnSpc>
                          <a:spcPct val="100000"/>
                        </a:lnSpc>
                        <a:spcAft>
                          <a:spcPts val="0"/>
                        </a:spcAft>
                        <a:buNone/>
                      </a:pPr>
                      <a:r>
                        <a:rPr lang="en-GB" sz="800" kern="100">
                          <a:solidFill>
                            <a:schemeClr val="tx1"/>
                          </a:solidFill>
                          <a:effectLst/>
                          <a:latin typeface="Canva Sans" panose="020B0604020202020204" charset="0"/>
                        </a:rPr>
                        <a:t>Child/Young Person Needs across West Yorkshire</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4273629405"/>
                  </a:ext>
                </a:extLst>
              </a:tr>
              <a:tr h="265230">
                <a:tc>
                  <a:txBody>
                    <a:bodyPr/>
                    <a:lstStyle/>
                    <a:p>
                      <a:pPr algn="l">
                        <a:lnSpc>
                          <a:spcPct val="100000"/>
                        </a:lnSpc>
                        <a:spcAft>
                          <a:spcPts val="0"/>
                        </a:spcAft>
                        <a:buNone/>
                      </a:pPr>
                      <a:r>
                        <a:rPr lang="en-GB" sz="800" kern="100">
                          <a:solidFill>
                            <a:schemeClr val="tx1"/>
                          </a:solidFill>
                          <a:effectLst/>
                          <a:latin typeface="Canva Sans" panose="020B0604020202020204" charset="0"/>
                        </a:rPr>
                        <a:t>Emotional Regulation &amp; Mental Health</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Emotional regulation, anxiety, low self-esteem, depression, EBSA, risk perception</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1752321522"/>
                  </a:ext>
                </a:extLst>
              </a:tr>
              <a:tr h="265230">
                <a:tc>
                  <a:txBody>
                    <a:bodyPr/>
                    <a:lstStyle/>
                    <a:p>
                      <a:pPr algn="l">
                        <a:lnSpc>
                          <a:spcPct val="100000"/>
                        </a:lnSpc>
                        <a:spcAft>
                          <a:spcPts val="0"/>
                        </a:spcAft>
                        <a:buNone/>
                      </a:pPr>
                      <a:r>
                        <a:rPr lang="en-GB" sz="800" kern="100">
                          <a:solidFill>
                            <a:schemeClr val="tx1"/>
                          </a:solidFill>
                          <a:effectLst/>
                          <a:latin typeface="Canva Sans" panose="020B0604020202020204" charset="0"/>
                        </a:rPr>
                        <a:t>Education &amp; Support in School</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EHCP challenges, SENDCO gaps, adjustments, masking at school, support plans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1149575343"/>
                  </a:ext>
                </a:extLst>
              </a:tr>
              <a:tr h="265230">
                <a:tc>
                  <a:txBody>
                    <a:bodyPr/>
                    <a:lstStyle/>
                    <a:p>
                      <a:pPr algn="l">
                        <a:lnSpc>
                          <a:spcPct val="100000"/>
                        </a:lnSpc>
                        <a:spcAft>
                          <a:spcPts val="0"/>
                        </a:spcAft>
                        <a:buNone/>
                      </a:pPr>
                      <a:r>
                        <a:rPr lang="en-GB" sz="800" kern="100">
                          <a:solidFill>
                            <a:schemeClr val="tx1"/>
                          </a:solidFill>
                          <a:effectLst/>
                          <a:latin typeface="Canva Sans" panose="020B0604020202020204" charset="0"/>
                        </a:rPr>
                        <a:t>Family Dynamics &amp; Relationships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Parent-child communication, sibling relationships, young carers, work with fathers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1092827615"/>
                  </a:ext>
                </a:extLst>
              </a:tr>
              <a:tr h="175909">
                <a:tc>
                  <a:txBody>
                    <a:bodyPr/>
                    <a:lstStyle/>
                    <a:p>
                      <a:pPr algn="l">
                        <a:lnSpc>
                          <a:spcPct val="100000"/>
                        </a:lnSpc>
                        <a:spcAft>
                          <a:spcPts val="0"/>
                        </a:spcAft>
                        <a:buNone/>
                      </a:pPr>
                      <a:r>
                        <a:rPr lang="en-GB" sz="800" kern="100">
                          <a:solidFill>
                            <a:schemeClr val="tx1"/>
                          </a:solidFill>
                          <a:effectLst/>
                          <a:latin typeface="Canva Sans" panose="020B0604020202020204" charset="0"/>
                        </a:rPr>
                        <a:t>Transitions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Primary-to-secondary transitions, broader educational stage transitions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854726698"/>
                  </a:ext>
                </a:extLst>
              </a:tr>
              <a:tr h="175909">
                <a:tc>
                  <a:txBody>
                    <a:bodyPr/>
                    <a:lstStyle/>
                    <a:p>
                      <a:pPr algn="l">
                        <a:lnSpc>
                          <a:spcPct val="100000"/>
                        </a:lnSpc>
                        <a:spcAft>
                          <a:spcPts val="0"/>
                        </a:spcAft>
                        <a:buNone/>
                      </a:pPr>
                      <a:r>
                        <a:rPr lang="en-GB" sz="800" kern="100">
                          <a:solidFill>
                            <a:schemeClr val="tx1"/>
                          </a:solidFill>
                          <a:effectLst/>
                          <a:latin typeface="Canva Sans" panose="020B0604020202020204" charset="0"/>
                        </a:rPr>
                        <a:t>Behaviour &amp; Coping at Home</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Behavioural challenges, demand avoidance, sensory needs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3055410241"/>
                  </a:ext>
                </a:extLst>
              </a:tr>
              <a:tr h="175909">
                <a:tc>
                  <a:txBody>
                    <a:bodyPr/>
                    <a:lstStyle/>
                    <a:p>
                      <a:pPr algn="l">
                        <a:lnSpc>
                          <a:spcPct val="100000"/>
                        </a:lnSpc>
                        <a:spcAft>
                          <a:spcPts val="0"/>
                        </a:spcAft>
                        <a:buNone/>
                      </a:pPr>
                      <a:r>
                        <a:rPr lang="en-GB" sz="800" kern="100">
                          <a:solidFill>
                            <a:schemeClr val="tx1"/>
                          </a:solidFill>
                          <a:effectLst/>
                          <a:latin typeface="Canva Sans" panose="020B0604020202020204" charset="0"/>
                        </a:rPr>
                        <a:t>Sleep &amp; Daily Routines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Sleep difficulties, switching off, interoception affecting continence</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1316578508"/>
                  </a:ext>
                </a:extLst>
              </a:tr>
              <a:tr h="175909">
                <a:tc>
                  <a:txBody>
                    <a:bodyPr/>
                    <a:lstStyle/>
                    <a:p>
                      <a:pPr algn="l">
                        <a:lnSpc>
                          <a:spcPct val="100000"/>
                        </a:lnSpc>
                        <a:spcAft>
                          <a:spcPts val="0"/>
                        </a:spcAft>
                        <a:buNone/>
                      </a:pPr>
                      <a:r>
                        <a:rPr lang="en-GB" sz="800" kern="100">
                          <a:solidFill>
                            <a:schemeClr val="tx1"/>
                          </a:solidFill>
                          <a:effectLst/>
                          <a:latin typeface="Canva Sans" panose="020B0604020202020204" charset="0"/>
                        </a:rPr>
                        <a:t>Eating &amp; Sensory Needs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Eating difficulties, ARFID, sensory sensitivities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2008514821"/>
                  </a:ext>
                </a:extLst>
              </a:tr>
              <a:tr h="175909">
                <a:tc>
                  <a:txBody>
                    <a:bodyPr/>
                    <a:lstStyle/>
                    <a:p>
                      <a:pPr algn="l">
                        <a:lnSpc>
                          <a:spcPct val="100000"/>
                        </a:lnSpc>
                        <a:spcAft>
                          <a:spcPts val="0"/>
                        </a:spcAft>
                        <a:buNone/>
                      </a:pPr>
                      <a:r>
                        <a:rPr lang="en-GB" sz="800" kern="100">
                          <a:solidFill>
                            <a:schemeClr val="tx1"/>
                          </a:solidFill>
                          <a:effectLst/>
                          <a:latin typeface="Canva Sans" panose="020B0604020202020204" charset="0"/>
                        </a:rPr>
                        <a:t>Self-Advocacy &amp; Rights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Child/YP self-advocacy, parents needing advocacy with schools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2806801808"/>
                  </a:ext>
                </a:extLst>
              </a:tr>
              <a:tr h="265199">
                <a:tc>
                  <a:txBody>
                    <a:bodyPr/>
                    <a:lstStyle/>
                    <a:p>
                      <a:pPr algn="l">
                        <a:lnSpc>
                          <a:spcPct val="100000"/>
                        </a:lnSpc>
                        <a:spcAft>
                          <a:spcPts val="0"/>
                        </a:spcAft>
                        <a:buNone/>
                      </a:pPr>
                      <a:r>
                        <a:rPr lang="en-GB" sz="800" kern="100">
                          <a:solidFill>
                            <a:schemeClr val="tx1"/>
                          </a:solidFill>
                          <a:effectLst/>
                          <a:latin typeface="Canva Sans" panose="020B0604020202020204" charset="0"/>
                        </a:rPr>
                        <a:t>Understanding of Neurodiversity</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tx2">
                        <a:lumMod val="40000"/>
                        <a:lumOff val="60000"/>
                      </a:schemeClr>
                    </a:solidFill>
                  </a:tcPr>
                </a:tc>
                <a:tc>
                  <a:txBody>
                    <a:bodyPr/>
                    <a:lstStyle/>
                    <a:p>
                      <a:pPr algn="l">
                        <a:lnSpc>
                          <a:spcPct val="100000"/>
                        </a:lnSpc>
                        <a:spcAft>
                          <a:spcPts val="0"/>
                        </a:spcAft>
                        <a:buNone/>
                      </a:pPr>
                      <a:r>
                        <a:rPr lang="en-GB" sz="800" kern="100">
                          <a:solidFill>
                            <a:schemeClr val="tx1"/>
                          </a:solidFill>
                          <a:effectLst/>
                          <a:latin typeface="Canva Sans" panose="020B0604020202020204" charset="0"/>
                        </a:rPr>
                        <a:t>Autism/ADHD awareness, undiagnosed siblings, parental self-diagnosis</a:t>
                      </a:r>
                      <a:endParaRPr lang="en-GB" sz="800" kern="100">
                        <a:solidFill>
                          <a:schemeClr val="tx1"/>
                        </a:solidFill>
                        <a:effectLst/>
                        <a:latin typeface="Canva Sans" panose="020B0604020202020204" charset="0"/>
                        <a:ea typeface="Aptos" panose="020B0004020202020204" pitchFamily="34" charset="0"/>
                        <a:cs typeface="Times New Roman" panose="02020603050405020304" pitchFamily="18" charset="0"/>
                      </a:endParaRPr>
                    </a:p>
                  </a:txBody>
                  <a:tcPr marL="6751" marR="6751" marT="6751" marB="6751" anchor="ctr">
                    <a:solidFill>
                      <a:schemeClr val="accent1">
                        <a:lumMod val="20000"/>
                        <a:lumOff val="80000"/>
                      </a:schemeClr>
                    </a:solidFill>
                  </a:tcPr>
                </a:tc>
                <a:extLst>
                  <a:ext uri="{0D108BD9-81ED-4DB2-BD59-A6C34878D82A}">
                    <a16:rowId xmlns:a16="http://schemas.microsoft.com/office/drawing/2014/main" val="1294155799"/>
                  </a:ext>
                </a:extLst>
              </a:tr>
            </a:tbl>
          </a:graphicData>
        </a:graphic>
      </p:graphicFrame>
      <p:pic>
        <p:nvPicPr>
          <p:cNvPr id="25" name="Picture 24">
            <a:extLst>
              <a:ext uri="{FF2B5EF4-FFF2-40B4-BE49-F238E27FC236}">
                <a16:creationId xmlns:a16="http://schemas.microsoft.com/office/drawing/2014/main" id="{D22CBC95-8C9B-156E-2D33-804DD7E741AD}"/>
              </a:ext>
            </a:extLst>
          </p:cNvPr>
          <p:cNvPicPr>
            <a:picLocks noChangeAspect="1"/>
          </p:cNvPicPr>
          <p:nvPr/>
        </p:nvPicPr>
        <p:blipFill>
          <a:blip r:embed="rId6"/>
          <a:stretch>
            <a:fillRect/>
          </a:stretch>
        </p:blipFill>
        <p:spPr>
          <a:xfrm>
            <a:off x="1864336" y="3564158"/>
            <a:ext cx="2001311" cy="1919597"/>
          </a:xfrm>
          <a:prstGeom prst="rect">
            <a:avLst/>
          </a:prstGeom>
        </p:spPr>
      </p:pic>
      <p:pic>
        <p:nvPicPr>
          <p:cNvPr id="4" name="Picture 3">
            <a:extLst>
              <a:ext uri="{FF2B5EF4-FFF2-40B4-BE49-F238E27FC236}">
                <a16:creationId xmlns:a16="http://schemas.microsoft.com/office/drawing/2014/main" id="{50B6AC3E-3698-F42F-1C49-46602FA0F191}"/>
              </a:ext>
            </a:extLst>
          </p:cNvPr>
          <p:cNvPicPr>
            <a:picLocks noChangeAspect="1"/>
          </p:cNvPicPr>
          <p:nvPr/>
        </p:nvPicPr>
        <p:blipFill>
          <a:blip r:embed="rId7"/>
          <a:srcRect l="2147" t="37324"/>
          <a:stretch>
            <a:fillRect/>
          </a:stretch>
        </p:blipFill>
        <p:spPr>
          <a:xfrm>
            <a:off x="5294624" y="1387278"/>
            <a:ext cx="1654503" cy="1666689"/>
          </a:xfrm>
          <a:prstGeom prst="rect">
            <a:avLst/>
          </a:prstGeom>
        </p:spPr>
      </p:pic>
      <p:pic>
        <p:nvPicPr>
          <p:cNvPr id="7" name="Picture 6">
            <a:extLst>
              <a:ext uri="{FF2B5EF4-FFF2-40B4-BE49-F238E27FC236}">
                <a16:creationId xmlns:a16="http://schemas.microsoft.com/office/drawing/2014/main" id="{098E53CC-707C-EC7D-7EEC-8ACB57F69661}"/>
              </a:ext>
            </a:extLst>
          </p:cNvPr>
          <p:cNvPicPr>
            <a:picLocks noChangeAspect="1"/>
          </p:cNvPicPr>
          <p:nvPr/>
        </p:nvPicPr>
        <p:blipFill>
          <a:blip r:embed="rId8"/>
          <a:srcRect b="62479"/>
          <a:stretch>
            <a:fillRect/>
          </a:stretch>
        </p:blipFill>
        <p:spPr>
          <a:xfrm>
            <a:off x="3865647" y="1946835"/>
            <a:ext cx="1366498" cy="806378"/>
          </a:xfrm>
          <a:prstGeom prst="rect">
            <a:avLst/>
          </a:prstGeom>
        </p:spPr>
      </p:pic>
      <p:pic>
        <p:nvPicPr>
          <p:cNvPr id="10" name="Picture 9">
            <a:extLst>
              <a:ext uri="{FF2B5EF4-FFF2-40B4-BE49-F238E27FC236}">
                <a16:creationId xmlns:a16="http://schemas.microsoft.com/office/drawing/2014/main" id="{6BC613ED-D17D-6830-8387-38A14E38D3E6}"/>
              </a:ext>
            </a:extLst>
          </p:cNvPr>
          <p:cNvPicPr>
            <a:picLocks noChangeAspect="1"/>
          </p:cNvPicPr>
          <p:nvPr/>
        </p:nvPicPr>
        <p:blipFill>
          <a:blip r:embed="rId9"/>
          <a:stretch>
            <a:fillRect/>
          </a:stretch>
        </p:blipFill>
        <p:spPr>
          <a:xfrm>
            <a:off x="7011606" y="1175989"/>
            <a:ext cx="1499754" cy="2196221"/>
          </a:xfrm>
          <a:prstGeom prst="rect">
            <a:avLst/>
          </a:prstGeom>
        </p:spPr>
      </p:pic>
    </p:spTree>
    <p:extLst>
      <p:ext uri="{BB962C8B-B14F-4D97-AF65-F5344CB8AC3E}">
        <p14:creationId xmlns:p14="http://schemas.microsoft.com/office/powerpoint/2010/main" val="4078407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2E7C-5117-0E77-DF02-68C3C6DC257B}"/>
            </a:ext>
          </a:extLst>
        </p:cNvPr>
        <p:cNvGrpSpPr/>
        <p:nvPr/>
      </p:nvGrpSpPr>
      <p:grpSpPr>
        <a:xfrm>
          <a:off x="0" y="0"/>
          <a:ext cx="0" cy="0"/>
          <a:chOff x="0" y="0"/>
          <a:chExt cx="0" cy="0"/>
        </a:xfrm>
      </p:grpSpPr>
      <p:pic>
        <p:nvPicPr>
          <p:cNvPr id="1026" name="x__x0000_i1033">
            <a:extLst>
              <a:ext uri="{FF2B5EF4-FFF2-40B4-BE49-F238E27FC236}">
                <a16:creationId xmlns:a16="http://schemas.microsoft.com/office/drawing/2014/main" id="{EDA2DEAF-BFAB-7AA7-60D5-E8F9670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983" y="805879"/>
            <a:ext cx="1124344" cy="10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2EF83145-8F5A-F13D-4724-C764D7BB5402}"/>
              </a:ext>
            </a:extLst>
          </p:cNvPr>
          <p:cNvSpPr>
            <a:spLocks noChangeArrowheads="1"/>
          </p:cNvSpPr>
          <p:nvPr/>
        </p:nvSpPr>
        <p:spPr bwMode="auto">
          <a:xfrm>
            <a:off x="164779" y="869126"/>
            <a:ext cx="7333934" cy="9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ea typeface="Aptos" panose="020B0004020202020204" pitchFamily="34" charset="0"/>
                <a:cs typeface="Arial" panose="020B0604020202020204" pitchFamily="34" charset="0"/>
              </a:rPr>
              <a:t>West Yorkshire Neurodevelopmental Early Support Service (WYNESS)</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C6AC4EFB-9939-8148-5DD5-0FD073D5E85D}"/>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CF0C0D0A-E268-06CD-C77E-9223BC5B9A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13" name="TextBox 12">
            <a:extLst>
              <a:ext uri="{FF2B5EF4-FFF2-40B4-BE49-F238E27FC236}">
                <a16:creationId xmlns:a16="http://schemas.microsoft.com/office/drawing/2014/main" id="{98208D67-3E0E-D526-81D6-8207C9E97EC5}"/>
              </a:ext>
            </a:extLst>
          </p:cNvPr>
          <p:cNvSpPr txBox="1"/>
          <p:nvPr/>
        </p:nvSpPr>
        <p:spPr>
          <a:xfrm>
            <a:off x="164780" y="1639354"/>
            <a:ext cx="8311202" cy="4213974"/>
          </a:xfrm>
          <a:prstGeom prst="rect">
            <a:avLst/>
          </a:prstGeom>
          <a:noFill/>
        </p:spPr>
        <p:txBody>
          <a:bodyPr wrap="square" rtlCol="0">
            <a:spAutoFit/>
          </a:bodyPr>
          <a:lstStyle/>
          <a:p>
            <a:pPr defTabSz="648035"/>
            <a:r>
              <a:rPr lang="en-GB" sz="1417" dirty="0">
                <a:solidFill>
                  <a:prstClr val="black"/>
                </a:solidFill>
                <a:latin typeface="Aptos" panose="02110004020202020204"/>
              </a:rPr>
              <a:t>West Yorkshire Integrated Board have commissioned West Yorkshire Neurodevelopmental </a:t>
            </a:r>
          </a:p>
          <a:p>
            <a:pPr defTabSz="648035"/>
            <a:r>
              <a:rPr lang="en-GB" sz="1417" dirty="0">
                <a:solidFill>
                  <a:prstClr val="black"/>
                </a:solidFill>
                <a:latin typeface="Aptos" panose="02110004020202020204"/>
              </a:rPr>
              <a:t>Early Support Service (WYNESS). </a:t>
            </a:r>
          </a:p>
          <a:p>
            <a:pPr defTabSz="648035"/>
            <a:endParaRPr lang="en-GB" sz="1417" dirty="0">
              <a:solidFill>
                <a:prstClr val="black"/>
              </a:solidFill>
              <a:latin typeface="Aptos" panose="02110004020202020204"/>
            </a:endParaRPr>
          </a:p>
          <a:p>
            <a:pPr defTabSz="648035"/>
            <a:r>
              <a:rPr lang="en-GB" sz="1417" b="1" dirty="0">
                <a:solidFill>
                  <a:srgbClr val="196B24"/>
                </a:solidFill>
                <a:latin typeface="Aptos" panose="02110004020202020204"/>
              </a:rPr>
              <a:t>Service delivery: </a:t>
            </a:r>
            <a:r>
              <a:rPr lang="en-GB" sz="1417" dirty="0">
                <a:solidFill>
                  <a:prstClr val="black"/>
                </a:solidFill>
                <a:latin typeface="Aptos" panose="02110004020202020204"/>
              </a:rPr>
              <a:t>Early, non-clinical support to families of children and young people (up to age 18) awaiting ADHD and or autism neurodevelopmental assessment or recent diagnosis of autism and/or ADHD.  Operating across Bradford, Calderdale, Leeds, Kirklees and Wakefield, the service responds to prolonged diagnostic waiting times and child/young person post-diagnostic adjustment needs that increase the risk of family distress, escalation of need and pressure on specialist and statutory services. </a:t>
            </a:r>
          </a:p>
          <a:p>
            <a:pPr defTabSz="648035"/>
            <a:endParaRPr lang="en-GB" sz="1417" dirty="0">
              <a:solidFill>
                <a:prstClr val="black"/>
              </a:solidFill>
              <a:latin typeface="Aptos" panose="02110004020202020204"/>
            </a:endParaRPr>
          </a:p>
          <a:p>
            <a:pPr defTabSz="648035"/>
            <a:r>
              <a:rPr lang="en-GB" sz="1417" dirty="0">
                <a:solidFill>
                  <a:prstClr val="black"/>
                </a:solidFill>
                <a:latin typeface="Aptos" panose="02110004020202020204"/>
              </a:rPr>
              <a:t>The service delivers a consistent single point of access across West Yorkshire, offering structured triage and a graduated model of support aligned with needs-led early support principles, the SEND Code of Practice and NHS Waiting Well priorities. </a:t>
            </a:r>
          </a:p>
          <a:p>
            <a:pPr defTabSz="648035"/>
            <a:br>
              <a:rPr lang="en-GB" sz="1417" dirty="0">
                <a:solidFill>
                  <a:prstClr val="black"/>
                </a:solidFill>
                <a:latin typeface="Aptos" panose="02110004020202020204"/>
              </a:rPr>
            </a:br>
            <a:r>
              <a:rPr lang="en-GB" sz="1417" dirty="0">
                <a:solidFill>
                  <a:prstClr val="black"/>
                </a:solidFill>
                <a:latin typeface="Aptos" panose="02110004020202020204"/>
              </a:rPr>
              <a:t>Through timely engagement, practical guidance and clear system navigation, WYNESS aims to prevent escalation to higher-cost statutory or clinical interventions. Referrals are accepted from professionals in CAMHS, SENDCos, Neurodevelopmental Assessment Teams and GP Practices. </a:t>
            </a: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276" dirty="0">
              <a:solidFill>
                <a:prstClr val="black"/>
              </a:solidFill>
              <a:latin typeface="Aptos" panose="02110004020202020204"/>
            </a:endParaRPr>
          </a:p>
        </p:txBody>
      </p:sp>
    </p:spTree>
    <p:extLst>
      <p:ext uri="{BB962C8B-B14F-4D97-AF65-F5344CB8AC3E}">
        <p14:creationId xmlns:p14="http://schemas.microsoft.com/office/powerpoint/2010/main" val="822979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0D97-FAA3-854F-EC4D-376BB52166FE}"/>
            </a:ext>
          </a:extLst>
        </p:cNvPr>
        <p:cNvGrpSpPr/>
        <p:nvPr/>
      </p:nvGrpSpPr>
      <p:grpSpPr>
        <a:xfrm>
          <a:off x="0" y="0"/>
          <a:ext cx="0" cy="0"/>
          <a:chOff x="0" y="0"/>
          <a:chExt cx="0" cy="0"/>
        </a:xfrm>
      </p:grpSpPr>
      <p:pic>
        <p:nvPicPr>
          <p:cNvPr id="1026" name="x__x0000_i1033">
            <a:extLst>
              <a:ext uri="{FF2B5EF4-FFF2-40B4-BE49-F238E27FC236}">
                <a16:creationId xmlns:a16="http://schemas.microsoft.com/office/drawing/2014/main" id="{E6E3B5D2-2FD3-F352-67B8-B1BB315F3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983" y="805879"/>
            <a:ext cx="1124344" cy="10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435A9A41-6F02-3427-AFF8-D9E1E6A5C5BD}"/>
              </a:ext>
            </a:extLst>
          </p:cNvPr>
          <p:cNvSpPr>
            <a:spLocks noChangeArrowheads="1"/>
          </p:cNvSpPr>
          <p:nvPr/>
        </p:nvSpPr>
        <p:spPr bwMode="auto">
          <a:xfrm>
            <a:off x="177049" y="861932"/>
            <a:ext cx="7333934" cy="6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ea typeface="Aptos" panose="020B0004020202020204" pitchFamily="34" charset="0"/>
                <a:cs typeface="Arial" panose="020B0604020202020204" pitchFamily="34" charset="0"/>
              </a:rPr>
              <a:t>WYNESS criteria</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35060072-949A-575D-96C8-248852455716}"/>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DA6B0571-3EE5-628F-2417-034A508C54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9618" y="5191829"/>
            <a:ext cx="2328956" cy="364532"/>
          </a:xfrm>
          <a:prstGeom prst="rect">
            <a:avLst/>
          </a:prstGeom>
          <a:noFill/>
          <a:ln>
            <a:noFill/>
          </a:ln>
        </p:spPr>
      </p:pic>
      <p:sp>
        <p:nvSpPr>
          <p:cNvPr id="13" name="TextBox 12">
            <a:extLst>
              <a:ext uri="{FF2B5EF4-FFF2-40B4-BE49-F238E27FC236}">
                <a16:creationId xmlns:a16="http://schemas.microsoft.com/office/drawing/2014/main" id="{A616E39E-7949-9FAD-80ED-EC7B812DE34F}"/>
              </a:ext>
            </a:extLst>
          </p:cNvPr>
          <p:cNvSpPr txBox="1"/>
          <p:nvPr/>
        </p:nvSpPr>
        <p:spPr>
          <a:xfrm>
            <a:off x="203877" y="1263481"/>
            <a:ext cx="8311202" cy="4388509"/>
          </a:xfrm>
          <a:prstGeom prst="rect">
            <a:avLst/>
          </a:prstGeom>
          <a:noFill/>
        </p:spPr>
        <p:txBody>
          <a:bodyPr wrap="square" rtlCol="0">
            <a:spAutoFit/>
          </a:bodyPr>
          <a:lstStyle/>
          <a:p>
            <a:pPr defTabSz="648035"/>
            <a:r>
              <a:rPr lang="en-GB" sz="1417" b="1" dirty="0">
                <a:solidFill>
                  <a:srgbClr val="196B24"/>
                </a:solidFill>
                <a:latin typeface="Aptos" panose="02110004020202020204"/>
              </a:rPr>
              <a:t>Professional referrals are accepted from:</a:t>
            </a:r>
          </a:p>
          <a:p>
            <a:pPr marL="243013" indent="-243013" defTabSz="648035">
              <a:buFont typeface="Arial" panose="020B0604020202020204" pitchFamily="34" charset="0"/>
              <a:buChar char="•"/>
            </a:pPr>
            <a:r>
              <a:rPr lang="en-GB" sz="1417" dirty="0">
                <a:solidFill>
                  <a:prstClr val="black"/>
                </a:solidFill>
                <a:latin typeface="Aptos" panose="02110004020202020204"/>
              </a:rPr>
              <a:t>Designated School Special Educational Needs and Disabilities Coordinator (SENDCo)</a:t>
            </a:r>
          </a:p>
          <a:p>
            <a:pPr marL="243013" indent="-243013" defTabSz="648035">
              <a:buFont typeface="Arial" panose="020B0604020202020204" pitchFamily="34" charset="0"/>
              <a:buChar char="•"/>
            </a:pPr>
            <a:r>
              <a:rPr lang="en-GB" sz="1417" dirty="0">
                <a:solidFill>
                  <a:prstClr val="black"/>
                </a:solidFill>
                <a:latin typeface="Aptos" panose="02110004020202020204"/>
              </a:rPr>
              <a:t>Child and Adolescent Mental Health Service</a:t>
            </a:r>
          </a:p>
          <a:p>
            <a:pPr marL="243013" indent="-243013" defTabSz="648035">
              <a:buFont typeface="Arial" panose="020B0604020202020204" pitchFamily="34" charset="0"/>
              <a:buChar char="•"/>
            </a:pPr>
            <a:r>
              <a:rPr lang="en-GB" sz="1417" dirty="0">
                <a:solidFill>
                  <a:prstClr val="black"/>
                </a:solidFill>
                <a:latin typeface="Aptos" panose="02110004020202020204"/>
              </a:rPr>
              <a:t>Neurodevelopmental Assessment Team</a:t>
            </a:r>
          </a:p>
          <a:p>
            <a:pPr marL="243013" indent="-243013" defTabSz="648035">
              <a:buFont typeface="Arial" panose="020B0604020202020204" pitchFamily="34" charset="0"/>
              <a:buChar char="•"/>
            </a:pPr>
            <a:r>
              <a:rPr lang="en-GB" sz="1417" dirty="0">
                <a:solidFill>
                  <a:prstClr val="black"/>
                </a:solidFill>
                <a:latin typeface="Aptos" panose="02110004020202020204"/>
              </a:rPr>
              <a:t>General Practitioners (GPs)</a:t>
            </a:r>
          </a:p>
          <a:p>
            <a:pPr defTabSz="648035"/>
            <a:endParaRPr lang="en-GB" sz="1417" dirty="0">
              <a:solidFill>
                <a:prstClr val="black"/>
              </a:solidFill>
              <a:latin typeface="Aptos" panose="02110004020202020204"/>
            </a:endParaRPr>
          </a:p>
          <a:p>
            <a:pPr defTabSz="648035"/>
            <a:r>
              <a:rPr lang="en-GB" sz="1417" b="1" dirty="0">
                <a:solidFill>
                  <a:srgbClr val="196B24"/>
                </a:solidFill>
                <a:latin typeface="Aptos" panose="02110004020202020204"/>
              </a:rPr>
              <a:t>WYNESS is available to parents/carers where: </a:t>
            </a:r>
          </a:p>
          <a:p>
            <a:pPr marL="243013" indent="-243013" defTabSz="648035">
              <a:buFont typeface="Arial" panose="020B0604020202020204" pitchFamily="34" charset="0"/>
              <a:buChar char="•"/>
            </a:pPr>
            <a:r>
              <a:rPr lang="en-GB" sz="1417" dirty="0">
                <a:solidFill>
                  <a:prstClr val="black"/>
                </a:solidFill>
                <a:latin typeface="Aptos" panose="02110004020202020204"/>
              </a:rPr>
              <a:t>the child or young person is aged up to 18 years (Referral accepted up to 17.5 years) </a:t>
            </a:r>
          </a:p>
          <a:p>
            <a:pPr marL="243013" indent="-243013" defTabSz="648035">
              <a:buFont typeface="Arial" panose="020B0604020202020204" pitchFamily="34" charset="0"/>
              <a:buChar char="•"/>
            </a:pPr>
            <a:r>
              <a:rPr lang="en-GB" sz="1417" dirty="0">
                <a:solidFill>
                  <a:prstClr val="black"/>
                </a:solidFill>
                <a:latin typeface="Aptos" panose="02110004020202020204"/>
              </a:rPr>
              <a:t>a child or young person is on a neurodevelopmental diagnostic waiting pathway for ADHD and/or autism, or </a:t>
            </a:r>
          </a:p>
          <a:p>
            <a:pPr marL="243013" indent="-243013" defTabSz="648035">
              <a:buFont typeface="Arial" panose="020B0604020202020204" pitchFamily="34" charset="0"/>
              <a:buChar char="•"/>
            </a:pPr>
            <a:r>
              <a:rPr lang="en-GB" sz="1417" dirty="0">
                <a:solidFill>
                  <a:prstClr val="black"/>
                </a:solidFill>
                <a:latin typeface="Aptos" panose="02110004020202020204"/>
              </a:rPr>
              <a:t>has received an ADHD and/or autism diagnosis with in last 6 months; and</a:t>
            </a:r>
          </a:p>
          <a:p>
            <a:pPr marL="243013" indent="-243013" defTabSz="648035">
              <a:buFont typeface="Arial" panose="020B0604020202020204" pitchFamily="34" charset="0"/>
              <a:buChar char="•"/>
            </a:pPr>
            <a:r>
              <a:rPr lang="en-GB" sz="1417" dirty="0">
                <a:solidFill>
                  <a:prstClr val="black"/>
                </a:solidFill>
                <a:latin typeface="Aptos" panose="02110004020202020204"/>
              </a:rPr>
              <a:t>the family is resident within Bradford, Calderdale, Kirklees, Leeds or Wakefield.</a:t>
            </a:r>
          </a:p>
          <a:p>
            <a:pPr defTabSz="648035"/>
            <a:endParaRPr lang="en-GB" sz="1417" dirty="0">
              <a:solidFill>
                <a:prstClr val="black"/>
              </a:solidFill>
              <a:latin typeface="Aptos" panose="02110004020202020204"/>
            </a:endParaRPr>
          </a:p>
          <a:p>
            <a:pPr defTabSz="648035"/>
            <a:r>
              <a:rPr lang="en-GB" sz="1417" b="1" dirty="0">
                <a:solidFill>
                  <a:srgbClr val="196B24"/>
                </a:solidFill>
                <a:latin typeface="Aptos" panose="02110004020202020204"/>
              </a:rPr>
              <a:t>WYNESS is available to children and young people where: </a:t>
            </a:r>
          </a:p>
          <a:p>
            <a:pPr marL="243013" indent="-243013" defTabSz="648035">
              <a:buFont typeface="Arial" panose="020B0604020202020204" pitchFamily="34" charset="0"/>
              <a:buChar char="•"/>
            </a:pPr>
            <a:r>
              <a:rPr lang="en-GB" sz="1417" dirty="0">
                <a:solidFill>
                  <a:prstClr val="black"/>
                </a:solidFill>
                <a:latin typeface="Aptos" panose="02110004020202020204"/>
              </a:rPr>
              <a:t>the child or young person is aged up to 18 years (Referral accept up to 17.5 years) </a:t>
            </a:r>
          </a:p>
          <a:p>
            <a:pPr marL="243013" indent="-243013" defTabSz="648035">
              <a:buFont typeface="Arial" panose="020B0604020202020204" pitchFamily="34" charset="0"/>
              <a:buChar char="•"/>
            </a:pPr>
            <a:r>
              <a:rPr lang="en-GB" sz="1417" dirty="0">
                <a:solidFill>
                  <a:prstClr val="black"/>
                </a:solidFill>
                <a:latin typeface="Aptos" panose="02110004020202020204"/>
              </a:rPr>
              <a:t>a child or young person has received an ADHD and/or Autism diagnosis within last 6 months; and</a:t>
            </a:r>
          </a:p>
          <a:p>
            <a:pPr marL="243013" indent="-243013" defTabSz="648035">
              <a:buFont typeface="Arial" panose="020B0604020202020204" pitchFamily="34" charset="0"/>
              <a:buChar char="•"/>
            </a:pPr>
            <a:r>
              <a:rPr lang="en-GB" sz="1417" dirty="0">
                <a:solidFill>
                  <a:prstClr val="black"/>
                </a:solidFill>
                <a:latin typeface="Aptos" panose="02110004020202020204"/>
              </a:rPr>
              <a:t>the family is resident within Bradford, Calderdale, Kirklees, Leeds or Wakefield.</a:t>
            </a:r>
            <a:endParaRPr lang="en-GB" sz="1134" dirty="0">
              <a:solidFill>
                <a:prstClr val="black"/>
              </a:solidFill>
              <a:latin typeface="Aptos" panose="02110004020202020204"/>
            </a:endParaRPr>
          </a:p>
          <a:p>
            <a:pPr defTabSz="648035"/>
            <a:endParaRPr lang="en-GB" sz="1134"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276" dirty="0">
              <a:solidFill>
                <a:prstClr val="black"/>
              </a:solidFill>
              <a:latin typeface="Aptos" panose="02110004020202020204"/>
            </a:endParaRPr>
          </a:p>
        </p:txBody>
      </p:sp>
    </p:spTree>
    <p:extLst>
      <p:ext uri="{BB962C8B-B14F-4D97-AF65-F5344CB8AC3E}">
        <p14:creationId xmlns:p14="http://schemas.microsoft.com/office/powerpoint/2010/main" val="152953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3FF2D-AE0E-A5D0-C60E-97A3BDD5E05A}"/>
            </a:ext>
          </a:extLst>
        </p:cNvPr>
        <p:cNvGrpSpPr/>
        <p:nvPr/>
      </p:nvGrpSpPr>
      <p:grpSpPr>
        <a:xfrm>
          <a:off x="0" y="0"/>
          <a:ext cx="0" cy="0"/>
          <a:chOff x="0" y="0"/>
          <a:chExt cx="0" cy="0"/>
        </a:xfrm>
      </p:grpSpPr>
      <p:pic>
        <p:nvPicPr>
          <p:cNvPr id="1026" name="x__x0000_i1033">
            <a:extLst>
              <a:ext uri="{FF2B5EF4-FFF2-40B4-BE49-F238E27FC236}">
                <a16:creationId xmlns:a16="http://schemas.microsoft.com/office/drawing/2014/main" id="{E23E7300-9A18-6530-C713-22B1DAC89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983" y="805879"/>
            <a:ext cx="1124344" cy="10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798217EA-2B40-48FA-6792-BE2CC72CE21B}"/>
              </a:ext>
            </a:extLst>
          </p:cNvPr>
          <p:cNvSpPr>
            <a:spLocks noChangeArrowheads="1"/>
          </p:cNvSpPr>
          <p:nvPr/>
        </p:nvSpPr>
        <p:spPr bwMode="auto">
          <a:xfrm>
            <a:off x="177049" y="1043629"/>
            <a:ext cx="7333934" cy="6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ea typeface="Aptos" panose="020B0004020202020204" pitchFamily="34" charset="0"/>
                <a:cs typeface="Arial" panose="020B0604020202020204" pitchFamily="34" charset="0"/>
              </a:rPr>
              <a:t>WYNESS exclusion criteria</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9B8A819C-A819-8F57-4C48-703C265E31EC}"/>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2FD2C097-8952-4413-362B-048562437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9618" y="5191829"/>
            <a:ext cx="2328956" cy="364532"/>
          </a:xfrm>
          <a:prstGeom prst="rect">
            <a:avLst/>
          </a:prstGeom>
          <a:noFill/>
          <a:ln>
            <a:noFill/>
          </a:ln>
        </p:spPr>
      </p:pic>
      <p:sp>
        <p:nvSpPr>
          <p:cNvPr id="13" name="TextBox 12">
            <a:extLst>
              <a:ext uri="{FF2B5EF4-FFF2-40B4-BE49-F238E27FC236}">
                <a16:creationId xmlns:a16="http://schemas.microsoft.com/office/drawing/2014/main" id="{35E138BD-6AAB-48F9-DCC0-0A40EFA06F6D}"/>
              </a:ext>
            </a:extLst>
          </p:cNvPr>
          <p:cNvSpPr txBox="1"/>
          <p:nvPr/>
        </p:nvSpPr>
        <p:spPr>
          <a:xfrm>
            <a:off x="117372" y="1909935"/>
            <a:ext cx="8311202" cy="2971454"/>
          </a:xfrm>
          <a:prstGeom prst="rect">
            <a:avLst/>
          </a:prstGeom>
          <a:noFill/>
        </p:spPr>
        <p:txBody>
          <a:bodyPr wrap="square" rtlCol="0">
            <a:spAutoFit/>
          </a:bodyPr>
          <a:lstStyle/>
          <a:p>
            <a:pPr defTabSz="648035"/>
            <a:r>
              <a:rPr lang="en-GB" sz="1701" b="1">
                <a:solidFill>
                  <a:srgbClr val="196B24"/>
                </a:solidFill>
                <a:latin typeface="Aptos" panose="02110004020202020204"/>
              </a:rPr>
              <a:t>WYNESS does not provide support where: </a:t>
            </a:r>
          </a:p>
          <a:p>
            <a:pPr defTabSz="648035"/>
            <a:endParaRPr lang="en-GB" sz="1701" b="1">
              <a:solidFill>
                <a:prstClr val="black"/>
              </a:solidFill>
              <a:latin typeface="Aptos" panose="02110004020202020204"/>
            </a:endParaRPr>
          </a:p>
          <a:p>
            <a:pPr marL="243013" indent="-243013" defTabSz="648035">
              <a:buFont typeface="Arial" panose="020B0604020202020204" pitchFamily="34" charset="0"/>
              <a:buChar char="•"/>
            </a:pPr>
            <a:r>
              <a:rPr lang="en-GB" sz="1701">
                <a:solidFill>
                  <a:prstClr val="black"/>
                </a:solidFill>
                <a:latin typeface="Aptos" panose="02110004020202020204"/>
              </a:rPr>
              <a:t>Support is already being provided, or should be provided, by another service with a statutory duty of care or legal responsibility.</a:t>
            </a:r>
          </a:p>
          <a:p>
            <a:pPr defTabSz="648035"/>
            <a:endParaRPr lang="en-GB" sz="1701">
              <a:solidFill>
                <a:prstClr val="black"/>
              </a:solidFill>
              <a:latin typeface="Aptos" panose="02110004020202020204"/>
            </a:endParaRPr>
          </a:p>
          <a:p>
            <a:pPr marL="243013" indent="-243013" defTabSz="648035">
              <a:buFont typeface="Arial" panose="020B0604020202020204" pitchFamily="34" charset="0"/>
              <a:buChar char="•"/>
            </a:pPr>
            <a:r>
              <a:rPr lang="en-GB" sz="1701">
                <a:solidFill>
                  <a:prstClr val="black"/>
                </a:solidFill>
                <a:latin typeface="Aptos" panose="02110004020202020204"/>
              </a:rPr>
              <a:t>There are immediate safeguarding concerns that require statutory social care intervention. </a:t>
            </a:r>
          </a:p>
          <a:p>
            <a:pPr defTabSz="648035"/>
            <a:endParaRPr lang="en-GB" sz="1701">
              <a:solidFill>
                <a:prstClr val="black"/>
              </a:solidFill>
              <a:latin typeface="Aptos" panose="02110004020202020204"/>
            </a:endParaRPr>
          </a:p>
          <a:p>
            <a:pPr marL="243013" indent="-243013" defTabSz="648035">
              <a:buFont typeface="Arial" panose="020B0604020202020204" pitchFamily="34" charset="0"/>
              <a:buChar char="•"/>
            </a:pPr>
            <a:r>
              <a:rPr lang="en-GB" sz="1701">
                <a:solidFill>
                  <a:prstClr val="black"/>
                </a:solidFill>
                <a:latin typeface="Aptos" panose="02110004020202020204"/>
              </a:rPr>
              <a:t>A child or young person is experiencing an acute mental health crisis that requires an urgent clinical response. The family is already receiving intensive statutory or specialist intervention, and WYNESS involvement would duplicate existing support.</a:t>
            </a:r>
          </a:p>
        </p:txBody>
      </p:sp>
    </p:spTree>
    <p:extLst>
      <p:ext uri="{BB962C8B-B14F-4D97-AF65-F5344CB8AC3E}">
        <p14:creationId xmlns:p14="http://schemas.microsoft.com/office/powerpoint/2010/main" val="2519479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0B309-F3E4-3D2E-1003-4DF5D414CB4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137EA7D-F544-6CDE-CA15-E23B596C73F3}"/>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cs typeface="Arial" panose="020B0604020202020204" pitchFamily="34" charset="0"/>
              </a:rPr>
              <a:t>Our stakeholders</a:t>
            </a: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8D864505-4232-5287-007C-FAB34FF50166}"/>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B5C4D2C0-6ACB-B5C7-39E9-ED5BCEF806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6" name="TextBox 5">
            <a:extLst>
              <a:ext uri="{FF2B5EF4-FFF2-40B4-BE49-F238E27FC236}">
                <a16:creationId xmlns:a16="http://schemas.microsoft.com/office/drawing/2014/main" id="{CB3B7EDC-88A2-C297-DF8B-430A48A059E3}"/>
              </a:ext>
            </a:extLst>
          </p:cNvPr>
          <p:cNvSpPr txBox="1"/>
          <p:nvPr/>
        </p:nvSpPr>
        <p:spPr>
          <a:xfrm>
            <a:off x="208458" y="1671893"/>
            <a:ext cx="8223846" cy="2464237"/>
          </a:xfrm>
          <a:prstGeom prst="rect">
            <a:avLst/>
          </a:prstGeom>
          <a:noFill/>
        </p:spPr>
        <p:txBody>
          <a:bodyPr wrap="square" lIns="64806" tIns="32403" rIns="64806" bIns="32403" rtlCol="0" anchor="t">
            <a:spAutoFit/>
          </a:bodyPr>
          <a:lstStyle/>
          <a:p>
            <a:pPr defTabSz="648035"/>
            <a:r>
              <a:rPr lang="en-GB" sz="1417" b="1">
                <a:solidFill>
                  <a:srgbClr val="196B24"/>
                </a:solidFill>
                <a:latin typeface="Aptos" panose="02110004020202020204"/>
              </a:rPr>
              <a:t>Internal team</a:t>
            </a:r>
          </a:p>
          <a:p>
            <a:pPr marL="202511" indent="-202511" defTabSz="648035">
              <a:buFont typeface="Arial" panose="020B0604020202020204" pitchFamily="34" charset="0"/>
              <a:buChar char="•"/>
            </a:pPr>
            <a:r>
              <a:rPr lang="en-GB" sz="1417">
                <a:solidFill>
                  <a:prstClr val="black"/>
                </a:solidFill>
                <a:latin typeface="Aptos" panose="02110004020202020204"/>
              </a:rPr>
              <a:t>Direct Delivery Team: WYNESS Practitioners X10 (8.5 FTE)</a:t>
            </a:r>
          </a:p>
          <a:p>
            <a:pPr marL="202511" indent="-202511" defTabSz="648035">
              <a:buFont typeface="Arial" panose="020B0604020202020204" pitchFamily="34" charset="0"/>
              <a:buChar char="•"/>
            </a:pPr>
            <a:r>
              <a:rPr lang="en-GB" sz="1417">
                <a:solidFill>
                  <a:prstClr val="black"/>
                </a:solidFill>
                <a:latin typeface="Aptos" panose="02110004020202020204"/>
              </a:rPr>
              <a:t>Leadership: Programme Manager, Statutory Health Lead, Children’s Services Manager, 2 Team Managers (1.7 FTE)</a:t>
            </a:r>
          </a:p>
          <a:p>
            <a:pPr defTabSz="648035"/>
            <a:endParaRPr lang="en-GB" sz="1417">
              <a:solidFill>
                <a:prstClr val="black"/>
              </a:solidFill>
              <a:latin typeface="Aptos" panose="02110004020202020204"/>
            </a:endParaRPr>
          </a:p>
          <a:p>
            <a:pPr defTabSz="648035"/>
            <a:r>
              <a:rPr lang="en-GB" sz="1417" b="1">
                <a:solidFill>
                  <a:srgbClr val="196B24"/>
                </a:solidFill>
                <a:latin typeface="Aptos" panose="02110004020202020204"/>
              </a:rPr>
              <a:t>External stakeholders</a:t>
            </a:r>
            <a:endParaRPr lang="en-GB" sz="1417">
              <a:solidFill>
                <a:srgbClr val="196B24"/>
              </a:solidFill>
              <a:latin typeface="Aptos" panose="02110004020202020204"/>
            </a:endParaRPr>
          </a:p>
          <a:p>
            <a:pPr marL="202511" indent="-202511" defTabSz="648035">
              <a:buFont typeface="Arial" panose="020B0604020202020204" pitchFamily="34" charset="0"/>
              <a:buChar char="•"/>
            </a:pPr>
            <a:r>
              <a:rPr lang="en-GB" sz="1417">
                <a:solidFill>
                  <a:prstClr val="black"/>
                </a:solidFill>
                <a:latin typeface="Aptos" panose="02110004020202020204"/>
              </a:rPr>
              <a:t>Our professional referrers: CAMHS, Neurodevelopmental Assessment Teams, School SENDCos, GPs</a:t>
            </a:r>
          </a:p>
          <a:p>
            <a:pPr marL="202511" indent="-202511" defTabSz="648035">
              <a:buFont typeface="Arial" panose="020B0604020202020204" pitchFamily="34" charset="0"/>
              <a:buChar char="•"/>
            </a:pPr>
            <a:r>
              <a:rPr lang="en-GB" sz="1417">
                <a:solidFill>
                  <a:prstClr val="black"/>
                </a:solidFill>
                <a:latin typeface="Aptos" panose="02110004020202020204"/>
              </a:rPr>
              <a:t>Support at Place to embed the Service – through Local Offer/Place based education and health service providers</a:t>
            </a:r>
          </a:p>
          <a:p>
            <a:pPr marL="202511" indent="-202511" defTabSz="648035">
              <a:buFont typeface="Arial" panose="020B0604020202020204" pitchFamily="34" charset="0"/>
              <a:buChar char="•"/>
            </a:pPr>
            <a:r>
              <a:rPr lang="en-GB" sz="1417">
                <a:solidFill>
                  <a:prstClr val="black"/>
                </a:solidFill>
                <a:latin typeface="Aptos" panose="02110004020202020204"/>
              </a:rPr>
              <a:t>System partners across West Yorkshire to share developments and learning from the Service</a:t>
            </a:r>
          </a:p>
          <a:p>
            <a:pPr marL="202511" indent="-202511" defTabSz="648035">
              <a:buFont typeface="Arial" panose="020B0604020202020204" pitchFamily="34" charset="0"/>
              <a:buChar char="•"/>
            </a:pPr>
            <a:r>
              <a:rPr lang="en-GB" sz="1417">
                <a:solidFill>
                  <a:prstClr val="black"/>
                </a:solidFill>
                <a:latin typeface="Aptos" panose="02110004020202020204"/>
              </a:rPr>
              <a:t>Direct delivery of support to children, young people, parents/carers and their families</a:t>
            </a:r>
          </a:p>
        </p:txBody>
      </p:sp>
      <p:pic>
        <p:nvPicPr>
          <p:cNvPr id="4" name="x__x0000_i1033">
            <a:extLst>
              <a:ext uri="{FF2B5EF4-FFF2-40B4-BE49-F238E27FC236}">
                <a16:creationId xmlns:a16="http://schemas.microsoft.com/office/drawing/2014/main" id="{8B44623A-3761-5BC7-97E2-D0FEF3235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83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080A-43F7-37E2-B090-DC77FFD8A22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C52F73B-5078-D7CD-7705-AB9D93F67F5F}"/>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cs typeface="Arial" panose="020B0604020202020204" pitchFamily="34" charset="0"/>
              </a:rPr>
              <a:t>Key documentation for professional referrals</a:t>
            </a: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0C8CCA90-DCD0-EBE3-5462-7DE3AB57042D}"/>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CEAA58CD-5D77-210A-20C2-1E443C2603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6" name="TextBox 5">
            <a:extLst>
              <a:ext uri="{FF2B5EF4-FFF2-40B4-BE49-F238E27FC236}">
                <a16:creationId xmlns:a16="http://schemas.microsoft.com/office/drawing/2014/main" id="{BABD8682-5601-9348-4AD2-264C82650F14}"/>
              </a:ext>
            </a:extLst>
          </p:cNvPr>
          <p:cNvSpPr txBox="1"/>
          <p:nvPr/>
        </p:nvSpPr>
        <p:spPr>
          <a:xfrm>
            <a:off x="208458" y="1671893"/>
            <a:ext cx="8223846" cy="3314790"/>
          </a:xfrm>
          <a:prstGeom prst="rect">
            <a:avLst/>
          </a:prstGeom>
          <a:noFill/>
        </p:spPr>
        <p:txBody>
          <a:bodyPr wrap="square" lIns="64806" tIns="32403" rIns="64806" bIns="32403" rtlCol="0" anchor="t">
            <a:spAutoFit/>
          </a:bodyPr>
          <a:lstStyle/>
          <a:p>
            <a:pPr marL="202511" indent="-202511" defTabSz="648035">
              <a:buFont typeface="Arial" panose="020B0604020202020204" pitchFamily="34" charset="0"/>
              <a:buChar char="•"/>
            </a:pPr>
            <a:r>
              <a:rPr lang="en-GB" sz="1417" dirty="0">
                <a:solidFill>
                  <a:srgbClr val="000000"/>
                </a:solidFill>
                <a:latin typeface="Aptos" panose="020B0004020202020204" pitchFamily="34" charset="0"/>
                <a:ea typeface="Aptos" panose="020B0004020202020204" pitchFamily="34" charset="0"/>
                <a:cs typeface="Aptos" panose="020B0004020202020204" pitchFamily="34" charset="0"/>
                <a:hlinkClick r:id="rId4"/>
              </a:rPr>
              <a:t>West Yorkshire NESS Child/Young Person Introduction Form</a:t>
            </a:r>
            <a:endParaRPr lang="en-GB" sz="1417"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202511" indent="-202511" defTabSz="648035">
              <a:buFont typeface="Arial" panose="020B0604020202020204" pitchFamily="34" charset="0"/>
              <a:buChar char="•"/>
            </a:pPr>
            <a:r>
              <a:rPr lang="en-GB" sz="1417" dirty="0">
                <a:solidFill>
                  <a:prstClr val="black"/>
                </a:solidFill>
                <a:latin typeface="Aptos" panose="02110004020202020204"/>
                <a:hlinkClick r:id="rId5"/>
              </a:rPr>
              <a:t>West Yorkshire NESS Parent/Carer Introduction Form</a:t>
            </a:r>
            <a:endParaRPr lang="en-GB" sz="1417" dirty="0">
              <a:solidFill>
                <a:prstClr val="black"/>
              </a:solidFill>
              <a:latin typeface="Aptos" panose="02110004020202020204"/>
            </a:endParaRPr>
          </a:p>
          <a:p>
            <a:pPr marL="202511" indent="-202511" defTabSz="648035">
              <a:buFont typeface="Arial" panose="020B0604020202020204" pitchFamily="34" charset="0"/>
              <a:buChar char="•"/>
            </a:pPr>
            <a:r>
              <a:rPr lang="en-GB" sz="1417" b="1" dirty="0">
                <a:solidFill>
                  <a:srgbClr val="196B24"/>
                </a:solidFill>
                <a:latin typeface="Aptos" panose="02110004020202020204"/>
              </a:rPr>
              <a:t>Consent documentation (digital) </a:t>
            </a:r>
            <a:r>
              <a:rPr lang="en-GB" sz="1417" dirty="0">
                <a:solidFill>
                  <a:prstClr val="black"/>
                </a:solidFill>
                <a:latin typeface="Aptos" panose="02110004020202020204"/>
              </a:rPr>
              <a:t>will be sent to the service user to complete when triage is booked in.</a:t>
            </a:r>
          </a:p>
          <a:p>
            <a:pPr marL="202511" indent="-202511" defTabSz="648035">
              <a:buFont typeface="Arial" panose="020B0604020202020204" pitchFamily="34" charset="0"/>
              <a:buChar char="•"/>
            </a:pPr>
            <a:r>
              <a:rPr lang="en-GB" sz="1417" b="1" dirty="0">
                <a:solidFill>
                  <a:srgbClr val="196B24"/>
                </a:solidFill>
                <a:latin typeface="Aptos" panose="02110004020202020204"/>
              </a:rPr>
              <a:t>Microsite: </a:t>
            </a:r>
            <a:r>
              <a:rPr lang="en-GB" sz="1417" dirty="0">
                <a:solidFill>
                  <a:prstClr val="black"/>
                </a:solidFill>
                <a:latin typeface="Aptos" panose="02110004020202020204"/>
                <a:hlinkClick r:id="rId6"/>
              </a:rPr>
              <a:t>West Yorkshire Neurodevelopmental Early Support Service | Barnardo’s</a:t>
            </a:r>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r>
              <a:rPr lang="en-GB" sz="1417" b="1" dirty="0">
                <a:solidFill>
                  <a:srgbClr val="196B24"/>
                </a:solidFill>
                <a:latin typeface="Aptos" panose="02110004020202020204"/>
              </a:rPr>
              <a:t>QR Codes:</a:t>
            </a: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defTabSz="648035"/>
            <a:endParaRPr lang="en-GB" sz="1417" dirty="0">
              <a:solidFill>
                <a:prstClr val="black"/>
              </a:solidFill>
              <a:latin typeface="Aptos" panose="02110004020202020204"/>
            </a:endParaRPr>
          </a:p>
          <a:p>
            <a:pPr marL="202511" indent="-202511" defTabSz="648035">
              <a:buFont typeface="Arial" panose="020B0604020202020204" pitchFamily="34" charset="0"/>
              <a:buChar char="•"/>
            </a:pPr>
            <a:endParaRPr lang="en-GB" sz="1276" dirty="0">
              <a:solidFill>
                <a:prstClr val="black"/>
              </a:solidFill>
              <a:latin typeface="Aptos" panose="02110004020202020204"/>
            </a:endParaRPr>
          </a:p>
        </p:txBody>
      </p:sp>
      <p:pic>
        <p:nvPicPr>
          <p:cNvPr id="4" name="x__x0000_i1033">
            <a:extLst>
              <a:ext uri="{FF2B5EF4-FFF2-40B4-BE49-F238E27FC236}">
                <a16:creationId xmlns:a16="http://schemas.microsoft.com/office/drawing/2014/main" id="{4A682F8B-5098-E7E1-4AFE-1F65A5BAC9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E8D3DEE-568F-3C17-E622-908928F4F180}"/>
              </a:ext>
            </a:extLst>
          </p:cNvPr>
          <p:cNvPicPr>
            <a:picLocks noChangeAspect="1"/>
          </p:cNvPicPr>
          <p:nvPr/>
        </p:nvPicPr>
        <p:blipFill>
          <a:blip r:embed="rId8"/>
          <a:stretch>
            <a:fillRect/>
          </a:stretch>
        </p:blipFill>
        <p:spPr>
          <a:xfrm>
            <a:off x="1840950" y="3167808"/>
            <a:ext cx="1779030" cy="2184123"/>
          </a:xfrm>
          <a:prstGeom prst="rect">
            <a:avLst/>
          </a:prstGeom>
        </p:spPr>
      </p:pic>
      <p:pic>
        <p:nvPicPr>
          <p:cNvPr id="10" name="Picture 9">
            <a:extLst>
              <a:ext uri="{FF2B5EF4-FFF2-40B4-BE49-F238E27FC236}">
                <a16:creationId xmlns:a16="http://schemas.microsoft.com/office/drawing/2014/main" id="{257FFAED-2258-9A1B-2859-AF2746CC7594}"/>
              </a:ext>
            </a:extLst>
          </p:cNvPr>
          <p:cNvPicPr>
            <a:picLocks noChangeAspect="1"/>
          </p:cNvPicPr>
          <p:nvPr/>
        </p:nvPicPr>
        <p:blipFill>
          <a:blip r:embed="rId9"/>
          <a:srcRect l="2699" t="1627" r="1938" b="1961"/>
          <a:stretch>
            <a:fillRect/>
          </a:stretch>
        </p:blipFill>
        <p:spPr>
          <a:xfrm>
            <a:off x="3945364" y="3241675"/>
            <a:ext cx="1652540" cy="2036390"/>
          </a:xfrm>
          <a:prstGeom prst="rect">
            <a:avLst/>
          </a:prstGeom>
        </p:spPr>
      </p:pic>
    </p:spTree>
    <p:extLst>
      <p:ext uri="{BB962C8B-B14F-4D97-AF65-F5344CB8AC3E}">
        <p14:creationId xmlns:p14="http://schemas.microsoft.com/office/powerpoint/2010/main" val="20647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57C64-696E-931C-5C8C-C0E9F2137170}"/>
            </a:ext>
          </a:extLst>
        </p:cNvPr>
        <p:cNvGrpSpPr/>
        <p:nvPr/>
      </p:nvGrpSpPr>
      <p:grpSpPr>
        <a:xfrm>
          <a:off x="0" y="0"/>
          <a:ext cx="0" cy="0"/>
          <a:chOff x="0" y="0"/>
          <a:chExt cx="0" cy="0"/>
        </a:xfrm>
      </p:grpSpPr>
      <p:pic>
        <p:nvPicPr>
          <p:cNvPr id="4" name="x__x0000_i1033">
            <a:extLst>
              <a:ext uri="{FF2B5EF4-FFF2-40B4-BE49-F238E27FC236}">
                <a16:creationId xmlns:a16="http://schemas.microsoft.com/office/drawing/2014/main" id="{B8E15666-6AD4-E96B-1E2F-B1B344A5D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A119A327-3547-A1CB-E3CD-A04A2352DBEF}"/>
              </a:ext>
            </a:extLst>
          </p:cNvPr>
          <p:cNvSpPr>
            <a:spLocks noChangeArrowheads="1"/>
          </p:cNvSpPr>
          <p:nvPr/>
        </p:nvSpPr>
        <p:spPr bwMode="auto">
          <a:xfrm>
            <a:off x="72734" y="915062"/>
            <a:ext cx="7333934" cy="6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ea typeface="Aptos" panose="020B0004020202020204" pitchFamily="34" charset="0"/>
                <a:cs typeface="Arial" panose="020B0604020202020204" pitchFamily="34" charset="0"/>
              </a:rPr>
              <a:t>The Service Offer – how does it work</a:t>
            </a:r>
            <a:endParaRPr lang="en-GB" altLang="en-US" sz="2268" b="1">
              <a:solidFill>
                <a:prstClr val="black"/>
              </a:solidFill>
              <a:latin typeface="Aptos" panose="02110004020202020204"/>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05AE995B-0345-DAA6-1A98-755AEF3E4E99}"/>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58D7D56E-9FF6-2A21-8717-ACF1533F70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2191" y="5182521"/>
            <a:ext cx="2328956" cy="364532"/>
          </a:xfrm>
          <a:prstGeom prst="rect">
            <a:avLst/>
          </a:prstGeom>
          <a:noFill/>
          <a:ln>
            <a:noFill/>
          </a:ln>
        </p:spPr>
      </p:pic>
      <p:sp>
        <p:nvSpPr>
          <p:cNvPr id="13" name="TextBox 12">
            <a:extLst>
              <a:ext uri="{FF2B5EF4-FFF2-40B4-BE49-F238E27FC236}">
                <a16:creationId xmlns:a16="http://schemas.microsoft.com/office/drawing/2014/main" id="{43A8CECE-3C7A-0811-4788-48BBCF830002}"/>
              </a:ext>
            </a:extLst>
          </p:cNvPr>
          <p:cNvSpPr txBox="1"/>
          <p:nvPr/>
        </p:nvSpPr>
        <p:spPr>
          <a:xfrm>
            <a:off x="69616" y="1389392"/>
            <a:ext cx="8372898" cy="4106673"/>
          </a:xfrm>
          <a:prstGeom prst="rect">
            <a:avLst/>
          </a:prstGeom>
          <a:noFill/>
        </p:spPr>
        <p:txBody>
          <a:bodyPr wrap="square" lIns="64806" tIns="32403" rIns="64806" bIns="32403" rtlCol="0" anchor="t">
            <a:spAutoFit/>
          </a:bodyPr>
          <a:lstStyle/>
          <a:p>
            <a:pPr defTabSz="648035"/>
            <a:endParaRPr lang="en-GB" sz="709" dirty="0">
              <a:solidFill>
                <a:prstClr val="black"/>
              </a:solidFill>
              <a:latin typeface="Aptos" panose="02110004020202020204"/>
            </a:endParaRPr>
          </a:p>
          <a:p>
            <a:pPr defTabSz="648035"/>
            <a:r>
              <a:rPr lang="en-GB" sz="1701" b="1" dirty="0">
                <a:solidFill>
                  <a:srgbClr val="196B24"/>
                </a:solidFill>
                <a:latin typeface="Aptos" panose="02110004020202020204"/>
              </a:rPr>
              <a:t>Initial triage:</a:t>
            </a:r>
          </a:p>
          <a:p>
            <a:pPr defTabSz="648035"/>
            <a:r>
              <a:rPr lang="en-GB" sz="1276" dirty="0">
                <a:solidFill>
                  <a:prstClr val="black"/>
                </a:solidFill>
                <a:latin typeface="Aptos" panose="02110004020202020204"/>
              </a:rPr>
              <a:t>All families have triage to understand family/CYP needs and identification of the pathway of intervention </a:t>
            </a:r>
          </a:p>
          <a:p>
            <a:pPr defTabSz="648035"/>
            <a:r>
              <a:rPr lang="en-GB" sz="1276" dirty="0">
                <a:solidFill>
                  <a:prstClr val="black"/>
                </a:solidFill>
                <a:latin typeface="Aptos" panose="02110004020202020204"/>
              </a:rPr>
              <a:t>and support required.  Action plan developed.</a:t>
            </a:r>
          </a:p>
          <a:p>
            <a:pPr defTabSz="648035"/>
            <a:endParaRPr lang="en-GB" sz="709" dirty="0">
              <a:solidFill>
                <a:prstClr val="black"/>
              </a:solidFill>
              <a:latin typeface="Aptos" panose="02110004020202020204"/>
            </a:endParaRPr>
          </a:p>
          <a:p>
            <a:pPr defTabSz="648035"/>
            <a:r>
              <a:rPr lang="en-GB" sz="1701" b="1" dirty="0">
                <a:solidFill>
                  <a:srgbClr val="196B24"/>
                </a:solidFill>
                <a:latin typeface="Aptos" panose="02110004020202020204"/>
              </a:rPr>
              <a:t>Pathway 1 /  Pathway 1+:</a:t>
            </a:r>
          </a:p>
          <a:p>
            <a:pPr defTabSz="648035"/>
            <a:r>
              <a:rPr lang="en-GB" sz="1276" b="1" dirty="0">
                <a:solidFill>
                  <a:prstClr val="black"/>
                </a:solidFill>
                <a:latin typeface="Aptos" panose="02110004020202020204"/>
              </a:rPr>
              <a:t>Digital Connection Support: </a:t>
            </a:r>
            <a:r>
              <a:rPr lang="en-GB" sz="1276" dirty="0">
                <a:solidFill>
                  <a:prstClr val="black"/>
                </a:solidFill>
                <a:latin typeface="Aptos" panose="02110004020202020204"/>
              </a:rPr>
              <a:t>allocated worker provides accessible early information, advice and guidance. Targeted signposting and sharing of local knowledge of services and resources (includes Healthier Together website) The offer will also include online workshops.  Pathway 1+ includes follow up call to review support needs and review/closure if needs are met.</a:t>
            </a:r>
          </a:p>
          <a:p>
            <a:pPr defTabSz="648035"/>
            <a:endParaRPr lang="en-GB" sz="709" dirty="0">
              <a:solidFill>
                <a:prstClr val="black"/>
              </a:solidFill>
              <a:latin typeface="Aptos" panose="02110004020202020204"/>
            </a:endParaRPr>
          </a:p>
          <a:p>
            <a:pPr defTabSz="648035"/>
            <a:r>
              <a:rPr lang="en-GB" sz="1701" b="1" dirty="0">
                <a:solidFill>
                  <a:srgbClr val="196B24"/>
                </a:solidFill>
                <a:latin typeface="Aptos" panose="02110004020202020204"/>
              </a:rPr>
              <a:t>Pathway 2:</a:t>
            </a:r>
          </a:p>
          <a:p>
            <a:pPr defTabSz="648035"/>
            <a:r>
              <a:rPr lang="en-GB" sz="1276" b="1" dirty="0">
                <a:solidFill>
                  <a:prstClr val="black"/>
                </a:solidFill>
                <a:latin typeface="Aptos" panose="02110004020202020204"/>
              </a:rPr>
              <a:t>Navigation Support</a:t>
            </a:r>
            <a:r>
              <a:rPr lang="en-GB" sz="1276" dirty="0">
                <a:solidFill>
                  <a:prstClr val="black"/>
                </a:solidFill>
                <a:latin typeface="Aptos" panose="02110004020202020204"/>
              </a:rPr>
              <a:t>: for moderate need or emerging risk.  The intervention has an allocated worker delivering time-limited (up to 6 weeks), structured and relational support for parents and carers focusing on 2-3 priority areas.  </a:t>
            </a:r>
          </a:p>
          <a:p>
            <a:pPr defTabSz="648035"/>
            <a:endParaRPr lang="en-GB" sz="744" b="1" dirty="0">
              <a:solidFill>
                <a:srgbClr val="196B24"/>
              </a:solidFill>
              <a:latin typeface="Aptos" panose="02110004020202020204"/>
            </a:endParaRPr>
          </a:p>
          <a:p>
            <a:pPr defTabSz="648035"/>
            <a:r>
              <a:rPr lang="en-GB" sz="1701" b="1" dirty="0">
                <a:solidFill>
                  <a:srgbClr val="196B24"/>
                </a:solidFill>
                <a:latin typeface="Aptos" panose="02110004020202020204"/>
              </a:rPr>
              <a:t>Pathway 3:</a:t>
            </a:r>
          </a:p>
          <a:p>
            <a:pPr defTabSz="648035"/>
            <a:r>
              <a:rPr lang="en-GB" sz="1276" b="1" dirty="0">
                <a:solidFill>
                  <a:prstClr val="black"/>
                </a:solidFill>
                <a:latin typeface="Aptos" panose="02110004020202020204"/>
              </a:rPr>
              <a:t>Targeted Young People Support: </a:t>
            </a:r>
            <a:r>
              <a:rPr lang="en-GB" sz="1276" dirty="0">
                <a:solidFill>
                  <a:prstClr val="black"/>
                </a:solidFill>
                <a:latin typeface="Aptos" panose="02110004020202020204"/>
              </a:rPr>
              <a:t>For children and young people who have an ADHD and/or autism diagnosis with higher needs.  An allocated worker delivered targeted face to face/online support (up to 6 weeks) supporting self- identity and understanding of diagnosis and building confidence, resilience and emotional wellbeing.</a:t>
            </a:r>
          </a:p>
          <a:p>
            <a:pPr defTabSz="648035"/>
            <a:endParaRPr lang="en-GB" sz="1276" dirty="0">
              <a:solidFill>
                <a:prstClr val="black"/>
              </a:solidFill>
              <a:latin typeface="Aptos" panose="02110004020202020204"/>
            </a:endParaRPr>
          </a:p>
          <a:p>
            <a:pPr defTabSz="648035"/>
            <a:endParaRPr lang="en-GB" sz="1276" dirty="0">
              <a:solidFill>
                <a:prstClr val="black"/>
              </a:solidFill>
              <a:latin typeface="Aptos" panose="02110004020202020204"/>
            </a:endParaRPr>
          </a:p>
        </p:txBody>
      </p:sp>
      <p:sp>
        <p:nvSpPr>
          <p:cNvPr id="6" name="Arrow: Down 5">
            <a:extLst>
              <a:ext uri="{FF2B5EF4-FFF2-40B4-BE49-F238E27FC236}">
                <a16:creationId xmlns:a16="http://schemas.microsoft.com/office/drawing/2014/main" id="{B9F20203-F554-E360-B163-7C703794CB40}"/>
              </a:ext>
            </a:extLst>
          </p:cNvPr>
          <p:cNvSpPr/>
          <p:nvPr/>
        </p:nvSpPr>
        <p:spPr>
          <a:xfrm>
            <a:off x="3784654" y="1992264"/>
            <a:ext cx="252742" cy="40045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48035"/>
            <a:endParaRPr lang="en-GB" sz="1276">
              <a:solidFill>
                <a:prstClr val="white"/>
              </a:solidFill>
              <a:latin typeface="Aptos" panose="02110004020202020204"/>
            </a:endParaRPr>
          </a:p>
        </p:txBody>
      </p:sp>
    </p:spTree>
    <p:extLst>
      <p:ext uri="{BB962C8B-B14F-4D97-AF65-F5344CB8AC3E}">
        <p14:creationId xmlns:p14="http://schemas.microsoft.com/office/powerpoint/2010/main" val="254991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089" y="1850814"/>
            <a:ext cx="6037304" cy="1684340"/>
          </a:xfrm>
          <a:custGeom>
            <a:avLst/>
            <a:gdLst/>
            <a:ahLst/>
            <a:cxnLst/>
            <a:rect l="l" t="t" r="r" b="b"/>
            <a:pathLst>
              <a:path w="12777832" h="3564872">
                <a:moveTo>
                  <a:pt x="0" y="0"/>
                </a:moveTo>
                <a:lnTo>
                  <a:pt x="12777832" y="0"/>
                </a:lnTo>
                <a:lnTo>
                  <a:pt x="12777832" y="3564872"/>
                </a:lnTo>
                <a:lnTo>
                  <a:pt x="0" y="3564872"/>
                </a:lnTo>
                <a:lnTo>
                  <a:pt x="0" y="0"/>
                </a:lnTo>
                <a:close/>
              </a:path>
            </a:pathLst>
          </a:custGeom>
          <a:blipFill>
            <a:blip>
              <a:extLst>
                <a:ext uri="{96DAC541-7B7A-43D3-8B79-37D633B846F1}">
                  <asvg:svgBlip xmlns:asvg="http://schemas.microsoft.com/office/drawing/2016/SVG/main" r:embed="rId2"/>
                </a:ext>
              </a:extLst>
            </a:blip>
            <a:stretch>
              <a:fillRect l="-5948" b="-1002"/>
            </a:stretch>
          </a:blipFill>
        </p:spPr>
        <p:txBody>
          <a:bodyPr/>
          <a:lstStyle/>
          <a:p>
            <a:pPr defTabSz="648035"/>
            <a:endParaRPr lang="en-GB" sz="850">
              <a:solidFill>
                <a:prstClr val="black"/>
              </a:solidFill>
              <a:latin typeface="Aptos" panose="02110004020202020204"/>
            </a:endParaRPr>
          </a:p>
        </p:txBody>
      </p:sp>
      <p:sp>
        <p:nvSpPr>
          <p:cNvPr id="3" name="TextBox 3"/>
          <p:cNvSpPr txBox="1"/>
          <p:nvPr/>
        </p:nvSpPr>
        <p:spPr>
          <a:xfrm>
            <a:off x="342828" y="1018015"/>
            <a:ext cx="5982565" cy="392543"/>
          </a:xfrm>
          <a:prstGeom prst="rect">
            <a:avLst/>
          </a:prstGeom>
        </p:spPr>
        <p:txBody>
          <a:bodyPr lIns="0" tIns="0" rIns="0" bIns="0" rtlCol="0" anchor="t">
            <a:spAutoFit/>
          </a:bodyPr>
          <a:lstStyle/>
          <a:p>
            <a:pPr defTabSz="648035" eaLnBrk="0" fontAlgn="base" hangingPunct="0">
              <a:spcBef>
                <a:spcPct val="0"/>
              </a:spcBef>
              <a:spcAft>
                <a:spcPct val="0"/>
              </a:spcAft>
            </a:pPr>
            <a:r>
              <a:rPr lang="en-GB" altLang="en-US" sz="2551" b="1">
                <a:solidFill>
                  <a:srgbClr val="196B24"/>
                </a:solidFill>
                <a:latin typeface="Aptos" panose="02110004020202020204"/>
                <a:ea typeface="Aptos" panose="020B0004020202020204" pitchFamily="34" charset="0"/>
                <a:cs typeface="Arial" panose="020B0604020202020204" pitchFamily="34" charset="0"/>
              </a:rPr>
              <a:t>Understanding our pathways</a:t>
            </a:r>
            <a:endParaRPr lang="en-GB" altLang="en-US" sz="2551" b="1">
              <a:solidFill>
                <a:prstClr val="black"/>
              </a:solidFill>
              <a:latin typeface="Aptos" panose="02110004020202020204"/>
            </a:endParaRPr>
          </a:p>
        </p:txBody>
      </p:sp>
      <p:sp>
        <p:nvSpPr>
          <p:cNvPr id="4" name="TextBox 4"/>
          <p:cNvSpPr txBox="1"/>
          <p:nvPr/>
        </p:nvSpPr>
        <p:spPr>
          <a:xfrm>
            <a:off x="424626" y="2817934"/>
            <a:ext cx="616518" cy="564257"/>
          </a:xfrm>
          <a:prstGeom prst="rect">
            <a:avLst/>
          </a:prstGeom>
        </p:spPr>
        <p:txBody>
          <a:bodyPr lIns="0" tIns="0" rIns="0" bIns="0" rtlCol="0" anchor="t">
            <a:spAutoFit/>
          </a:bodyPr>
          <a:lstStyle/>
          <a:p>
            <a:pPr algn="ctr" defTabSz="648035">
              <a:lnSpc>
                <a:spcPts val="1058"/>
              </a:lnSpc>
              <a:spcBef>
                <a:spcPct val="0"/>
              </a:spcBef>
            </a:pPr>
            <a:r>
              <a:rPr lang="en-US" sz="992" b="1">
                <a:solidFill>
                  <a:srgbClr val="FFFFFE"/>
                </a:solidFill>
                <a:latin typeface="Aptos" panose="02110004020202020204"/>
                <a:ea typeface="TT Hoves Bold"/>
                <a:cs typeface="TT Hoves Bold"/>
                <a:sym typeface="TT Hoves Bold"/>
              </a:rPr>
              <a:t>Score and scaled telephone triage </a:t>
            </a:r>
          </a:p>
        </p:txBody>
      </p:sp>
      <p:sp>
        <p:nvSpPr>
          <p:cNvPr id="5" name="TextBox 5"/>
          <p:cNvSpPr txBox="1"/>
          <p:nvPr/>
        </p:nvSpPr>
        <p:spPr>
          <a:xfrm>
            <a:off x="1110823" y="3831575"/>
            <a:ext cx="901118" cy="1836978"/>
          </a:xfrm>
          <a:prstGeom prst="rect">
            <a:avLst/>
          </a:prstGeom>
        </p:spPr>
        <p:txBody>
          <a:bodyPr lIns="0" tIns="0" rIns="0" bIns="0" rtlCol="0" anchor="t">
            <a:spAutoFit/>
          </a:bodyPr>
          <a:lstStyle/>
          <a:p>
            <a:pPr algn="ctr" defTabSz="648035">
              <a:lnSpc>
                <a:spcPts val="1191"/>
              </a:lnSpc>
              <a:spcBef>
                <a:spcPct val="0"/>
              </a:spcBef>
            </a:pPr>
            <a:r>
              <a:rPr lang="en-US" sz="850">
                <a:solidFill>
                  <a:srgbClr val="136C03"/>
                </a:solidFill>
                <a:latin typeface="Aptos" panose="02110004020202020204"/>
                <a:ea typeface="TT Hoves"/>
                <a:cs typeface="TT Hoves"/>
                <a:sym typeface="TT Hoves"/>
              </a:rPr>
              <a:t>Allocated worker - Signposting, workshops, peer support, digital resources. This can be done on the call if staff feel they can direct the family and provide all the appropriate support</a:t>
            </a:r>
          </a:p>
          <a:p>
            <a:pPr defTabSz="648035">
              <a:lnSpc>
                <a:spcPts val="1191"/>
              </a:lnSpc>
              <a:spcBef>
                <a:spcPct val="0"/>
              </a:spcBef>
            </a:pPr>
            <a:endParaRPr lang="en-US" sz="850">
              <a:solidFill>
                <a:srgbClr val="136C03"/>
              </a:solidFill>
              <a:latin typeface="TT Hoves"/>
              <a:ea typeface="TT Hoves"/>
              <a:cs typeface="TT Hoves"/>
              <a:sym typeface="TT Hoves"/>
            </a:endParaRPr>
          </a:p>
        </p:txBody>
      </p:sp>
      <p:sp>
        <p:nvSpPr>
          <p:cNvPr id="6" name="TextBox 6"/>
          <p:cNvSpPr txBox="1"/>
          <p:nvPr/>
        </p:nvSpPr>
        <p:spPr>
          <a:xfrm>
            <a:off x="1251114" y="3577584"/>
            <a:ext cx="777448" cy="157031"/>
          </a:xfrm>
          <a:prstGeom prst="rect">
            <a:avLst/>
          </a:prstGeom>
        </p:spPr>
        <p:txBody>
          <a:bodyPr lIns="0" tIns="0" rIns="0" bIns="0" rtlCol="0" anchor="t">
            <a:spAutoFit/>
          </a:bodyPr>
          <a:lstStyle/>
          <a:p>
            <a:pPr defTabSz="648035">
              <a:lnSpc>
                <a:spcPts val="1322"/>
              </a:lnSpc>
              <a:spcBef>
                <a:spcPct val="0"/>
              </a:spcBef>
            </a:pPr>
            <a:r>
              <a:rPr lang="en-US" sz="945" b="1">
                <a:solidFill>
                  <a:srgbClr val="136C03"/>
                </a:solidFill>
                <a:latin typeface="TT Hoves Bold"/>
                <a:ea typeface="TT Hoves Bold"/>
                <a:cs typeface="TT Hoves Bold"/>
                <a:sym typeface="TT Hoves Bold"/>
              </a:rPr>
              <a:t>Pathway 1 </a:t>
            </a:r>
          </a:p>
        </p:txBody>
      </p:sp>
      <p:sp>
        <p:nvSpPr>
          <p:cNvPr id="7" name="TextBox 7"/>
          <p:cNvSpPr txBox="1"/>
          <p:nvPr/>
        </p:nvSpPr>
        <p:spPr>
          <a:xfrm>
            <a:off x="3598517" y="3746919"/>
            <a:ext cx="844003" cy="1838388"/>
          </a:xfrm>
          <a:prstGeom prst="rect">
            <a:avLst/>
          </a:prstGeom>
        </p:spPr>
        <p:txBody>
          <a:bodyPr lIns="0" tIns="0" rIns="0" bIns="0" rtlCol="0" anchor="t">
            <a:spAutoFit/>
          </a:bodyPr>
          <a:lstStyle/>
          <a:p>
            <a:pPr algn="ctr" defTabSz="648035">
              <a:lnSpc>
                <a:spcPts val="1191"/>
              </a:lnSpc>
              <a:spcBef>
                <a:spcPct val="0"/>
              </a:spcBef>
            </a:pPr>
            <a:r>
              <a:rPr lang="en-US" sz="850">
                <a:solidFill>
                  <a:srgbClr val="136C03"/>
                </a:solidFill>
                <a:latin typeface="Aptos" panose="02110004020202020204"/>
                <a:ea typeface="TT Hoves"/>
                <a:cs typeface="TT Hoves"/>
                <a:sym typeface="TT Hoves"/>
              </a:rPr>
              <a:t>Time-limited allocated worker. </a:t>
            </a:r>
          </a:p>
          <a:p>
            <a:pPr algn="ctr" defTabSz="648035">
              <a:lnSpc>
                <a:spcPts val="1191"/>
              </a:lnSpc>
              <a:spcBef>
                <a:spcPct val="0"/>
              </a:spcBef>
            </a:pPr>
            <a:endParaRPr lang="en-US" sz="850">
              <a:solidFill>
                <a:srgbClr val="136C03"/>
              </a:solidFill>
              <a:latin typeface="Aptos" panose="02110004020202020204"/>
              <a:ea typeface="TT Hoves"/>
              <a:cs typeface="TT Hoves"/>
              <a:sym typeface="TT Hoves"/>
            </a:endParaRPr>
          </a:p>
          <a:p>
            <a:pPr algn="ctr" defTabSz="648035">
              <a:lnSpc>
                <a:spcPts val="1191"/>
              </a:lnSpc>
              <a:spcBef>
                <a:spcPct val="0"/>
              </a:spcBef>
            </a:pPr>
            <a:r>
              <a:rPr lang="en-US" sz="850">
                <a:solidFill>
                  <a:srgbClr val="136C03"/>
                </a:solidFill>
                <a:latin typeface="Aptos" panose="02110004020202020204"/>
                <a:ea typeface="TT Hoves"/>
                <a:cs typeface="TT Hoves"/>
                <a:sym typeface="TT Hoves"/>
              </a:rPr>
              <a:t>Before allocating a worker, staff must have conversation with a manager and be able to justify why this level of support will is needed.</a:t>
            </a:r>
          </a:p>
        </p:txBody>
      </p:sp>
      <p:sp>
        <p:nvSpPr>
          <p:cNvPr id="8" name="TextBox 8"/>
          <p:cNvSpPr txBox="1"/>
          <p:nvPr/>
        </p:nvSpPr>
        <p:spPr>
          <a:xfrm>
            <a:off x="3598517" y="3577584"/>
            <a:ext cx="1066006" cy="157031"/>
          </a:xfrm>
          <a:prstGeom prst="rect">
            <a:avLst/>
          </a:prstGeom>
        </p:spPr>
        <p:txBody>
          <a:bodyPr lIns="0" tIns="0" rIns="0" bIns="0" rtlCol="0" anchor="t">
            <a:spAutoFit/>
          </a:bodyPr>
          <a:lstStyle/>
          <a:p>
            <a:pPr defTabSz="648035">
              <a:lnSpc>
                <a:spcPts val="1322"/>
              </a:lnSpc>
              <a:spcBef>
                <a:spcPct val="0"/>
              </a:spcBef>
            </a:pPr>
            <a:r>
              <a:rPr lang="en-US" sz="945" b="1">
                <a:solidFill>
                  <a:srgbClr val="136C03"/>
                </a:solidFill>
                <a:latin typeface="TT Hoves Bold"/>
                <a:ea typeface="TT Hoves Bold"/>
                <a:cs typeface="TT Hoves Bold"/>
                <a:sym typeface="TT Hoves Bold"/>
              </a:rPr>
              <a:t>Family Allocated </a:t>
            </a:r>
          </a:p>
        </p:txBody>
      </p:sp>
      <p:sp>
        <p:nvSpPr>
          <p:cNvPr id="9" name="TextBox 9"/>
          <p:cNvSpPr txBox="1"/>
          <p:nvPr/>
        </p:nvSpPr>
        <p:spPr>
          <a:xfrm>
            <a:off x="4842478" y="3763290"/>
            <a:ext cx="921844" cy="1529201"/>
          </a:xfrm>
          <a:prstGeom prst="rect">
            <a:avLst/>
          </a:prstGeom>
        </p:spPr>
        <p:txBody>
          <a:bodyPr wrap="square" lIns="0" tIns="0" rIns="0" bIns="0" rtlCol="0" anchor="t">
            <a:spAutoFit/>
          </a:bodyPr>
          <a:lstStyle/>
          <a:p>
            <a:pPr algn="ctr" defTabSz="648035">
              <a:lnSpc>
                <a:spcPts val="1191"/>
              </a:lnSpc>
            </a:pPr>
            <a:r>
              <a:rPr lang="en-US" sz="850">
                <a:solidFill>
                  <a:srgbClr val="136C03"/>
                </a:solidFill>
                <a:latin typeface="Aptos" panose="02110004020202020204"/>
                <a:ea typeface="TT Hoves"/>
                <a:cs typeface="TT Hoves"/>
                <a:sym typeface="TT Hoves"/>
              </a:rPr>
              <a:t>Child/young person pathway support</a:t>
            </a:r>
          </a:p>
          <a:p>
            <a:pPr algn="ctr" defTabSz="648035">
              <a:lnSpc>
                <a:spcPts val="1191"/>
              </a:lnSpc>
            </a:pPr>
            <a:endParaRPr lang="en-US" sz="850">
              <a:solidFill>
                <a:srgbClr val="136C03"/>
              </a:solidFill>
              <a:latin typeface="Aptos" panose="02110004020202020204"/>
              <a:ea typeface="TT Hoves"/>
              <a:cs typeface="TT Hoves"/>
              <a:sym typeface="TT Hoves"/>
            </a:endParaRPr>
          </a:p>
          <a:p>
            <a:pPr algn="ctr" defTabSz="648035">
              <a:lnSpc>
                <a:spcPts val="1191"/>
              </a:lnSpc>
            </a:pPr>
            <a:r>
              <a:rPr lang="en-US" sz="850">
                <a:solidFill>
                  <a:srgbClr val="136C03"/>
                </a:solidFill>
                <a:latin typeface="Aptos" panose="02110004020202020204"/>
                <a:ea typeface="TT Hoves"/>
                <a:cs typeface="TT Hoves"/>
                <a:sym typeface="TT Hoves"/>
              </a:rPr>
              <a:t>Level 1: Allocated worker support </a:t>
            </a:r>
          </a:p>
          <a:p>
            <a:pPr algn="ctr" defTabSz="648035">
              <a:lnSpc>
                <a:spcPts val="1191"/>
              </a:lnSpc>
            </a:pPr>
            <a:endParaRPr lang="en-US" sz="850">
              <a:solidFill>
                <a:srgbClr val="136C03"/>
              </a:solidFill>
              <a:latin typeface="Aptos" panose="02110004020202020204"/>
              <a:ea typeface="TT Hoves"/>
              <a:cs typeface="TT Hoves"/>
              <a:sym typeface="TT Hoves"/>
            </a:endParaRPr>
          </a:p>
          <a:p>
            <a:pPr algn="ctr" defTabSz="648035">
              <a:lnSpc>
                <a:spcPts val="1191"/>
              </a:lnSpc>
            </a:pPr>
            <a:r>
              <a:rPr lang="en-US" sz="850">
                <a:solidFill>
                  <a:srgbClr val="136C03"/>
                </a:solidFill>
                <a:latin typeface="Aptos" panose="02110004020202020204"/>
                <a:ea typeface="TT Hoves"/>
                <a:cs typeface="TT Hoves"/>
                <a:sym typeface="TT Hoves"/>
              </a:rPr>
              <a:t>Level 2: LEE/Digital Offer (to be developed)</a:t>
            </a:r>
          </a:p>
          <a:p>
            <a:pPr algn="ctr" defTabSz="648035">
              <a:lnSpc>
                <a:spcPts val="1191"/>
              </a:lnSpc>
            </a:pPr>
            <a:endParaRPr lang="en-US" sz="850">
              <a:solidFill>
                <a:srgbClr val="136C03"/>
              </a:solidFill>
              <a:latin typeface="TT Hoves"/>
              <a:ea typeface="TT Hoves"/>
              <a:cs typeface="TT Hoves"/>
              <a:sym typeface="TT Hoves"/>
            </a:endParaRPr>
          </a:p>
        </p:txBody>
      </p:sp>
      <p:sp>
        <p:nvSpPr>
          <p:cNvPr id="10" name="TextBox 10"/>
          <p:cNvSpPr txBox="1"/>
          <p:nvPr/>
        </p:nvSpPr>
        <p:spPr>
          <a:xfrm>
            <a:off x="5017914" y="3570023"/>
            <a:ext cx="651494" cy="157031"/>
          </a:xfrm>
          <a:prstGeom prst="rect">
            <a:avLst/>
          </a:prstGeom>
        </p:spPr>
        <p:txBody>
          <a:bodyPr lIns="0" tIns="0" rIns="0" bIns="0" rtlCol="0" anchor="t">
            <a:spAutoFit/>
          </a:bodyPr>
          <a:lstStyle/>
          <a:p>
            <a:pPr defTabSz="648035">
              <a:lnSpc>
                <a:spcPts val="1322"/>
              </a:lnSpc>
              <a:spcBef>
                <a:spcPct val="0"/>
              </a:spcBef>
            </a:pPr>
            <a:r>
              <a:rPr lang="en-US" sz="945" b="1">
                <a:solidFill>
                  <a:srgbClr val="136C03"/>
                </a:solidFill>
                <a:latin typeface="TT Hoves Bold"/>
                <a:ea typeface="TT Hoves Bold"/>
                <a:cs typeface="TT Hoves Bold"/>
                <a:sym typeface="TT Hoves Bold"/>
              </a:rPr>
              <a:t>Pathway 3 </a:t>
            </a:r>
          </a:p>
        </p:txBody>
      </p:sp>
      <p:sp>
        <p:nvSpPr>
          <p:cNvPr id="11" name="TextBox 11"/>
          <p:cNvSpPr txBox="1"/>
          <p:nvPr/>
        </p:nvSpPr>
        <p:spPr>
          <a:xfrm>
            <a:off x="1753335" y="2532316"/>
            <a:ext cx="588087" cy="288412"/>
          </a:xfrm>
          <a:prstGeom prst="rect">
            <a:avLst/>
          </a:prstGeom>
        </p:spPr>
        <p:txBody>
          <a:bodyPr lIns="0" tIns="0" rIns="0" bIns="0" rtlCol="0" anchor="t">
            <a:spAutoFit/>
          </a:bodyPr>
          <a:lstStyle/>
          <a:p>
            <a:pPr defTabSz="648035">
              <a:lnSpc>
                <a:spcPts val="2381"/>
              </a:lnSpc>
            </a:pPr>
            <a:r>
              <a:rPr lang="en-US" sz="1701" b="1">
                <a:solidFill>
                  <a:srgbClr val="FFFFFF"/>
                </a:solidFill>
                <a:latin typeface="TT Hoves Bold"/>
                <a:ea typeface="TT Hoves Bold"/>
                <a:cs typeface="TT Hoves Bold"/>
                <a:sym typeface="TT Hoves Bold"/>
              </a:rPr>
              <a:t>01</a:t>
            </a:r>
          </a:p>
        </p:txBody>
      </p:sp>
      <p:sp>
        <p:nvSpPr>
          <p:cNvPr id="12" name="TextBox 12"/>
          <p:cNvSpPr txBox="1"/>
          <p:nvPr/>
        </p:nvSpPr>
        <p:spPr>
          <a:xfrm>
            <a:off x="2411900" y="3758500"/>
            <a:ext cx="894840" cy="759760"/>
          </a:xfrm>
          <a:prstGeom prst="rect">
            <a:avLst/>
          </a:prstGeom>
        </p:spPr>
        <p:txBody>
          <a:bodyPr lIns="0" tIns="0" rIns="0" bIns="0" rtlCol="0" anchor="t">
            <a:spAutoFit/>
          </a:bodyPr>
          <a:lstStyle/>
          <a:p>
            <a:pPr algn="ctr" defTabSz="648035">
              <a:lnSpc>
                <a:spcPts val="1191"/>
              </a:lnSpc>
              <a:spcBef>
                <a:spcPct val="0"/>
              </a:spcBef>
            </a:pPr>
            <a:r>
              <a:rPr lang="en-US" sz="850">
                <a:solidFill>
                  <a:srgbClr val="136C03"/>
                </a:solidFill>
                <a:latin typeface="Aptos" panose="02110004020202020204"/>
                <a:ea typeface="TT Hoves"/>
                <a:cs typeface="TT Hoves"/>
                <a:sym typeface="TT Hoves"/>
              </a:rPr>
              <a:t>As Pathway 1 - with an agreed callback within 4 weeks to check on progress </a:t>
            </a:r>
          </a:p>
          <a:p>
            <a:pPr algn="ctr" defTabSz="648035">
              <a:lnSpc>
                <a:spcPts val="1191"/>
              </a:lnSpc>
              <a:spcBef>
                <a:spcPct val="0"/>
              </a:spcBef>
            </a:pPr>
            <a:endParaRPr lang="en-US" sz="850">
              <a:solidFill>
                <a:srgbClr val="136C03"/>
              </a:solidFill>
              <a:latin typeface="TT Hoves"/>
              <a:ea typeface="TT Hoves"/>
              <a:cs typeface="TT Hoves"/>
              <a:sym typeface="TT Hoves"/>
            </a:endParaRPr>
          </a:p>
        </p:txBody>
      </p:sp>
      <p:sp>
        <p:nvSpPr>
          <p:cNvPr id="13" name="TextBox 13"/>
          <p:cNvSpPr txBox="1"/>
          <p:nvPr/>
        </p:nvSpPr>
        <p:spPr>
          <a:xfrm>
            <a:off x="2492564" y="3568821"/>
            <a:ext cx="955395" cy="157031"/>
          </a:xfrm>
          <a:prstGeom prst="rect">
            <a:avLst/>
          </a:prstGeom>
        </p:spPr>
        <p:txBody>
          <a:bodyPr lIns="0" tIns="0" rIns="0" bIns="0" rtlCol="0" anchor="t">
            <a:spAutoFit/>
          </a:bodyPr>
          <a:lstStyle/>
          <a:p>
            <a:pPr defTabSz="648035">
              <a:lnSpc>
                <a:spcPts val="1322"/>
              </a:lnSpc>
              <a:spcBef>
                <a:spcPct val="0"/>
              </a:spcBef>
            </a:pPr>
            <a:r>
              <a:rPr lang="en-US" sz="945" b="1">
                <a:solidFill>
                  <a:srgbClr val="136C03"/>
                </a:solidFill>
                <a:latin typeface="TT Hoves Bold"/>
                <a:ea typeface="TT Hoves Bold"/>
                <a:cs typeface="TT Hoves Bold"/>
                <a:sym typeface="TT Hoves Bold"/>
              </a:rPr>
              <a:t>Pathway 1 + </a:t>
            </a:r>
          </a:p>
        </p:txBody>
      </p:sp>
      <p:sp>
        <p:nvSpPr>
          <p:cNvPr id="14" name="TextBox 14"/>
          <p:cNvSpPr txBox="1"/>
          <p:nvPr/>
        </p:nvSpPr>
        <p:spPr>
          <a:xfrm>
            <a:off x="3012697" y="2520892"/>
            <a:ext cx="588087" cy="288412"/>
          </a:xfrm>
          <a:prstGeom prst="rect">
            <a:avLst/>
          </a:prstGeom>
        </p:spPr>
        <p:txBody>
          <a:bodyPr lIns="0" tIns="0" rIns="0" bIns="0" rtlCol="0" anchor="t">
            <a:spAutoFit/>
          </a:bodyPr>
          <a:lstStyle/>
          <a:p>
            <a:pPr defTabSz="648035">
              <a:lnSpc>
                <a:spcPts val="2381"/>
              </a:lnSpc>
            </a:pPr>
            <a:r>
              <a:rPr lang="en-US" sz="1701" b="1">
                <a:solidFill>
                  <a:srgbClr val="FFFFFF"/>
                </a:solidFill>
                <a:latin typeface="TT Hoves Bold"/>
                <a:ea typeface="TT Hoves Bold"/>
                <a:cs typeface="TT Hoves Bold"/>
                <a:sym typeface="TT Hoves Bold"/>
              </a:rPr>
              <a:t>1+</a:t>
            </a:r>
          </a:p>
        </p:txBody>
      </p:sp>
      <p:sp>
        <p:nvSpPr>
          <p:cNvPr id="15" name="TextBox 15"/>
          <p:cNvSpPr txBox="1"/>
          <p:nvPr/>
        </p:nvSpPr>
        <p:spPr>
          <a:xfrm>
            <a:off x="4240751" y="2520882"/>
            <a:ext cx="588087" cy="288412"/>
          </a:xfrm>
          <a:prstGeom prst="rect">
            <a:avLst/>
          </a:prstGeom>
        </p:spPr>
        <p:txBody>
          <a:bodyPr lIns="0" tIns="0" rIns="0" bIns="0" rtlCol="0" anchor="t">
            <a:spAutoFit/>
          </a:bodyPr>
          <a:lstStyle/>
          <a:p>
            <a:pPr defTabSz="648035">
              <a:lnSpc>
                <a:spcPts val="2381"/>
              </a:lnSpc>
            </a:pPr>
            <a:r>
              <a:rPr lang="en-US" sz="1701" b="1">
                <a:solidFill>
                  <a:srgbClr val="FFFFFF"/>
                </a:solidFill>
                <a:latin typeface="TT Hoves Bold"/>
                <a:ea typeface="TT Hoves Bold"/>
                <a:cs typeface="TT Hoves Bold"/>
                <a:sym typeface="TT Hoves Bold"/>
              </a:rPr>
              <a:t>02</a:t>
            </a:r>
          </a:p>
        </p:txBody>
      </p:sp>
      <p:sp>
        <p:nvSpPr>
          <p:cNvPr id="16" name="TextBox 16"/>
          <p:cNvSpPr txBox="1"/>
          <p:nvPr/>
        </p:nvSpPr>
        <p:spPr>
          <a:xfrm>
            <a:off x="5418391" y="2532316"/>
            <a:ext cx="588087" cy="288412"/>
          </a:xfrm>
          <a:prstGeom prst="rect">
            <a:avLst/>
          </a:prstGeom>
        </p:spPr>
        <p:txBody>
          <a:bodyPr lIns="0" tIns="0" rIns="0" bIns="0" rtlCol="0" anchor="t">
            <a:spAutoFit/>
          </a:bodyPr>
          <a:lstStyle/>
          <a:p>
            <a:pPr defTabSz="648035">
              <a:lnSpc>
                <a:spcPts val="2381"/>
              </a:lnSpc>
            </a:pPr>
            <a:r>
              <a:rPr lang="en-US" sz="1701" b="1">
                <a:solidFill>
                  <a:srgbClr val="FFFFFF"/>
                </a:solidFill>
                <a:latin typeface="TT Hoves Bold"/>
                <a:ea typeface="TT Hoves Bold"/>
                <a:cs typeface="TT Hoves Bold"/>
                <a:sym typeface="TT Hoves Bold"/>
              </a:rPr>
              <a:t>03</a:t>
            </a:r>
          </a:p>
        </p:txBody>
      </p:sp>
      <p:sp>
        <p:nvSpPr>
          <p:cNvPr id="17" name="TextBox 17"/>
          <p:cNvSpPr txBox="1"/>
          <p:nvPr/>
        </p:nvSpPr>
        <p:spPr>
          <a:xfrm>
            <a:off x="529442" y="2541317"/>
            <a:ext cx="588087" cy="227563"/>
          </a:xfrm>
          <a:prstGeom prst="rect">
            <a:avLst/>
          </a:prstGeom>
        </p:spPr>
        <p:txBody>
          <a:bodyPr lIns="0" tIns="0" rIns="0" bIns="0" rtlCol="0" anchor="t">
            <a:spAutoFit/>
          </a:bodyPr>
          <a:lstStyle/>
          <a:p>
            <a:pPr defTabSz="648035">
              <a:lnSpc>
                <a:spcPts val="1852"/>
              </a:lnSpc>
            </a:pPr>
            <a:r>
              <a:rPr lang="en-US" sz="1323" b="1">
                <a:solidFill>
                  <a:srgbClr val="FFFFFF"/>
                </a:solidFill>
                <a:latin typeface="TT Hoves Bold"/>
                <a:ea typeface="TT Hoves Bold"/>
                <a:cs typeface="TT Hoves Bold"/>
                <a:sym typeface="TT Hoves Bold"/>
              </a:rPr>
              <a:t>Triage</a:t>
            </a:r>
          </a:p>
        </p:txBody>
      </p:sp>
      <p:sp>
        <p:nvSpPr>
          <p:cNvPr id="18" name="AutoShape 18"/>
          <p:cNvSpPr/>
          <p:nvPr/>
        </p:nvSpPr>
        <p:spPr>
          <a:xfrm>
            <a:off x="1436526" y="3329779"/>
            <a:ext cx="3067471" cy="0"/>
          </a:xfrm>
          <a:prstGeom prst="line">
            <a:avLst/>
          </a:prstGeom>
          <a:ln w="95250" cap="rnd">
            <a:solidFill>
              <a:srgbClr val="FFFFFE"/>
            </a:solidFill>
            <a:prstDash val="solid"/>
            <a:headEnd type="arrow" w="med" len="sm"/>
            <a:tailEnd type="arrow" w="med" len="sm"/>
          </a:ln>
        </p:spPr>
        <p:txBody>
          <a:bodyPr/>
          <a:lstStyle/>
          <a:p>
            <a:pPr defTabSz="648035"/>
            <a:endParaRPr lang="en-GB" sz="850">
              <a:solidFill>
                <a:prstClr val="black"/>
              </a:solidFill>
              <a:latin typeface="Aptos" panose="02110004020202020204"/>
            </a:endParaRPr>
          </a:p>
        </p:txBody>
      </p:sp>
      <p:sp>
        <p:nvSpPr>
          <p:cNvPr id="19" name="AutoShape 19"/>
          <p:cNvSpPr/>
          <p:nvPr/>
        </p:nvSpPr>
        <p:spPr>
          <a:xfrm flipH="1">
            <a:off x="2047379" y="2235894"/>
            <a:ext cx="4810570" cy="0"/>
          </a:xfrm>
          <a:prstGeom prst="line">
            <a:avLst/>
          </a:prstGeom>
          <a:ln w="38100" cap="flat">
            <a:solidFill>
              <a:srgbClr val="FF2828"/>
            </a:solidFill>
            <a:prstDash val="sysDot"/>
            <a:headEnd type="none" w="sm" len="sm"/>
            <a:tailEnd type="arrow" w="med" len="sm"/>
          </a:ln>
        </p:spPr>
        <p:txBody>
          <a:bodyPr/>
          <a:lstStyle/>
          <a:p>
            <a:pPr defTabSz="648035"/>
            <a:endParaRPr lang="en-GB" sz="850">
              <a:solidFill>
                <a:prstClr val="black"/>
              </a:solidFill>
              <a:latin typeface="Aptos" panose="02110004020202020204"/>
            </a:endParaRPr>
          </a:p>
        </p:txBody>
      </p:sp>
      <p:grpSp>
        <p:nvGrpSpPr>
          <p:cNvPr id="20" name="Group 20"/>
          <p:cNvGrpSpPr/>
          <p:nvPr/>
        </p:nvGrpSpPr>
        <p:grpSpPr>
          <a:xfrm>
            <a:off x="7079809" y="1672189"/>
            <a:ext cx="1183631" cy="1458129"/>
            <a:chOff x="0" y="0"/>
            <a:chExt cx="659787" cy="812800"/>
          </a:xfrm>
        </p:grpSpPr>
        <p:sp>
          <p:nvSpPr>
            <p:cNvPr id="21" name="Freeform 21"/>
            <p:cNvSpPr/>
            <p:nvPr/>
          </p:nvSpPr>
          <p:spPr>
            <a:xfrm>
              <a:off x="0" y="0"/>
              <a:ext cx="659787" cy="812800"/>
            </a:xfrm>
            <a:custGeom>
              <a:avLst/>
              <a:gdLst/>
              <a:ahLst/>
              <a:cxnLst/>
              <a:rect l="l" t="t" r="r" b="b"/>
              <a:pathLst>
                <a:path w="659787" h="812800">
                  <a:moveTo>
                    <a:pt x="58718" y="0"/>
                  </a:moveTo>
                  <a:lnTo>
                    <a:pt x="601069" y="0"/>
                  </a:lnTo>
                  <a:cubicBezTo>
                    <a:pt x="633498" y="0"/>
                    <a:pt x="659787" y="26289"/>
                    <a:pt x="659787" y="58718"/>
                  </a:cubicBezTo>
                  <a:lnTo>
                    <a:pt x="659787" y="754082"/>
                  </a:lnTo>
                  <a:cubicBezTo>
                    <a:pt x="659787" y="769655"/>
                    <a:pt x="653601" y="784590"/>
                    <a:pt x="642589" y="795602"/>
                  </a:cubicBezTo>
                  <a:cubicBezTo>
                    <a:pt x="631577" y="806614"/>
                    <a:pt x="616642" y="812800"/>
                    <a:pt x="601069" y="812800"/>
                  </a:cubicBezTo>
                  <a:lnTo>
                    <a:pt x="58718" y="812800"/>
                  </a:lnTo>
                  <a:cubicBezTo>
                    <a:pt x="26289" y="812800"/>
                    <a:pt x="0" y="786511"/>
                    <a:pt x="0" y="754082"/>
                  </a:cubicBezTo>
                  <a:lnTo>
                    <a:pt x="0" y="58718"/>
                  </a:lnTo>
                  <a:cubicBezTo>
                    <a:pt x="0" y="26289"/>
                    <a:pt x="26289" y="0"/>
                    <a:pt x="58718" y="0"/>
                  </a:cubicBezTo>
                  <a:close/>
                </a:path>
              </a:pathLst>
            </a:custGeom>
            <a:solidFill>
              <a:srgbClr val="98E18A"/>
            </a:solidFill>
          </p:spPr>
          <p:txBody>
            <a:bodyPr/>
            <a:lstStyle/>
            <a:p>
              <a:pPr defTabSz="648035"/>
              <a:endParaRPr lang="en-GB" sz="850">
                <a:solidFill>
                  <a:prstClr val="black"/>
                </a:solidFill>
                <a:latin typeface="Aptos" panose="02110004020202020204"/>
              </a:endParaRPr>
            </a:p>
          </p:txBody>
        </p:sp>
        <p:sp>
          <p:nvSpPr>
            <p:cNvPr id="22" name="TextBox 22"/>
            <p:cNvSpPr txBox="1"/>
            <p:nvPr/>
          </p:nvSpPr>
          <p:spPr>
            <a:xfrm>
              <a:off x="0" y="-38100"/>
              <a:ext cx="659787" cy="850900"/>
            </a:xfrm>
            <a:prstGeom prst="rect">
              <a:avLst/>
            </a:prstGeom>
          </p:spPr>
          <p:txBody>
            <a:bodyPr lIns="24002" tIns="24002" rIns="24002" bIns="24002" rtlCol="0" anchor="ctr"/>
            <a:lstStyle/>
            <a:p>
              <a:pPr algn="ctr" defTabSz="648035">
                <a:lnSpc>
                  <a:spcPts val="1322"/>
                </a:lnSpc>
              </a:pPr>
              <a:endParaRPr sz="850">
                <a:solidFill>
                  <a:prstClr val="black"/>
                </a:solidFill>
                <a:latin typeface="Aptos" panose="02110004020202020204"/>
              </a:endParaRPr>
            </a:p>
          </p:txBody>
        </p:sp>
      </p:grpSp>
      <p:sp>
        <p:nvSpPr>
          <p:cNvPr id="23" name="Freeform 23"/>
          <p:cNvSpPr/>
          <p:nvPr/>
        </p:nvSpPr>
        <p:spPr>
          <a:xfrm>
            <a:off x="6975615" y="1581333"/>
            <a:ext cx="484764" cy="483898"/>
          </a:xfrm>
          <a:custGeom>
            <a:avLst/>
            <a:gdLst/>
            <a:ahLst/>
            <a:cxnLst/>
            <a:rect l="l" t="t" r="r" b="b"/>
            <a:pathLst>
              <a:path w="1025992" h="1024160">
                <a:moveTo>
                  <a:pt x="0" y="0"/>
                </a:moveTo>
                <a:lnTo>
                  <a:pt x="1025992" y="0"/>
                </a:lnTo>
                <a:lnTo>
                  <a:pt x="1025992" y="1024160"/>
                </a:lnTo>
                <a:lnTo>
                  <a:pt x="0" y="1024160"/>
                </a:lnTo>
                <a:lnTo>
                  <a:pt x="0" y="0"/>
                </a:lnTo>
                <a:close/>
              </a:path>
            </a:pathLst>
          </a:custGeom>
          <a:blipFill>
            <a:blip r:embed="rId3"/>
            <a:stretch>
              <a:fillRect/>
            </a:stretch>
          </a:blipFill>
        </p:spPr>
        <p:txBody>
          <a:bodyPr/>
          <a:lstStyle/>
          <a:p>
            <a:pPr defTabSz="648035"/>
            <a:endParaRPr lang="en-GB" sz="850">
              <a:solidFill>
                <a:prstClr val="black"/>
              </a:solidFill>
              <a:latin typeface="Aptos" panose="02110004020202020204"/>
            </a:endParaRPr>
          </a:p>
        </p:txBody>
      </p:sp>
      <p:sp>
        <p:nvSpPr>
          <p:cNvPr id="24" name="Freeform 24"/>
          <p:cNvSpPr/>
          <p:nvPr/>
        </p:nvSpPr>
        <p:spPr>
          <a:xfrm>
            <a:off x="7566920" y="1966445"/>
            <a:ext cx="209410" cy="259990"/>
          </a:xfrm>
          <a:custGeom>
            <a:avLst/>
            <a:gdLst/>
            <a:ahLst/>
            <a:cxnLst/>
            <a:rect l="l" t="t" r="r" b="b"/>
            <a:pathLst>
              <a:path w="443212" h="550264">
                <a:moveTo>
                  <a:pt x="0" y="0"/>
                </a:moveTo>
                <a:lnTo>
                  <a:pt x="443213" y="0"/>
                </a:lnTo>
                <a:lnTo>
                  <a:pt x="443213" y="550263"/>
                </a:lnTo>
                <a:lnTo>
                  <a:pt x="0" y="5502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48035"/>
            <a:endParaRPr lang="en-GB" sz="850">
              <a:solidFill>
                <a:prstClr val="black"/>
              </a:solidFill>
              <a:latin typeface="Aptos" panose="02110004020202020204"/>
            </a:endParaRPr>
          </a:p>
        </p:txBody>
      </p:sp>
      <p:sp>
        <p:nvSpPr>
          <p:cNvPr id="25" name="TextBox 25"/>
          <p:cNvSpPr txBox="1"/>
          <p:nvPr/>
        </p:nvSpPr>
        <p:spPr>
          <a:xfrm>
            <a:off x="7205135" y="2545659"/>
            <a:ext cx="932981" cy="555858"/>
          </a:xfrm>
          <a:prstGeom prst="rect">
            <a:avLst/>
          </a:prstGeom>
        </p:spPr>
        <p:txBody>
          <a:bodyPr lIns="0" tIns="0" rIns="0" bIns="0" rtlCol="0" anchor="t">
            <a:spAutoFit/>
          </a:bodyPr>
          <a:lstStyle/>
          <a:p>
            <a:pPr algn="ctr" defTabSz="648035">
              <a:lnSpc>
                <a:spcPts val="1058"/>
              </a:lnSpc>
              <a:spcBef>
                <a:spcPct val="0"/>
              </a:spcBef>
            </a:pPr>
            <a:r>
              <a:rPr lang="en-US" sz="756">
                <a:solidFill>
                  <a:srgbClr val="000000"/>
                </a:solidFill>
                <a:latin typeface="Aptos" panose="02110004020202020204"/>
                <a:ea typeface="TT Hoves"/>
                <a:cs typeface="TT Hoves"/>
                <a:sym typeface="TT Hoves"/>
              </a:rPr>
              <a:t>Agreed step down for support to families and CYP post Keyworker Support </a:t>
            </a:r>
          </a:p>
        </p:txBody>
      </p:sp>
      <p:sp>
        <p:nvSpPr>
          <p:cNvPr id="26" name="TextBox 26"/>
          <p:cNvSpPr txBox="1"/>
          <p:nvPr/>
        </p:nvSpPr>
        <p:spPr>
          <a:xfrm>
            <a:off x="7205135" y="2352717"/>
            <a:ext cx="932981" cy="144207"/>
          </a:xfrm>
          <a:prstGeom prst="rect">
            <a:avLst/>
          </a:prstGeom>
        </p:spPr>
        <p:txBody>
          <a:bodyPr lIns="0" tIns="0" rIns="0" bIns="0" rtlCol="0" anchor="t">
            <a:spAutoFit/>
          </a:bodyPr>
          <a:lstStyle/>
          <a:p>
            <a:pPr algn="ctr" defTabSz="648035">
              <a:lnSpc>
                <a:spcPts val="1191"/>
              </a:lnSpc>
              <a:spcBef>
                <a:spcPct val="0"/>
              </a:spcBef>
            </a:pPr>
            <a:r>
              <a:rPr lang="en-US" sz="850" b="1">
                <a:solidFill>
                  <a:srgbClr val="000000"/>
                </a:solidFill>
                <a:latin typeface="TT Hoves Bold"/>
                <a:ea typeface="TT Hoves Bold"/>
                <a:cs typeface="TT Hoves Bold"/>
                <a:sym typeface="TT Hoves Bold"/>
              </a:rPr>
              <a:t>Keyworker </a:t>
            </a:r>
          </a:p>
        </p:txBody>
      </p:sp>
      <p:grpSp>
        <p:nvGrpSpPr>
          <p:cNvPr id="27" name="Group 27"/>
          <p:cNvGrpSpPr/>
          <p:nvPr/>
        </p:nvGrpSpPr>
        <p:grpSpPr>
          <a:xfrm>
            <a:off x="7066942" y="3760708"/>
            <a:ext cx="1183631" cy="1458129"/>
            <a:chOff x="0" y="0"/>
            <a:chExt cx="659787" cy="812800"/>
          </a:xfrm>
        </p:grpSpPr>
        <p:sp>
          <p:nvSpPr>
            <p:cNvPr id="28" name="Freeform 28"/>
            <p:cNvSpPr/>
            <p:nvPr/>
          </p:nvSpPr>
          <p:spPr>
            <a:xfrm>
              <a:off x="0" y="0"/>
              <a:ext cx="659787" cy="812800"/>
            </a:xfrm>
            <a:custGeom>
              <a:avLst/>
              <a:gdLst/>
              <a:ahLst/>
              <a:cxnLst/>
              <a:rect l="l" t="t" r="r" b="b"/>
              <a:pathLst>
                <a:path w="659787" h="812800">
                  <a:moveTo>
                    <a:pt x="58718" y="0"/>
                  </a:moveTo>
                  <a:lnTo>
                    <a:pt x="601069" y="0"/>
                  </a:lnTo>
                  <a:cubicBezTo>
                    <a:pt x="633498" y="0"/>
                    <a:pt x="659787" y="26289"/>
                    <a:pt x="659787" y="58718"/>
                  </a:cubicBezTo>
                  <a:lnTo>
                    <a:pt x="659787" y="754082"/>
                  </a:lnTo>
                  <a:cubicBezTo>
                    <a:pt x="659787" y="769655"/>
                    <a:pt x="653601" y="784590"/>
                    <a:pt x="642589" y="795602"/>
                  </a:cubicBezTo>
                  <a:cubicBezTo>
                    <a:pt x="631577" y="806614"/>
                    <a:pt x="616642" y="812800"/>
                    <a:pt x="601069" y="812800"/>
                  </a:cubicBezTo>
                  <a:lnTo>
                    <a:pt x="58718" y="812800"/>
                  </a:lnTo>
                  <a:cubicBezTo>
                    <a:pt x="26289" y="812800"/>
                    <a:pt x="0" y="786511"/>
                    <a:pt x="0" y="754082"/>
                  </a:cubicBezTo>
                  <a:lnTo>
                    <a:pt x="0" y="58718"/>
                  </a:lnTo>
                  <a:cubicBezTo>
                    <a:pt x="0" y="26289"/>
                    <a:pt x="26289" y="0"/>
                    <a:pt x="58718" y="0"/>
                  </a:cubicBezTo>
                  <a:close/>
                </a:path>
              </a:pathLst>
            </a:custGeom>
            <a:solidFill>
              <a:srgbClr val="89CCFF"/>
            </a:solidFill>
          </p:spPr>
          <p:txBody>
            <a:bodyPr/>
            <a:lstStyle/>
            <a:p>
              <a:pPr defTabSz="648035"/>
              <a:endParaRPr lang="en-GB" sz="850">
                <a:solidFill>
                  <a:prstClr val="black"/>
                </a:solidFill>
                <a:latin typeface="Aptos" panose="02110004020202020204"/>
              </a:endParaRPr>
            </a:p>
          </p:txBody>
        </p:sp>
        <p:sp>
          <p:nvSpPr>
            <p:cNvPr id="29" name="TextBox 29"/>
            <p:cNvSpPr txBox="1"/>
            <p:nvPr/>
          </p:nvSpPr>
          <p:spPr>
            <a:xfrm>
              <a:off x="0" y="-38100"/>
              <a:ext cx="659787" cy="850900"/>
            </a:xfrm>
            <a:prstGeom prst="rect">
              <a:avLst/>
            </a:prstGeom>
          </p:spPr>
          <p:txBody>
            <a:bodyPr lIns="24002" tIns="24002" rIns="24002" bIns="24002" rtlCol="0" anchor="ctr"/>
            <a:lstStyle/>
            <a:p>
              <a:pPr algn="ctr" defTabSz="648035">
                <a:lnSpc>
                  <a:spcPts val="1322"/>
                </a:lnSpc>
              </a:pPr>
              <a:endParaRPr sz="850">
                <a:solidFill>
                  <a:prstClr val="black"/>
                </a:solidFill>
                <a:latin typeface="Aptos" panose="02110004020202020204"/>
              </a:endParaRPr>
            </a:p>
          </p:txBody>
        </p:sp>
      </p:grpSp>
      <p:sp>
        <p:nvSpPr>
          <p:cNvPr id="30" name="Freeform 30"/>
          <p:cNvSpPr/>
          <p:nvPr/>
        </p:nvSpPr>
        <p:spPr>
          <a:xfrm>
            <a:off x="6991212" y="3671277"/>
            <a:ext cx="484764" cy="483898"/>
          </a:xfrm>
          <a:custGeom>
            <a:avLst/>
            <a:gdLst/>
            <a:ahLst/>
            <a:cxnLst/>
            <a:rect l="l" t="t" r="r" b="b"/>
            <a:pathLst>
              <a:path w="1025992" h="1024160">
                <a:moveTo>
                  <a:pt x="0" y="0"/>
                </a:moveTo>
                <a:lnTo>
                  <a:pt x="1025992" y="0"/>
                </a:lnTo>
                <a:lnTo>
                  <a:pt x="1025992" y="1024159"/>
                </a:lnTo>
                <a:lnTo>
                  <a:pt x="0" y="1024159"/>
                </a:lnTo>
                <a:lnTo>
                  <a:pt x="0" y="0"/>
                </a:lnTo>
                <a:close/>
              </a:path>
            </a:pathLst>
          </a:custGeom>
          <a:blipFill>
            <a:blip r:embed="rId5"/>
            <a:stretch>
              <a:fillRect/>
            </a:stretch>
          </a:blipFill>
        </p:spPr>
        <p:txBody>
          <a:bodyPr/>
          <a:lstStyle/>
          <a:p>
            <a:pPr defTabSz="648035"/>
            <a:endParaRPr lang="en-GB" sz="850">
              <a:solidFill>
                <a:prstClr val="black"/>
              </a:solidFill>
              <a:latin typeface="Aptos" panose="02110004020202020204"/>
            </a:endParaRPr>
          </a:p>
        </p:txBody>
      </p:sp>
      <p:sp>
        <p:nvSpPr>
          <p:cNvPr id="31" name="Freeform 31"/>
          <p:cNvSpPr/>
          <p:nvPr/>
        </p:nvSpPr>
        <p:spPr>
          <a:xfrm>
            <a:off x="7579782" y="3895118"/>
            <a:ext cx="209410" cy="259990"/>
          </a:xfrm>
          <a:custGeom>
            <a:avLst/>
            <a:gdLst/>
            <a:ahLst/>
            <a:cxnLst/>
            <a:rect l="l" t="t" r="r" b="b"/>
            <a:pathLst>
              <a:path w="443212" h="550264">
                <a:moveTo>
                  <a:pt x="0" y="0"/>
                </a:moveTo>
                <a:lnTo>
                  <a:pt x="443213" y="0"/>
                </a:lnTo>
                <a:lnTo>
                  <a:pt x="443213" y="550263"/>
                </a:lnTo>
                <a:lnTo>
                  <a:pt x="0" y="5502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48035"/>
            <a:endParaRPr lang="en-GB" sz="850">
              <a:solidFill>
                <a:prstClr val="black"/>
              </a:solidFill>
              <a:latin typeface="Aptos" panose="02110004020202020204"/>
            </a:endParaRPr>
          </a:p>
        </p:txBody>
      </p:sp>
      <p:sp>
        <p:nvSpPr>
          <p:cNvPr id="32" name="TextBox 32"/>
          <p:cNvSpPr txBox="1"/>
          <p:nvPr/>
        </p:nvSpPr>
        <p:spPr>
          <a:xfrm>
            <a:off x="7127510" y="4304833"/>
            <a:ext cx="1062493" cy="837986"/>
          </a:xfrm>
          <a:prstGeom prst="rect">
            <a:avLst/>
          </a:prstGeom>
        </p:spPr>
        <p:txBody>
          <a:bodyPr wrap="square" lIns="0" tIns="0" rIns="0" bIns="0" rtlCol="0" anchor="t">
            <a:spAutoFit/>
          </a:bodyPr>
          <a:lstStyle/>
          <a:p>
            <a:pPr algn="ctr" defTabSz="648035">
              <a:lnSpc>
                <a:spcPts val="1058"/>
              </a:lnSpc>
              <a:spcBef>
                <a:spcPct val="0"/>
              </a:spcBef>
            </a:pPr>
            <a:r>
              <a:rPr lang="en-US" sz="756">
                <a:solidFill>
                  <a:srgbClr val="000000"/>
                </a:solidFill>
                <a:latin typeface="Aptos" panose="02110004020202020204"/>
                <a:ea typeface="TT Hoves"/>
                <a:cs typeface="TT Hoves"/>
                <a:sym typeface="TT Hoves"/>
              </a:rPr>
              <a:t>Will work across ALL places, will triage, will case-hold and will support CYP. </a:t>
            </a:r>
          </a:p>
          <a:p>
            <a:pPr algn="ctr" defTabSz="648035">
              <a:lnSpc>
                <a:spcPts val="1058"/>
              </a:lnSpc>
              <a:spcBef>
                <a:spcPct val="0"/>
              </a:spcBef>
            </a:pPr>
            <a:r>
              <a:rPr lang="en-US" sz="756">
                <a:solidFill>
                  <a:srgbClr val="000000"/>
                </a:solidFill>
                <a:latin typeface="Aptos" panose="02110004020202020204"/>
                <a:ea typeface="TT Hoves"/>
                <a:cs typeface="TT Hoves"/>
                <a:sym typeface="TT Hoves"/>
              </a:rPr>
              <a:t>Delivery over the phone, online and face to face</a:t>
            </a:r>
          </a:p>
        </p:txBody>
      </p:sp>
      <p:sp>
        <p:nvSpPr>
          <p:cNvPr id="33" name="TextBox 33"/>
          <p:cNvSpPr txBox="1"/>
          <p:nvPr/>
        </p:nvSpPr>
        <p:spPr>
          <a:xfrm>
            <a:off x="7157673" y="4176190"/>
            <a:ext cx="1002169" cy="120226"/>
          </a:xfrm>
          <a:prstGeom prst="rect">
            <a:avLst/>
          </a:prstGeom>
        </p:spPr>
        <p:txBody>
          <a:bodyPr lIns="0" tIns="0" rIns="0" bIns="0" rtlCol="0" anchor="t">
            <a:spAutoFit/>
          </a:bodyPr>
          <a:lstStyle/>
          <a:p>
            <a:pPr algn="ctr" defTabSz="648035">
              <a:lnSpc>
                <a:spcPts val="992"/>
              </a:lnSpc>
              <a:spcBef>
                <a:spcPct val="0"/>
              </a:spcBef>
            </a:pPr>
            <a:r>
              <a:rPr lang="en-US" sz="709" b="1">
                <a:solidFill>
                  <a:srgbClr val="000000"/>
                </a:solidFill>
                <a:latin typeface="TT Hoves Bold"/>
                <a:ea typeface="TT Hoves Bold"/>
                <a:cs typeface="TT Hoves Bold"/>
                <a:sym typeface="TT Hoves Bold"/>
              </a:rPr>
              <a:t>Early Support Worker </a:t>
            </a:r>
          </a:p>
        </p:txBody>
      </p:sp>
      <p:pic>
        <p:nvPicPr>
          <p:cNvPr id="34" name="x__x0000_i1033">
            <a:extLst>
              <a:ext uri="{FF2B5EF4-FFF2-40B4-BE49-F238E27FC236}">
                <a16:creationId xmlns:a16="http://schemas.microsoft.com/office/drawing/2014/main" id="{1954200E-CEA5-12F5-1888-774EBC42E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1624" y="811461"/>
            <a:ext cx="851570" cy="82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7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11461"/>
            <a:ext cx="8640763" cy="486042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29" name="Rectangle 1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2531" y="1264534"/>
            <a:ext cx="4860429" cy="395428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30" name="Rectangle 1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78674" y="1091553"/>
            <a:ext cx="4497710" cy="3951901"/>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31" name="Rectangle 2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3573" y="2809330"/>
            <a:ext cx="1773212" cy="395190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dirty="0">
              <a:solidFill>
                <a:prstClr val="white"/>
              </a:solidFill>
              <a:latin typeface="Tahoma"/>
            </a:endParaRPr>
          </a:p>
        </p:txBody>
      </p:sp>
      <p:sp>
        <p:nvSpPr>
          <p:cNvPr id="32" name="Rectangle 23">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01209" y="1415855"/>
            <a:ext cx="4860430" cy="3651638"/>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33" name="Oval 2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80270" y="1611254"/>
            <a:ext cx="3060485" cy="3060485"/>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dirty="0">
              <a:solidFill>
                <a:prstClr val="white"/>
              </a:solidFill>
              <a:latin typeface="Tahoma"/>
            </a:endParaRPr>
          </a:p>
        </p:txBody>
      </p:sp>
      <p:sp>
        <p:nvSpPr>
          <p:cNvPr id="3" name="Title 2"/>
          <p:cNvSpPr>
            <a:spLocks noGrp="1"/>
          </p:cNvSpPr>
          <p:nvPr>
            <p:ph type="title"/>
          </p:nvPr>
        </p:nvSpPr>
        <p:spPr>
          <a:xfrm>
            <a:off x="467788" y="1634493"/>
            <a:ext cx="3126905" cy="3314328"/>
          </a:xfrm>
        </p:spPr>
        <p:txBody>
          <a:bodyPr vert="horz" lIns="64806" tIns="32403" rIns="64806" bIns="32403" rtlCol="0" anchor="b">
            <a:normAutofit fontScale="90000"/>
          </a:bodyPr>
          <a:lstStyle/>
          <a:p>
            <a:pPr algn="ctr"/>
            <a:r>
              <a:rPr lang="en-US" dirty="0">
                <a:solidFill>
                  <a:srgbClr val="FFFFFF"/>
                </a:solidFill>
              </a:rPr>
              <a:t>Portage Workshop</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r>
              <a:rPr lang="en-US" sz="2835" dirty="0">
                <a:solidFill>
                  <a:srgbClr val="FFFFFF"/>
                </a:solidFill>
              </a:rPr>
              <a:t>Portage Workshop </a:t>
            </a:r>
            <a:br>
              <a:rPr lang="en-US" sz="2835" dirty="0">
                <a:solidFill>
                  <a:srgbClr val="FFFFFF"/>
                </a:solidFill>
              </a:rPr>
            </a:br>
            <a:br>
              <a:rPr lang="en-US" sz="2835" dirty="0">
                <a:solidFill>
                  <a:srgbClr val="FFFFFF"/>
                </a:solidFill>
              </a:rPr>
            </a:br>
            <a:r>
              <a:rPr lang="en-US" sz="2835" dirty="0">
                <a:solidFill>
                  <a:srgbClr val="FFFFFF"/>
                </a:solidFill>
              </a:rPr>
              <a:t>What it is and how it can help mainstream settings </a:t>
            </a:r>
            <a:br>
              <a:rPr lang="en-US" sz="2835" dirty="0">
                <a:solidFill>
                  <a:srgbClr val="FFFFFF"/>
                </a:solidFill>
              </a:rPr>
            </a:br>
            <a:br>
              <a:rPr lang="en-US" sz="2835" dirty="0">
                <a:solidFill>
                  <a:srgbClr val="FFFFFF"/>
                </a:solidFill>
              </a:rPr>
            </a:br>
            <a:r>
              <a:rPr lang="en-US" sz="2835" dirty="0">
                <a:solidFill>
                  <a:srgbClr val="FFFFFF"/>
                </a:solidFill>
              </a:rPr>
              <a:t> </a:t>
            </a:r>
            <a:br>
              <a:rPr lang="en-US" sz="2835" dirty="0">
                <a:solidFill>
                  <a:srgbClr val="FFFFFF"/>
                </a:solidFill>
              </a:rPr>
            </a:br>
            <a:br>
              <a:rPr lang="en-US" sz="2835" dirty="0">
                <a:solidFill>
                  <a:srgbClr val="FFFFFF"/>
                </a:solidFill>
              </a:rPr>
            </a:br>
            <a:r>
              <a:rPr lang="en-US" sz="2835" dirty="0">
                <a:solidFill>
                  <a:srgbClr val="FFFFFF"/>
                </a:solidFill>
              </a:rPr>
              <a:t>Sharon Jagger – </a:t>
            </a:r>
            <a:r>
              <a:rPr lang="en-US" sz="1913" dirty="0">
                <a:solidFill>
                  <a:srgbClr val="FFFFFF"/>
                </a:solidFill>
              </a:rPr>
              <a:t>EYSEND Strand lead and NPA Accredited Trainer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381" y="2094383"/>
            <a:ext cx="3974751" cy="2263082"/>
          </a:xfrm>
          <a:prstGeom prst="rect">
            <a:avLst/>
          </a:prstGeom>
        </p:spPr>
      </p:pic>
      <p:sp>
        <p:nvSpPr>
          <p:cNvPr id="2" name="Slide Number Placeholder 1"/>
          <p:cNvSpPr>
            <a:spLocks noGrp="1"/>
          </p:cNvSpPr>
          <p:nvPr>
            <p:ph type="sldNum" sz="quarter" idx="12"/>
          </p:nvPr>
        </p:nvSpPr>
        <p:spPr>
          <a:xfrm>
            <a:off x="8295132" y="5386745"/>
            <a:ext cx="317548" cy="258773"/>
          </a:xfrm>
        </p:spPr>
        <p:txBody>
          <a:bodyPr vert="horz" lIns="64806" tIns="32403" rIns="64806" bIns="32403" rtlCol="0" anchor="ctr">
            <a:normAutofit/>
          </a:bodyPr>
          <a:lstStyle/>
          <a:p>
            <a:pPr defTabSz="648035">
              <a:spcAft>
                <a:spcPts val="425"/>
              </a:spcAft>
              <a:defRPr/>
            </a:pPr>
            <a:fld id="{D7E63A33-8271-4DD0-9C48-789913D7C115}" type="slidenum">
              <a:rPr lang="en-US" sz="780">
                <a:solidFill>
                  <a:prstClr val="black">
                    <a:lumMod val="50000"/>
                    <a:lumOff val="50000"/>
                  </a:prstClr>
                </a:solidFill>
                <a:latin typeface="Tahoma"/>
              </a:rPr>
              <a:pPr defTabSz="648035">
                <a:spcAft>
                  <a:spcPts val="425"/>
                </a:spcAft>
                <a:defRPr/>
              </a:pPr>
              <a:t>5</a:t>
            </a:fld>
            <a:endParaRPr lang="en-US" sz="780">
              <a:solidFill>
                <a:prstClr val="black">
                  <a:lumMod val="50000"/>
                  <a:lumOff val="50000"/>
                </a:prstClr>
              </a:solidFill>
              <a:latin typeface="Tahoma"/>
            </a:endParaRPr>
          </a:p>
        </p:txBody>
      </p:sp>
    </p:spTree>
    <p:extLst>
      <p:ext uri="{BB962C8B-B14F-4D97-AF65-F5344CB8AC3E}">
        <p14:creationId xmlns:p14="http://schemas.microsoft.com/office/powerpoint/2010/main" val="39039312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0386D-F881-1038-A975-B4DF404FEC7B}"/>
              </a:ext>
            </a:extLst>
          </p:cNvPr>
          <p:cNvPicPr>
            <a:picLocks noChangeAspect="1"/>
          </p:cNvPicPr>
          <p:nvPr/>
        </p:nvPicPr>
        <p:blipFill>
          <a:blip r:embed="rId2"/>
          <a:stretch>
            <a:fillRect/>
          </a:stretch>
        </p:blipFill>
        <p:spPr>
          <a:xfrm>
            <a:off x="369234" y="1148699"/>
            <a:ext cx="1559605" cy="4185953"/>
          </a:xfrm>
          <a:prstGeom prst="rect">
            <a:avLst/>
          </a:prstGeom>
        </p:spPr>
      </p:pic>
      <p:sp>
        <p:nvSpPr>
          <p:cNvPr id="5" name="TextBox 4">
            <a:extLst>
              <a:ext uri="{FF2B5EF4-FFF2-40B4-BE49-F238E27FC236}">
                <a16:creationId xmlns:a16="http://schemas.microsoft.com/office/drawing/2014/main" id="{2E1E1DD2-2A62-5055-093E-74CF0F54B159}"/>
              </a:ext>
            </a:extLst>
          </p:cNvPr>
          <p:cNvSpPr txBox="1"/>
          <p:nvPr/>
        </p:nvSpPr>
        <p:spPr>
          <a:xfrm>
            <a:off x="2392296" y="1114921"/>
            <a:ext cx="5763572" cy="4280146"/>
          </a:xfrm>
          <a:prstGeom prst="rect">
            <a:avLst/>
          </a:prstGeom>
          <a:noFill/>
        </p:spPr>
        <p:txBody>
          <a:bodyPr wrap="square">
            <a:spAutoFit/>
          </a:bodyPr>
          <a:lstStyle/>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Pathways 1 and 1+ </a:t>
            </a:r>
            <a:r>
              <a:rPr lang="en-GB" sz="1701" b="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For lower to moderate levels of need</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Who this is for:</a:t>
            </a:r>
            <a:b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b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Families whose needs are identified through the triage tool as present but manageable with information, guidance and peer-based support.</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Delivered through: </a:t>
            </a:r>
            <a:endParaRPr lang="en-GB" sz="1701">
              <a:solidFill>
                <a:srgbClr val="196B24"/>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Targeted signposting</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sharing local knowledge of services/resources (including the digital offer on WY Healthier Together website)</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online workshops</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peer support</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a follow up within a month to review circumstances to then be closed to the Service. </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Feedback sought.</a:t>
            </a:r>
            <a:endParaRPr lang="en-GB" sz="1701">
              <a:solidFill>
                <a:prstClr val="black"/>
              </a:solidFill>
              <a:latin typeface="Gill Alt One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58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5074D-FFAE-90B1-C5EF-4EF01C9C6621}"/>
              </a:ext>
            </a:extLst>
          </p:cNvPr>
          <p:cNvPicPr>
            <a:picLocks noChangeAspect="1"/>
          </p:cNvPicPr>
          <p:nvPr/>
        </p:nvPicPr>
        <p:blipFill>
          <a:blip r:embed="rId2"/>
          <a:stretch>
            <a:fillRect/>
          </a:stretch>
        </p:blipFill>
        <p:spPr>
          <a:xfrm>
            <a:off x="277375" y="1100011"/>
            <a:ext cx="1674382" cy="4145444"/>
          </a:xfrm>
          <a:prstGeom prst="rect">
            <a:avLst/>
          </a:prstGeom>
        </p:spPr>
      </p:pic>
      <p:sp>
        <p:nvSpPr>
          <p:cNvPr id="5" name="TextBox 4">
            <a:extLst>
              <a:ext uri="{FF2B5EF4-FFF2-40B4-BE49-F238E27FC236}">
                <a16:creationId xmlns:a16="http://schemas.microsoft.com/office/drawing/2014/main" id="{A9E23272-84F7-3774-13CE-FE34A0E06CA9}"/>
              </a:ext>
            </a:extLst>
          </p:cNvPr>
          <p:cNvSpPr txBox="1"/>
          <p:nvPr/>
        </p:nvSpPr>
        <p:spPr>
          <a:xfrm>
            <a:off x="2159616" y="1245798"/>
            <a:ext cx="6203771" cy="4018408"/>
          </a:xfrm>
          <a:prstGeom prst="rect">
            <a:avLst/>
          </a:prstGeom>
          <a:noFill/>
        </p:spPr>
        <p:txBody>
          <a:bodyPr wrap="square">
            <a:spAutoFit/>
          </a:bodyPr>
          <a:lstStyle/>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Pathway 2 – </a:t>
            </a: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For moderate need or emerging risk</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Who this is for:</a:t>
            </a:r>
            <a:b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b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Families identified through triage as having emerging or escalating needs that require structured, relational support but do not meet statutory thresholds.</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701" b="1">
                <a:solidFill>
                  <a:srgbClr val="196B24"/>
                </a:solidFill>
                <a:latin typeface="Aptos" panose="020B0004020202020204" pitchFamily="34" charset="0"/>
                <a:ea typeface="Times New Roman" panose="02020603050405020304" pitchFamily="18" charset="0"/>
                <a:cs typeface="Times New Roman" panose="02020603050405020304" pitchFamily="18" charset="0"/>
              </a:rPr>
              <a:t>Delivered through: </a:t>
            </a:r>
            <a:endParaRPr lang="en-GB" sz="1701">
              <a:solidFill>
                <a:srgbClr val="196B24"/>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Allocated named worker, providing focused support to parent/carer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Time-limited intervention of up to 6 weeks reviewed at 4 weeks</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Clear, agreed outcomes, typically focused on 2–3 priority areas. </a:t>
            </a:r>
          </a:p>
          <a:p>
            <a:pPr marL="243013" indent="-243013" defTabSz="648035">
              <a:buFont typeface="Arial" panose="020B0604020202020204" pitchFamily="34" charset="0"/>
              <a:buChar char="•"/>
            </a:pP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Once achieved the support will close. </a:t>
            </a:r>
            <a:endParaRPr lang="en-GB" sz="1701">
              <a:solidFill>
                <a:prstClr val="black"/>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701">
                <a:solidFill>
                  <a:prstClr val="black"/>
                </a:solidFill>
                <a:latin typeface="Gill Alt One MT"/>
                <a:ea typeface="Times New Roman" panose="02020603050405020304" pitchFamily="18" charset="0"/>
                <a:cs typeface="Times New Roman" panose="02020603050405020304" pitchFamily="18" charset="0"/>
              </a:rPr>
              <a:t>S</a:t>
            </a:r>
            <a:r>
              <a:rPr lang="en-GB" sz="1701">
                <a:solidFill>
                  <a:prstClr val="black"/>
                </a:solidFill>
                <a:latin typeface="Aptos" panose="020B0004020202020204" pitchFamily="34" charset="0"/>
                <a:ea typeface="Times New Roman" panose="02020603050405020304" pitchFamily="18" charset="0"/>
                <a:cs typeface="Times New Roman" panose="02020603050405020304" pitchFamily="18" charset="0"/>
              </a:rPr>
              <a:t>tructured review at closure and feedback sought.</a:t>
            </a:r>
            <a:endParaRPr lang="en-GB" sz="1701">
              <a:solidFill>
                <a:prstClr val="black"/>
              </a:solidFill>
              <a:latin typeface="Aptos" panose="02110004020202020204"/>
            </a:endParaRPr>
          </a:p>
        </p:txBody>
      </p:sp>
    </p:spTree>
    <p:extLst>
      <p:ext uri="{BB962C8B-B14F-4D97-AF65-F5344CB8AC3E}">
        <p14:creationId xmlns:p14="http://schemas.microsoft.com/office/powerpoint/2010/main" val="256037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D7ED3-4AA0-A187-D8E9-7C08E8290984}"/>
              </a:ext>
            </a:extLst>
          </p:cNvPr>
          <p:cNvPicPr>
            <a:picLocks noChangeAspect="1"/>
          </p:cNvPicPr>
          <p:nvPr/>
        </p:nvPicPr>
        <p:blipFill>
          <a:blip r:embed="rId2"/>
          <a:stretch>
            <a:fillRect/>
          </a:stretch>
        </p:blipFill>
        <p:spPr>
          <a:xfrm>
            <a:off x="269911" y="1145323"/>
            <a:ext cx="1620369" cy="4192705"/>
          </a:xfrm>
          <a:prstGeom prst="rect">
            <a:avLst/>
          </a:prstGeom>
        </p:spPr>
      </p:pic>
      <p:sp>
        <p:nvSpPr>
          <p:cNvPr id="5" name="TextBox 4">
            <a:extLst>
              <a:ext uri="{FF2B5EF4-FFF2-40B4-BE49-F238E27FC236}">
                <a16:creationId xmlns:a16="http://schemas.microsoft.com/office/drawing/2014/main" id="{CDE746DD-5D28-D39B-153E-82F7973B9A9C}"/>
              </a:ext>
            </a:extLst>
          </p:cNvPr>
          <p:cNvSpPr txBox="1"/>
          <p:nvPr/>
        </p:nvSpPr>
        <p:spPr>
          <a:xfrm>
            <a:off x="2047861" y="859875"/>
            <a:ext cx="6538896" cy="4868192"/>
          </a:xfrm>
          <a:prstGeom prst="rect">
            <a:avLst/>
          </a:prstGeom>
          <a:noFill/>
        </p:spPr>
        <p:txBody>
          <a:bodyPr wrap="square">
            <a:spAutoFit/>
          </a:bodyPr>
          <a:lstStyle/>
          <a:p>
            <a:pPr defTabSz="648035"/>
            <a:r>
              <a:rPr lang="en-GB" sz="1417" b="1">
                <a:solidFill>
                  <a:srgbClr val="196B24"/>
                </a:solidFill>
                <a:latin typeface="Aptos" panose="020B0004020202020204" pitchFamily="34" charset="0"/>
                <a:ea typeface="Times New Roman" panose="02020603050405020304" pitchFamily="18" charset="0"/>
                <a:cs typeface="Times New Roman" panose="02020603050405020304" pitchFamily="18" charset="0"/>
              </a:rPr>
              <a:t>Pathway 3 - Eligibility</a:t>
            </a:r>
            <a:endParaRPr lang="en-GB" sz="1417">
              <a:solidFill>
                <a:srgbClr val="196B24"/>
              </a:solidFill>
              <a:latin typeface="Aptos" panose="020B0004020202020204" pitchFamily="34" charset="0"/>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Children and young people who have an Autism/ADHD diagnosis. (Diagnosis within previous 6 months) </a:t>
            </a:r>
          </a:p>
          <a:p>
            <a:pPr marL="243013" indent="-243013" defTabSz="648035">
              <a:buFont typeface="Arial" panose="020B0604020202020204" pitchFamily="34" charset="0"/>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A specific need supporting wellbeing with the CYP around their new diagnosis. </a:t>
            </a:r>
            <a:endParaRPr lang="en-GB" sz="1417">
              <a:solidFill>
                <a:prstClr val="black"/>
              </a:solidFill>
              <a:latin typeface="Gill Alt One MT"/>
              <a:ea typeface="Times New Roman" panose="02020603050405020304" pitchFamily="18" charset="0"/>
              <a:cs typeface="Times New Roman" panose="02020603050405020304" pitchFamily="18" charset="0"/>
            </a:endParaRPr>
          </a:p>
          <a:p>
            <a:pPr defTabSz="648035"/>
            <a:endParaRPr lang="en-GB" sz="1417" b="1">
              <a:solidFill>
                <a:srgbClr val="196B24"/>
              </a:solidFill>
              <a:latin typeface="Aptos" panose="020B0004020202020204" pitchFamily="34" charset="0"/>
              <a:ea typeface="Times New Roman" panose="02020603050405020304" pitchFamily="18" charset="0"/>
              <a:cs typeface="Times New Roman" panose="02020603050405020304" pitchFamily="18" charset="0"/>
            </a:endParaRPr>
          </a:p>
          <a:p>
            <a:pPr defTabSz="648035"/>
            <a:r>
              <a:rPr lang="en-GB" sz="1417" b="1">
                <a:solidFill>
                  <a:srgbClr val="196B24"/>
                </a:solidFill>
                <a:latin typeface="Aptos" panose="020B0004020202020204" pitchFamily="34" charset="0"/>
                <a:ea typeface="Times New Roman" panose="02020603050405020304" pitchFamily="18" charset="0"/>
                <a:cs typeface="Times New Roman" panose="02020603050405020304" pitchFamily="18" charset="0"/>
              </a:rPr>
              <a:t>Who this is for:</a:t>
            </a:r>
            <a:endParaRPr lang="en-GB" sz="1417">
              <a:solidFill>
                <a:srgbClr val="196B24"/>
              </a:solidFill>
              <a:latin typeface="Gill Alt One MT"/>
              <a:ea typeface="Times New Roman" panose="02020603050405020304" pitchFamily="18" charset="0"/>
              <a:cs typeface="Times New Roman" panose="02020603050405020304" pitchFamily="18" charset="0"/>
            </a:endParaRPr>
          </a:p>
          <a:p>
            <a:pPr marL="243013" indent="-243013" defTabSz="648035">
              <a:buFont typeface="Arial" panose="020B0604020202020204" pitchFamily="34" charset="0"/>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For children and young people with higher or more complex needs</a:t>
            </a:r>
          </a:p>
          <a:p>
            <a:pPr marL="243013" indent="-243013" defTabSz="648035">
              <a:buFont typeface="Arial" panose="020B0604020202020204" pitchFamily="34" charset="0"/>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A named member of staff provides targeted face to face/online support for a time-limited period of up to 6 weeks.</a:t>
            </a:r>
            <a:endParaRPr lang="en-GB" sz="1417">
              <a:solidFill>
                <a:prstClr val="black"/>
              </a:solidFill>
              <a:latin typeface="Gill Alt One MT"/>
              <a:ea typeface="Times New Roman" panose="02020603050405020304" pitchFamily="18" charset="0"/>
              <a:cs typeface="Times New Roman" panose="02020603050405020304" pitchFamily="18" charset="0"/>
            </a:endParaRPr>
          </a:p>
          <a:p>
            <a:pPr defTabSz="648035"/>
            <a:endPar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endParaRPr>
          </a:p>
          <a:p>
            <a:pPr defTabSz="648035"/>
            <a:r>
              <a:rPr lang="en-GB" sz="1417" b="1">
                <a:solidFill>
                  <a:srgbClr val="196B24"/>
                </a:solidFill>
                <a:latin typeface="Aptos" panose="020B0004020202020204" pitchFamily="34" charset="0"/>
                <a:ea typeface="Times New Roman" panose="02020603050405020304" pitchFamily="18" charset="0"/>
                <a:cs typeface="Times New Roman" panose="02020603050405020304" pitchFamily="18" charset="0"/>
              </a:rPr>
              <a:t>Focused on delivering:</a:t>
            </a:r>
            <a:endParaRPr lang="en-GB" sz="1417" b="1">
              <a:solidFill>
                <a:srgbClr val="196B24"/>
              </a:solidFill>
              <a:latin typeface="Gill Alt One MT"/>
              <a:ea typeface="Times New Roman" panose="02020603050405020304" pitchFamily="18" charset="0"/>
              <a:cs typeface="Times New Roman" panose="02020603050405020304" pitchFamily="18" charset="0"/>
            </a:endParaRPr>
          </a:p>
          <a:p>
            <a:pPr marL="243013" indent="-243013" defTabSz="648035">
              <a:buFont typeface="Symbol" panose="05050102010706020507" pitchFamily="18" charset="2"/>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Supporting self-identity and understanding following a neurodevelopmental diagnosis.</a:t>
            </a:r>
            <a:endParaRPr lang="en-GB" sz="1417">
              <a:solidFill>
                <a:prstClr val="black"/>
              </a:solidFill>
              <a:latin typeface="Gill Alt One MT"/>
              <a:ea typeface="Times New Roman" panose="02020603050405020304" pitchFamily="18" charset="0"/>
              <a:cs typeface="Times New Roman" panose="02020603050405020304" pitchFamily="18" charset="0"/>
            </a:endParaRPr>
          </a:p>
          <a:p>
            <a:pPr marL="243013" indent="-243013" defTabSz="648035">
              <a:buFont typeface="Symbol" panose="05050102010706020507" pitchFamily="18" charset="2"/>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Building confidence, resilience and emotional wellbeing; and</a:t>
            </a:r>
            <a:endParaRPr lang="en-GB" sz="1417">
              <a:solidFill>
                <a:prstClr val="black"/>
              </a:solidFill>
              <a:latin typeface="Gill Alt One MT"/>
              <a:ea typeface="Times New Roman" panose="02020603050405020304" pitchFamily="18" charset="0"/>
              <a:cs typeface="Times New Roman" panose="02020603050405020304" pitchFamily="18" charset="0"/>
            </a:endParaRPr>
          </a:p>
          <a:p>
            <a:pPr marL="243013" indent="-243013" defTabSz="648035">
              <a:buFont typeface="Symbol" panose="05050102010706020507" pitchFamily="18" charset="2"/>
              <a:buChar char=""/>
            </a:pPr>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Facilitating engagement with longer-term universal or community-based support (e.g. youth services, short breaks, community activities).</a:t>
            </a:r>
          </a:p>
          <a:p>
            <a:pPr marL="243013" indent="-243013" defTabSz="648035">
              <a:buFont typeface="Symbol" panose="05050102010706020507" pitchFamily="18" charset="2"/>
              <a:buChar char=""/>
            </a:pPr>
            <a:r>
              <a:rPr lang="en-US" sz="1417" b="1">
                <a:solidFill>
                  <a:srgbClr val="196B24"/>
                </a:solidFill>
                <a:latin typeface="Aptos" panose="02110004020202020204"/>
                <a:ea typeface="TT Hoves"/>
                <a:cs typeface="TT Hoves"/>
                <a:sym typeface="TT Hoves"/>
              </a:rPr>
              <a:t>LEE/Digital Offer (to be developed from September 2026 by Youth Ambassadors)</a:t>
            </a:r>
          </a:p>
          <a:p>
            <a:pPr defTabSz="648035"/>
            <a:endPar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endParaRPr>
          </a:p>
          <a:p>
            <a:pPr defTabSz="648035"/>
            <a:r>
              <a:rPr lang="en-GB" sz="1417">
                <a:solidFill>
                  <a:prstClr val="black"/>
                </a:solidFill>
                <a:latin typeface="Aptos" panose="020B0004020202020204" pitchFamily="34" charset="0"/>
                <a:ea typeface="Times New Roman" panose="02020603050405020304" pitchFamily="18" charset="0"/>
                <a:cs typeface="Times New Roman" panose="02020603050405020304" pitchFamily="18" charset="0"/>
              </a:rPr>
              <a:t>The aim is to embed sustainable support and reduce reliance on specialist or crisis services.</a:t>
            </a:r>
            <a:endParaRPr lang="en-GB" sz="1417">
              <a:solidFill>
                <a:prstClr val="black"/>
              </a:solidFill>
              <a:latin typeface="Gill Alt One MT"/>
              <a:ea typeface="Times New Roman" panose="02020603050405020304" pitchFamily="18" charset="0"/>
              <a:cs typeface="Times New Roman" panose="02020603050405020304" pitchFamily="18" charset="0"/>
            </a:endParaRPr>
          </a:p>
          <a:p>
            <a:pPr defTabSz="648035"/>
            <a:r>
              <a:rPr lang="en-GB" sz="1276" b="1">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lang="en-GB" sz="1417">
              <a:solidFill>
                <a:prstClr val="black"/>
              </a:solidFill>
              <a:latin typeface="Gill Alt One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357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84119-4A43-5C85-B4E4-12CEA518E03C}"/>
            </a:ext>
          </a:extLst>
        </p:cNvPr>
        <p:cNvGrpSpPr/>
        <p:nvPr/>
      </p:nvGrpSpPr>
      <p:grpSpPr>
        <a:xfrm>
          <a:off x="0" y="0"/>
          <a:ext cx="0" cy="0"/>
          <a:chOff x="0" y="0"/>
          <a:chExt cx="0" cy="0"/>
        </a:xfrm>
      </p:grpSpPr>
      <p:pic>
        <p:nvPicPr>
          <p:cNvPr id="4" name="x__x0000_i1033">
            <a:extLst>
              <a:ext uri="{FF2B5EF4-FFF2-40B4-BE49-F238E27FC236}">
                <a16:creationId xmlns:a16="http://schemas.microsoft.com/office/drawing/2014/main" id="{2B29C5EB-1D86-F079-A520-FA66A6794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78A7E25-1FFE-435A-1914-B5973FA3FAC4}"/>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ptos" panose="02110004020202020204"/>
                <a:cs typeface="Arial" panose="020B0604020202020204" pitchFamily="34" charset="0"/>
              </a:rPr>
              <a:t>Stakeholders' communication needs</a:t>
            </a: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535792F0-663F-3801-61E8-DA7C5E5FDF28}"/>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B70402F8-953D-C86A-84EA-D7C4867A4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6" name="TextBox 5">
            <a:extLst>
              <a:ext uri="{FF2B5EF4-FFF2-40B4-BE49-F238E27FC236}">
                <a16:creationId xmlns:a16="http://schemas.microsoft.com/office/drawing/2014/main" id="{A9496A2E-4945-971C-3C2B-EB35E645A7DA}"/>
              </a:ext>
            </a:extLst>
          </p:cNvPr>
          <p:cNvSpPr txBox="1"/>
          <p:nvPr/>
        </p:nvSpPr>
        <p:spPr>
          <a:xfrm>
            <a:off x="409043" y="1588019"/>
            <a:ext cx="7950895" cy="4339942"/>
          </a:xfrm>
          <a:prstGeom prst="rect">
            <a:avLst/>
          </a:prstGeom>
          <a:noFill/>
        </p:spPr>
        <p:txBody>
          <a:bodyPr wrap="square" lIns="64806" tIns="32403" rIns="64806" bIns="32403" rtlCol="0" anchor="t">
            <a:spAutoFit/>
          </a:bodyPr>
          <a:lstStyle/>
          <a:p>
            <a:pPr defTabSz="648035"/>
            <a:r>
              <a:rPr lang="en-GB" sz="1417" b="1">
                <a:solidFill>
                  <a:srgbClr val="196B24"/>
                </a:solidFill>
                <a:latin typeface="Aptos" panose="02110004020202020204"/>
              </a:rPr>
              <a:t>External – System Wide West Yorkshire Partners</a:t>
            </a:r>
          </a:p>
          <a:p>
            <a:pPr defTabSz="648035"/>
            <a:r>
              <a:rPr lang="en-GB" sz="1417" b="1">
                <a:solidFill>
                  <a:prstClr val="black"/>
                </a:solidFill>
                <a:latin typeface="Aptos" panose="02110004020202020204"/>
              </a:rPr>
              <a:t>Referrers Include: </a:t>
            </a:r>
            <a:r>
              <a:rPr lang="en-GB" sz="1417">
                <a:solidFill>
                  <a:prstClr val="black"/>
                </a:solidFill>
                <a:latin typeface="Aptos" panose="02110004020202020204"/>
              </a:rPr>
              <a:t>ND Assessment Teams, CAMHS, School SENDCos, GPs </a:t>
            </a:r>
          </a:p>
          <a:p>
            <a:pPr defTabSz="648035"/>
            <a:r>
              <a:rPr lang="en-GB" sz="1417">
                <a:solidFill>
                  <a:prstClr val="black"/>
                </a:solidFill>
                <a:latin typeface="Aptos" panose="02110004020202020204"/>
              </a:rPr>
              <a:t>(professional referrals only)</a:t>
            </a:r>
          </a:p>
          <a:p>
            <a:pPr defTabSz="648035"/>
            <a:r>
              <a:rPr lang="en-GB" sz="1417" b="1">
                <a:solidFill>
                  <a:prstClr val="black"/>
                </a:solidFill>
                <a:latin typeface="Aptos" panose="02110004020202020204"/>
              </a:rPr>
              <a:t>Service Users Include: </a:t>
            </a:r>
            <a:r>
              <a:rPr lang="en-GB" sz="1417">
                <a:solidFill>
                  <a:prstClr val="black"/>
                </a:solidFill>
                <a:latin typeface="Aptos" panose="02110004020202020204"/>
              </a:rPr>
              <a:t>Families and children and young people accessing support</a:t>
            </a:r>
          </a:p>
          <a:p>
            <a:pPr defTabSz="648035"/>
            <a:endParaRPr lang="en-GB" sz="1417">
              <a:solidFill>
                <a:prstClr val="black"/>
              </a:solidFill>
              <a:latin typeface="Aptos" panose="02110004020202020204"/>
            </a:endParaRPr>
          </a:p>
          <a:p>
            <a:pPr defTabSz="648035"/>
            <a:r>
              <a:rPr lang="en-GB" sz="1417" b="1">
                <a:solidFill>
                  <a:srgbClr val="196B24"/>
                </a:solidFill>
                <a:latin typeface="Aptos" panose="02110004020202020204"/>
              </a:rPr>
              <a:t>Needs:</a:t>
            </a:r>
          </a:p>
          <a:p>
            <a:pPr marL="202511" indent="-202511" defTabSz="648035">
              <a:buFont typeface="Arial" panose="020B0604020202020204" pitchFamily="34" charset="0"/>
              <a:buChar char="•"/>
            </a:pPr>
            <a:r>
              <a:rPr lang="en-GB" sz="1417">
                <a:solidFill>
                  <a:prstClr val="black"/>
                </a:solidFill>
                <a:latin typeface="Aptos" panose="02110004020202020204"/>
              </a:rPr>
              <a:t>Clear referral pathways</a:t>
            </a:r>
          </a:p>
          <a:p>
            <a:pPr marL="202511" indent="-202511" defTabSz="648035">
              <a:buFont typeface="Arial" panose="020B0604020202020204" pitchFamily="34" charset="0"/>
              <a:buChar char="•"/>
            </a:pPr>
            <a:r>
              <a:rPr lang="en-GB" sz="1417">
                <a:solidFill>
                  <a:prstClr val="black"/>
                </a:solidFill>
                <a:latin typeface="Aptos" panose="02110004020202020204"/>
              </a:rPr>
              <a:t>Criteria for navigation and targeted support</a:t>
            </a:r>
          </a:p>
          <a:p>
            <a:pPr marL="202511" indent="-202511" defTabSz="648035">
              <a:buFont typeface="Arial" panose="020B0604020202020204" pitchFamily="34" charset="0"/>
              <a:buChar char="•"/>
            </a:pPr>
            <a:r>
              <a:rPr lang="en-GB" sz="1417">
                <a:solidFill>
                  <a:prstClr val="black"/>
                </a:solidFill>
                <a:latin typeface="Aptos" panose="02110004020202020204"/>
              </a:rPr>
              <a:t>Expected turnaround and communication points</a:t>
            </a:r>
          </a:p>
          <a:p>
            <a:pPr marL="202511" indent="-202511" defTabSz="648035">
              <a:buFont typeface="Arial" panose="020B0604020202020204" pitchFamily="34" charset="0"/>
              <a:buChar char="•"/>
            </a:pPr>
            <a:r>
              <a:rPr lang="en-GB" sz="1417">
                <a:solidFill>
                  <a:prstClr val="black"/>
                </a:solidFill>
                <a:latin typeface="Aptos" panose="02110004020202020204"/>
              </a:rPr>
              <a:t>Insight into service impact and outcomes</a:t>
            </a:r>
          </a:p>
          <a:p>
            <a:pPr marL="202511" indent="-202511" defTabSz="648035">
              <a:buFont typeface="Arial" panose="020B0604020202020204" pitchFamily="34" charset="0"/>
              <a:buChar char="•"/>
            </a:pPr>
            <a:r>
              <a:rPr lang="en-GB" sz="1417">
                <a:solidFill>
                  <a:prstClr val="black"/>
                </a:solidFill>
                <a:latin typeface="Aptos" panose="02110004020202020204"/>
              </a:rPr>
              <a:t>Opportunity to feedback on the experience of service</a:t>
            </a:r>
          </a:p>
          <a:p>
            <a:pPr defTabSz="648035"/>
            <a:endParaRPr lang="en-GB" sz="1417">
              <a:solidFill>
                <a:prstClr val="black"/>
              </a:solidFill>
              <a:latin typeface="Aptos" panose="02110004020202020204"/>
            </a:endParaRPr>
          </a:p>
          <a:p>
            <a:pPr defTabSz="648035"/>
            <a:r>
              <a:rPr lang="en-GB" sz="1417" b="1">
                <a:solidFill>
                  <a:srgbClr val="196B24"/>
                </a:solidFill>
                <a:latin typeface="Aptos" panose="02110004020202020204"/>
              </a:rPr>
              <a:t>Format:</a:t>
            </a:r>
          </a:p>
          <a:p>
            <a:pPr marL="202511" indent="-202511" defTabSz="648035">
              <a:buFont typeface="Arial" panose="020B0604020202020204" pitchFamily="34" charset="0"/>
              <a:buChar char="•"/>
            </a:pPr>
            <a:r>
              <a:rPr lang="en-GB" sz="1417">
                <a:solidFill>
                  <a:prstClr val="black"/>
                </a:solidFill>
                <a:latin typeface="Aptos" panose="02110004020202020204"/>
              </a:rPr>
              <a:t>Digital guidance and referral forms</a:t>
            </a:r>
          </a:p>
          <a:p>
            <a:pPr marL="202511" indent="-202511" defTabSz="648035">
              <a:buFont typeface="Arial" panose="020B0604020202020204" pitchFamily="34" charset="0"/>
              <a:buChar char="•"/>
            </a:pPr>
            <a:r>
              <a:rPr lang="en-GB" sz="1417">
                <a:solidFill>
                  <a:prstClr val="black"/>
                </a:solidFill>
                <a:latin typeface="Aptos" panose="02110004020202020204"/>
              </a:rPr>
              <a:t>Referral feedback loops</a:t>
            </a:r>
          </a:p>
          <a:p>
            <a:pPr marL="202511" indent="-202511" defTabSz="648035">
              <a:buFont typeface="Arial" panose="020B0604020202020204" pitchFamily="34" charset="0"/>
              <a:buChar char="•"/>
            </a:pPr>
            <a:r>
              <a:rPr lang="en-GB" sz="1417">
                <a:solidFill>
                  <a:prstClr val="black"/>
                </a:solidFill>
                <a:latin typeface="Aptos" panose="02110004020202020204"/>
              </a:rPr>
              <a:t>Quarterly updates</a:t>
            </a:r>
          </a:p>
          <a:p>
            <a:pPr defTabSz="648035"/>
            <a:endParaRPr lang="en-GB" sz="1276">
              <a:solidFill>
                <a:prstClr val="black"/>
              </a:solidFill>
              <a:latin typeface="Aptos" panose="02110004020202020204"/>
            </a:endParaRPr>
          </a:p>
          <a:p>
            <a:pPr defTabSz="648035"/>
            <a:endParaRPr lang="en-GB" sz="1276">
              <a:solidFill>
                <a:prstClr val="black"/>
              </a:solidFill>
              <a:latin typeface="Aptos" panose="02110004020202020204"/>
            </a:endParaRPr>
          </a:p>
          <a:p>
            <a:pPr defTabSz="648035"/>
            <a:endParaRPr lang="en-GB" sz="1276">
              <a:solidFill>
                <a:prstClr val="black"/>
              </a:solidFill>
              <a:latin typeface="Aptos" panose="02110004020202020204"/>
            </a:endParaRPr>
          </a:p>
          <a:p>
            <a:pPr defTabSz="648035"/>
            <a:endParaRPr lang="en-GB" sz="1276">
              <a:solidFill>
                <a:prstClr val="black"/>
              </a:solidFill>
              <a:latin typeface="Aptos" panose="02110004020202020204"/>
            </a:endParaRPr>
          </a:p>
        </p:txBody>
      </p:sp>
    </p:spTree>
    <p:extLst>
      <p:ext uri="{BB962C8B-B14F-4D97-AF65-F5344CB8AC3E}">
        <p14:creationId xmlns:p14="http://schemas.microsoft.com/office/powerpoint/2010/main" val="1868641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4484-CD58-98ED-C41A-7192340479F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567FA3A-DA72-1BF6-9929-E26818122BD1}"/>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rial"/>
                <a:cs typeface="Arial"/>
              </a:rPr>
              <a:t>Our outcomes</a:t>
            </a:r>
            <a:endParaRPr lang="en-GB" altLang="en-US" sz="1276">
              <a:solidFill>
                <a:prstClr val="black"/>
              </a:solidFill>
              <a:latin typeface="Arial"/>
              <a:cs typeface="Arial"/>
            </a:endParaRPr>
          </a:p>
        </p:txBody>
      </p:sp>
      <p:sp>
        <p:nvSpPr>
          <p:cNvPr id="3" name="Rectangle 3">
            <a:extLst>
              <a:ext uri="{FF2B5EF4-FFF2-40B4-BE49-F238E27FC236}">
                <a16:creationId xmlns:a16="http://schemas.microsoft.com/office/drawing/2014/main" id="{FF26EF8E-2FFE-EB2D-8D02-E42619F060AB}"/>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90D2F61B-2DA5-4CDF-713D-BC41DECB6E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8" name="TextBox 7">
            <a:extLst>
              <a:ext uri="{FF2B5EF4-FFF2-40B4-BE49-F238E27FC236}">
                <a16:creationId xmlns:a16="http://schemas.microsoft.com/office/drawing/2014/main" id="{EB150408-5457-19F2-26AF-379CD797F367}"/>
              </a:ext>
            </a:extLst>
          </p:cNvPr>
          <p:cNvSpPr txBox="1"/>
          <p:nvPr/>
        </p:nvSpPr>
        <p:spPr>
          <a:xfrm>
            <a:off x="320544" y="1547058"/>
            <a:ext cx="7895149" cy="3952429"/>
          </a:xfrm>
          <a:prstGeom prst="rect">
            <a:avLst/>
          </a:prstGeom>
          <a:noFill/>
        </p:spPr>
        <p:txBody>
          <a:bodyPr wrap="square" rtlCol="0">
            <a:spAutoFit/>
          </a:bodyPr>
          <a:lstStyle/>
          <a:p>
            <a:pPr defTabSz="648035"/>
            <a:r>
              <a:rPr lang="en-GB" sz="1417" b="1">
                <a:solidFill>
                  <a:srgbClr val="196B24"/>
                </a:solidFill>
                <a:latin typeface="Aptos" panose="02110004020202020204"/>
              </a:rPr>
              <a:t>Family Impact</a:t>
            </a:r>
          </a:p>
          <a:p>
            <a:pPr marL="202511" indent="-202511" defTabSz="648035">
              <a:buFont typeface="Arial" panose="020B0604020202020204" pitchFamily="34" charset="0"/>
              <a:buChar char="•"/>
            </a:pPr>
            <a:r>
              <a:rPr lang="en-GB" sz="1417">
                <a:solidFill>
                  <a:prstClr val="black"/>
                </a:solidFill>
                <a:latin typeface="Aptos" panose="02110004020202020204"/>
              </a:rPr>
              <a:t>Increased parental confidence</a:t>
            </a:r>
          </a:p>
          <a:p>
            <a:pPr marL="202511" indent="-202511" defTabSz="648035">
              <a:buFont typeface="Arial" panose="020B0604020202020204" pitchFamily="34" charset="0"/>
              <a:buChar char="•"/>
            </a:pPr>
            <a:r>
              <a:rPr lang="en-GB" sz="1417">
                <a:solidFill>
                  <a:prstClr val="black"/>
                </a:solidFill>
                <a:latin typeface="Aptos" panose="02110004020202020204"/>
              </a:rPr>
              <a:t>Reduced stress and anxiety</a:t>
            </a:r>
          </a:p>
          <a:p>
            <a:pPr marL="202511" indent="-202511" defTabSz="648035">
              <a:buFont typeface="Arial" panose="020B0604020202020204" pitchFamily="34" charset="0"/>
              <a:buChar char="•"/>
            </a:pPr>
            <a:r>
              <a:rPr lang="en-GB" sz="1417">
                <a:solidFill>
                  <a:prstClr val="black"/>
                </a:solidFill>
                <a:latin typeface="Aptos" panose="02110004020202020204"/>
              </a:rPr>
              <a:t>Clearer understanding of neurodevelopmental needs</a:t>
            </a:r>
          </a:p>
          <a:p>
            <a:pPr marL="202511" indent="-202511" defTabSz="648035">
              <a:buFont typeface="Arial" panose="020B0604020202020204" pitchFamily="34" charset="0"/>
              <a:buChar char="•"/>
            </a:pPr>
            <a:r>
              <a:rPr lang="en-GB" sz="1417">
                <a:solidFill>
                  <a:prstClr val="black"/>
                </a:solidFill>
                <a:latin typeface="Aptos" panose="02110004020202020204"/>
              </a:rPr>
              <a:t>Early support prevents later escalation</a:t>
            </a:r>
          </a:p>
          <a:p>
            <a:pPr defTabSz="648035"/>
            <a:endParaRPr lang="en-GB" sz="1417">
              <a:solidFill>
                <a:prstClr val="black"/>
              </a:solidFill>
              <a:latin typeface="Aptos" panose="02110004020202020204"/>
            </a:endParaRPr>
          </a:p>
          <a:p>
            <a:pPr defTabSz="648035"/>
            <a:r>
              <a:rPr lang="en-GB" sz="1417" b="1">
                <a:solidFill>
                  <a:srgbClr val="196B24"/>
                </a:solidFill>
                <a:latin typeface="Aptos" panose="02110004020202020204"/>
              </a:rPr>
              <a:t>Young Person Impact</a:t>
            </a:r>
          </a:p>
          <a:p>
            <a:pPr marL="202511" indent="-202511" defTabSz="648035">
              <a:buFont typeface="Arial" panose="020B0604020202020204" pitchFamily="34" charset="0"/>
              <a:buChar char="•"/>
            </a:pPr>
            <a:r>
              <a:rPr lang="en-GB" sz="1417">
                <a:solidFill>
                  <a:prstClr val="black"/>
                </a:solidFill>
                <a:latin typeface="Aptos" panose="02110004020202020204"/>
              </a:rPr>
              <a:t>Better emotional regulation</a:t>
            </a:r>
          </a:p>
          <a:p>
            <a:pPr marL="202511" indent="-202511" defTabSz="648035">
              <a:buFont typeface="Arial" panose="020B0604020202020204" pitchFamily="34" charset="0"/>
              <a:buChar char="•"/>
            </a:pPr>
            <a:r>
              <a:rPr lang="en-GB" sz="1417">
                <a:solidFill>
                  <a:prstClr val="black"/>
                </a:solidFill>
                <a:latin typeface="Aptos" panose="02110004020202020204"/>
              </a:rPr>
              <a:t>Improved wellbeing</a:t>
            </a:r>
          </a:p>
          <a:p>
            <a:pPr marL="202511" indent="-202511" defTabSz="648035">
              <a:buFont typeface="Arial" panose="020B0604020202020204" pitchFamily="34" charset="0"/>
              <a:buChar char="•"/>
            </a:pPr>
            <a:r>
              <a:rPr lang="en-GB" sz="1417">
                <a:solidFill>
                  <a:prstClr val="black"/>
                </a:solidFill>
                <a:latin typeface="Aptos" panose="02110004020202020204"/>
              </a:rPr>
              <a:t>Sustained education and community involvement</a:t>
            </a:r>
          </a:p>
          <a:p>
            <a:pPr defTabSz="648035"/>
            <a:endParaRPr lang="en-GB" sz="1417">
              <a:solidFill>
                <a:prstClr val="black"/>
              </a:solidFill>
              <a:latin typeface="Aptos" panose="02110004020202020204"/>
            </a:endParaRPr>
          </a:p>
          <a:p>
            <a:pPr defTabSz="648035"/>
            <a:r>
              <a:rPr lang="en-GB" sz="1417" b="1">
                <a:solidFill>
                  <a:srgbClr val="196B24"/>
                </a:solidFill>
                <a:latin typeface="Aptos" panose="02110004020202020204"/>
              </a:rPr>
              <a:t>System Impact</a:t>
            </a:r>
          </a:p>
          <a:p>
            <a:pPr marL="202511" indent="-202511" defTabSz="648035">
              <a:buFont typeface="Arial" panose="020B0604020202020204" pitchFamily="34" charset="0"/>
              <a:buChar char="•"/>
            </a:pPr>
            <a:r>
              <a:rPr lang="en-GB" sz="1417">
                <a:solidFill>
                  <a:prstClr val="black"/>
                </a:solidFill>
                <a:latin typeface="Aptos" panose="02110004020202020204"/>
              </a:rPr>
              <a:t>Lower demand on specialist services</a:t>
            </a:r>
          </a:p>
          <a:p>
            <a:pPr marL="202511" indent="-202511" defTabSz="648035">
              <a:buFont typeface="Arial" panose="020B0604020202020204" pitchFamily="34" charset="0"/>
              <a:buChar char="•"/>
            </a:pPr>
            <a:r>
              <a:rPr lang="en-GB" sz="1417">
                <a:solidFill>
                  <a:prstClr val="black"/>
                </a:solidFill>
                <a:latin typeface="Aptos" panose="02110004020202020204"/>
              </a:rPr>
              <a:t>Reduced crisis presentations</a:t>
            </a:r>
          </a:p>
          <a:p>
            <a:pPr marL="202511" indent="-202511" defTabSz="648035">
              <a:buFont typeface="Arial" panose="020B0604020202020204" pitchFamily="34" charset="0"/>
              <a:buChar char="•"/>
            </a:pPr>
            <a:r>
              <a:rPr lang="en-GB" sz="1417">
                <a:solidFill>
                  <a:prstClr val="black"/>
                </a:solidFill>
                <a:latin typeface="Aptos" panose="02110004020202020204"/>
              </a:rPr>
              <a:t>Stronger early identification and intervention pathways</a:t>
            </a:r>
          </a:p>
          <a:p>
            <a:pPr defTabSz="648035"/>
            <a:endParaRPr lang="en-GB" sz="1276">
              <a:solidFill>
                <a:prstClr val="black"/>
              </a:solidFill>
              <a:latin typeface="Aptos" panose="02110004020202020204"/>
            </a:endParaRPr>
          </a:p>
          <a:p>
            <a:pPr defTabSz="648035"/>
            <a:endParaRPr lang="en-GB" sz="1276">
              <a:solidFill>
                <a:prstClr val="black"/>
              </a:solidFill>
              <a:latin typeface="Aptos" panose="02110004020202020204"/>
            </a:endParaRPr>
          </a:p>
          <a:p>
            <a:pPr defTabSz="648035"/>
            <a:endParaRPr lang="en-GB" sz="1276">
              <a:solidFill>
                <a:prstClr val="black"/>
              </a:solidFill>
              <a:latin typeface="Aptos" panose="02110004020202020204"/>
            </a:endParaRPr>
          </a:p>
        </p:txBody>
      </p:sp>
      <p:pic>
        <p:nvPicPr>
          <p:cNvPr id="4" name="x__x0000_i1033">
            <a:extLst>
              <a:ext uri="{FF2B5EF4-FFF2-40B4-BE49-F238E27FC236}">
                <a16:creationId xmlns:a16="http://schemas.microsoft.com/office/drawing/2014/main" id="{1E9E9C91-0F9A-C44D-B364-1F30FC000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266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7111B-900F-0393-6602-596198F40C23}"/>
            </a:ext>
          </a:extLst>
        </p:cNvPr>
        <p:cNvGrpSpPr/>
        <p:nvPr/>
      </p:nvGrpSpPr>
      <p:grpSpPr>
        <a:xfrm>
          <a:off x="0" y="0"/>
          <a:ext cx="0" cy="0"/>
          <a:chOff x="0" y="0"/>
          <a:chExt cx="0" cy="0"/>
        </a:xfrm>
      </p:grpSpPr>
      <p:pic>
        <p:nvPicPr>
          <p:cNvPr id="6" name="x__x0000_i1033">
            <a:extLst>
              <a:ext uri="{FF2B5EF4-FFF2-40B4-BE49-F238E27FC236}">
                <a16:creationId xmlns:a16="http://schemas.microsoft.com/office/drawing/2014/main" id="{82E6A82D-CA11-FA4D-11F1-6488D6E8D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929" y="811461"/>
            <a:ext cx="899833" cy="86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39331D96-0FDE-D88B-6311-278C8C1349B2}"/>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rial" panose="020B0604020202020204" pitchFamily="34" charset="0"/>
                <a:cs typeface="Arial" panose="020B0604020202020204" pitchFamily="34" charset="0"/>
              </a:rPr>
              <a:t>Roles and responsibilities</a:t>
            </a: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0913683E-3479-DEE8-C90A-3419400251D1}"/>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4DDA7D6E-0EBA-5D5F-9B60-34900073F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graphicFrame>
        <p:nvGraphicFramePr>
          <p:cNvPr id="7" name="Table 6">
            <a:extLst>
              <a:ext uri="{FF2B5EF4-FFF2-40B4-BE49-F238E27FC236}">
                <a16:creationId xmlns:a16="http://schemas.microsoft.com/office/drawing/2014/main" id="{363988B1-73A4-9E30-0FE3-8786EB250FE6}"/>
              </a:ext>
            </a:extLst>
          </p:cNvPr>
          <p:cNvGraphicFramePr>
            <a:graphicFrameLocks noGrp="1"/>
          </p:cNvGraphicFramePr>
          <p:nvPr/>
        </p:nvGraphicFramePr>
        <p:xfrm>
          <a:off x="261575" y="1650168"/>
          <a:ext cx="8176129" cy="3286123"/>
        </p:xfrm>
        <a:graphic>
          <a:graphicData uri="http://schemas.openxmlformats.org/drawingml/2006/table">
            <a:tbl>
              <a:tblPr firstRow="1" bandRow="1">
                <a:tableStyleId>{5C22544A-7EE6-4342-B048-85BDC9FD1C3A}</a:tableStyleId>
              </a:tblPr>
              <a:tblGrid>
                <a:gridCol w="3474855">
                  <a:extLst>
                    <a:ext uri="{9D8B030D-6E8A-4147-A177-3AD203B41FA5}">
                      <a16:colId xmlns:a16="http://schemas.microsoft.com/office/drawing/2014/main" val="1942898567"/>
                    </a:ext>
                  </a:extLst>
                </a:gridCol>
                <a:gridCol w="4701274">
                  <a:extLst>
                    <a:ext uri="{9D8B030D-6E8A-4147-A177-3AD203B41FA5}">
                      <a16:colId xmlns:a16="http://schemas.microsoft.com/office/drawing/2014/main" val="4220417938"/>
                    </a:ext>
                  </a:extLst>
                </a:gridCol>
              </a:tblGrid>
              <a:tr h="341233">
                <a:tc>
                  <a:txBody>
                    <a:bodyPr/>
                    <a:lstStyle/>
                    <a:p>
                      <a:r>
                        <a:rPr lang="en-GB" sz="900">
                          <a:solidFill>
                            <a:schemeClr val="tx1"/>
                          </a:solidFill>
                        </a:rPr>
                        <a:t>Role</a:t>
                      </a:r>
                    </a:p>
                  </a:txBody>
                  <a:tcPr marL="64806" marR="64806" marT="32403" marB="32403">
                    <a:solidFill>
                      <a:schemeClr val="accent6">
                        <a:lumMod val="20000"/>
                        <a:lumOff val="80000"/>
                      </a:schemeClr>
                    </a:solidFill>
                  </a:tcPr>
                </a:tc>
                <a:tc>
                  <a:txBody>
                    <a:bodyPr/>
                    <a:lstStyle/>
                    <a:p>
                      <a:r>
                        <a:rPr lang="en-GB" sz="900">
                          <a:solidFill>
                            <a:schemeClr val="tx1"/>
                          </a:solidFill>
                        </a:rPr>
                        <a:t>Responsibility</a:t>
                      </a:r>
                    </a:p>
                  </a:txBody>
                  <a:tcPr marL="64806" marR="64806" marT="32403" marB="32403">
                    <a:solidFill>
                      <a:schemeClr val="accent6">
                        <a:lumMod val="20000"/>
                        <a:lumOff val="80000"/>
                      </a:schemeClr>
                    </a:solidFill>
                  </a:tcPr>
                </a:tc>
                <a:extLst>
                  <a:ext uri="{0D108BD9-81ED-4DB2-BD59-A6C34878D82A}">
                    <a16:rowId xmlns:a16="http://schemas.microsoft.com/office/drawing/2014/main" val="3266893217"/>
                  </a:ext>
                </a:extLst>
              </a:tr>
              <a:tr h="588978">
                <a:tc>
                  <a:txBody>
                    <a:bodyPr/>
                    <a:lstStyle/>
                    <a:p>
                      <a:r>
                        <a:rPr lang="en-GB" sz="900" b="1">
                          <a:solidFill>
                            <a:schemeClr val="accent3"/>
                          </a:solidFill>
                        </a:rPr>
                        <a:t>Team Managers</a:t>
                      </a:r>
                    </a:p>
                  </a:txBody>
                  <a:tcPr marL="64806" marR="64806" marT="32403" marB="32403">
                    <a:solidFill>
                      <a:schemeClr val="accent4">
                        <a:lumMod val="20000"/>
                        <a:lumOff val="80000"/>
                      </a:schemeClr>
                    </a:solidFill>
                  </a:tcPr>
                </a:tc>
                <a:tc>
                  <a:txBody>
                    <a:bodyPr/>
                    <a:lstStyle/>
                    <a:p>
                      <a:r>
                        <a:rPr lang="en-GB" sz="900"/>
                        <a:t>Operational responsibility and oversight; oversee updates, line management of staff team</a:t>
                      </a:r>
                    </a:p>
                  </a:txBody>
                  <a:tcPr marL="64806" marR="64806" marT="32403" marB="32403">
                    <a:solidFill>
                      <a:schemeClr val="accent4">
                        <a:lumMod val="20000"/>
                        <a:lumOff val="80000"/>
                      </a:schemeClr>
                    </a:solidFill>
                  </a:tcPr>
                </a:tc>
                <a:extLst>
                  <a:ext uri="{0D108BD9-81ED-4DB2-BD59-A6C34878D82A}">
                    <a16:rowId xmlns:a16="http://schemas.microsoft.com/office/drawing/2014/main" val="2191379557"/>
                  </a:ext>
                </a:extLst>
              </a:tr>
              <a:tr h="588978">
                <a:tc>
                  <a:txBody>
                    <a:bodyPr/>
                    <a:lstStyle/>
                    <a:p>
                      <a:r>
                        <a:rPr lang="en-GB" sz="900" b="1">
                          <a:solidFill>
                            <a:schemeClr val="accent3"/>
                          </a:solidFill>
                        </a:rPr>
                        <a:t>WYNESS Staff Team (Early Support Workers)</a:t>
                      </a:r>
                    </a:p>
                  </a:txBody>
                  <a:tcPr marL="64806" marR="64806" marT="32403" marB="32403">
                    <a:solidFill>
                      <a:schemeClr val="accent4">
                        <a:lumMod val="20000"/>
                        <a:lumOff val="80000"/>
                      </a:schemeClr>
                    </a:solidFill>
                  </a:tcPr>
                </a:tc>
                <a:tc>
                  <a:txBody>
                    <a:bodyPr/>
                    <a:lstStyle/>
                    <a:p>
                      <a:r>
                        <a:rPr lang="en-GB" sz="900"/>
                        <a:t>Direct delivery, provide case updates, record data, contribute to triage, maintain outcomes</a:t>
                      </a:r>
                    </a:p>
                  </a:txBody>
                  <a:tcPr marL="64806" marR="64806" marT="32403" marB="32403">
                    <a:solidFill>
                      <a:schemeClr val="accent4">
                        <a:lumMod val="20000"/>
                        <a:lumOff val="80000"/>
                      </a:schemeClr>
                    </a:solidFill>
                  </a:tcPr>
                </a:tc>
                <a:extLst>
                  <a:ext uri="{0D108BD9-81ED-4DB2-BD59-A6C34878D82A}">
                    <a16:rowId xmlns:a16="http://schemas.microsoft.com/office/drawing/2014/main" val="4062175983"/>
                  </a:ext>
                </a:extLst>
              </a:tr>
              <a:tr h="588978">
                <a:tc>
                  <a:txBody>
                    <a:bodyPr/>
                    <a:lstStyle/>
                    <a:p>
                      <a:r>
                        <a:rPr lang="en-GB" sz="900" b="1">
                          <a:solidFill>
                            <a:schemeClr val="accent3"/>
                          </a:solidFill>
                        </a:rPr>
                        <a:t>Programme Manager and Statutory Health Lead</a:t>
                      </a:r>
                    </a:p>
                  </a:txBody>
                  <a:tcPr marL="64806" marR="64806" marT="32403" marB="32403">
                    <a:solidFill>
                      <a:schemeClr val="accent4">
                        <a:lumMod val="20000"/>
                        <a:lumOff val="80000"/>
                      </a:schemeClr>
                    </a:solidFill>
                  </a:tcPr>
                </a:tc>
                <a:tc>
                  <a:txBody>
                    <a:bodyPr/>
                    <a:lstStyle/>
                    <a:p>
                      <a:r>
                        <a:rPr lang="en-GB" sz="900"/>
                        <a:t>Liaise with system partners, escalate issues, review data trends</a:t>
                      </a:r>
                    </a:p>
                  </a:txBody>
                  <a:tcPr marL="64806" marR="64806" marT="32403" marB="32403">
                    <a:solidFill>
                      <a:schemeClr val="accent4">
                        <a:lumMod val="20000"/>
                        <a:lumOff val="80000"/>
                      </a:schemeClr>
                    </a:solidFill>
                  </a:tcPr>
                </a:tc>
                <a:extLst>
                  <a:ext uri="{0D108BD9-81ED-4DB2-BD59-A6C34878D82A}">
                    <a16:rowId xmlns:a16="http://schemas.microsoft.com/office/drawing/2014/main" val="1507879870"/>
                  </a:ext>
                </a:extLst>
              </a:tr>
              <a:tr h="588978">
                <a:tc>
                  <a:txBody>
                    <a:bodyPr/>
                    <a:lstStyle/>
                    <a:p>
                      <a:r>
                        <a:rPr lang="en-GB" sz="900" b="1">
                          <a:solidFill>
                            <a:schemeClr val="accent3"/>
                          </a:solidFill>
                        </a:rPr>
                        <a:t>System and Place-Based Leadership</a:t>
                      </a:r>
                    </a:p>
                  </a:txBody>
                  <a:tcPr marL="64806" marR="64806" marT="32403" marB="32403">
                    <a:solidFill>
                      <a:schemeClr val="accent4">
                        <a:lumMod val="20000"/>
                        <a:lumOff val="80000"/>
                      </a:schemeClr>
                    </a:solidFill>
                  </a:tcPr>
                </a:tc>
                <a:tc>
                  <a:txBody>
                    <a:bodyPr/>
                    <a:lstStyle/>
                    <a:p>
                      <a:r>
                        <a:rPr lang="en-GB" sz="900"/>
                        <a:t>Monitor service impact, provide strategic oversight, and support decisions</a:t>
                      </a:r>
                    </a:p>
                  </a:txBody>
                  <a:tcPr marL="64806" marR="64806" marT="32403" marB="32403">
                    <a:solidFill>
                      <a:schemeClr val="accent4">
                        <a:lumMod val="20000"/>
                        <a:lumOff val="80000"/>
                      </a:schemeClr>
                    </a:solidFill>
                  </a:tcPr>
                </a:tc>
                <a:extLst>
                  <a:ext uri="{0D108BD9-81ED-4DB2-BD59-A6C34878D82A}">
                    <a16:rowId xmlns:a16="http://schemas.microsoft.com/office/drawing/2014/main" val="4070906457"/>
                  </a:ext>
                </a:extLst>
              </a:tr>
              <a:tr h="588978">
                <a:tc>
                  <a:txBody>
                    <a:bodyPr/>
                    <a:lstStyle/>
                    <a:p>
                      <a:r>
                        <a:rPr lang="en-GB" sz="900" b="1">
                          <a:solidFill>
                            <a:schemeClr val="accent3"/>
                          </a:solidFill>
                        </a:rPr>
                        <a:t>Professional referrers and Children, Young People, Parents and Carers</a:t>
                      </a:r>
                    </a:p>
                  </a:txBody>
                  <a:tcPr marL="64806" marR="64806" marT="32403" marB="32403">
                    <a:solidFill>
                      <a:schemeClr val="accent4">
                        <a:lumMod val="20000"/>
                        <a:lumOff val="80000"/>
                      </a:schemeClr>
                    </a:solidFill>
                  </a:tcPr>
                </a:tc>
                <a:tc>
                  <a:txBody>
                    <a:bodyPr/>
                    <a:lstStyle/>
                    <a:p>
                      <a:r>
                        <a:rPr lang="en-GB" sz="900"/>
                        <a:t>Provide accurate referral information, engage with feedback mechanisms</a:t>
                      </a:r>
                    </a:p>
                  </a:txBody>
                  <a:tcPr marL="64806" marR="64806" marT="32403" marB="32403">
                    <a:solidFill>
                      <a:schemeClr val="accent4">
                        <a:lumMod val="20000"/>
                        <a:lumOff val="80000"/>
                      </a:schemeClr>
                    </a:solidFill>
                  </a:tcPr>
                </a:tc>
                <a:extLst>
                  <a:ext uri="{0D108BD9-81ED-4DB2-BD59-A6C34878D82A}">
                    <a16:rowId xmlns:a16="http://schemas.microsoft.com/office/drawing/2014/main" val="2417568412"/>
                  </a:ext>
                </a:extLst>
              </a:tr>
            </a:tbl>
          </a:graphicData>
        </a:graphic>
      </p:graphicFrame>
    </p:spTree>
    <p:extLst>
      <p:ext uri="{BB962C8B-B14F-4D97-AF65-F5344CB8AC3E}">
        <p14:creationId xmlns:p14="http://schemas.microsoft.com/office/powerpoint/2010/main" val="2234557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4093-B346-F7D7-D346-945B89C6038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DD51E0D-D36C-5F40-1069-A13309EB573D}"/>
              </a:ext>
            </a:extLst>
          </p:cNvPr>
          <p:cNvSpPr>
            <a:spLocks noChangeArrowheads="1"/>
          </p:cNvSpPr>
          <p:nvPr/>
        </p:nvSpPr>
        <p:spPr bwMode="auto">
          <a:xfrm>
            <a:off x="261575" y="1034455"/>
            <a:ext cx="7333934" cy="4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rial" panose="020B0604020202020204" pitchFamily="34" charset="0"/>
                <a:cs typeface="Arial" panose="020B0604020202020204" pitchFamily="34" charset="0"/>
              </a:rPr>
              <a:t>Escalation process</a:t>
            </a: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BE0624B5-1575-33CB-5CC0-244127CDFC0D}"/>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pic>
        <p:nvPicPr>
          <p:cNvPr id="5" name="Picture 4" descr="A green logo with a heart and text&#10;&#10;Description automatically generated">
            <a:extLst>
              <a:ext uri="{FF2B5EF4-FFF2-40B4-BE49-F238E27FC236}">
                <a16:creationId xmlns:a16="http://schemas.microsoft.com/office/drawing/2014/main" id="{940F9B97-0218-A9C0-4C46-7E306D0806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672" y="5154661"/>
            <a:ext cx="2328956" cy="364532"/>
          </a:xfrm>
          <a:prstGeom prst="rect">
            <a:avLst/>
          </a:prstGeom>
          <a:noFill/>
          <a:ln>
            <a:noFill/>
          </a:ln>
        </p:spPr>
      </p:pic>
      <p:sp>
        <p:nvSpPr>
          <p:cNvPr id="6" name="TextBox 5">
            <a:extLst>
              <a:ext uri="{FF2B5EF4-FFF2-40B4-BE49-F238E27FC236}">
                <a16:creationId xmlns:a16="http://schemas.microsoft.com/office/drawing/2014/main" id="{D2A642DE-B226-EE01-E523-03587F622974}"/>
              </a:ext>
            </a:extLst>
          </p:cNvPr>
          <p:cNvSpPr txBox="1"/>
          <p:nvPr/>
        </p:nvSpPr>
        <p:spPr>
          <a:xfrm>
            <a:off x="728193" y="1737352"/>
            <a:ext cx="7184376" cy="3010476"/>
          </a:xfrm>
          <a:prstGeom prst="rect">
            <a:avLst/>
          </a:prstGeom>
          <a:noFill/>
        </p:spPr>
        <p:txBody>
          <a:bodyPr wrap="square" lIns="64806" tIns="32403" rIns="64806" bIns="32403" rtlCol="0" anchor="t">
            <a:spAutoFit/>
          </a:bodyPr>
          <a:lstStyle/>
          <a:p>
            <a:pPr defTabSz="648035"/>
            <a:r>
              <a:rPr lang="en-GB" sz="1276" b="1">
                <a:solidFill>
                  <a:srgbClr val="196B24"/>
                </a:solidFill>
                <a:latin typeface="Aptos" panose="02110004020202020204"/>
              </a:rPr>
              <a:t>Step 1:</a:t>
            </a:r>
            <a:r>
              <a:rPr lang="en-GB" sz="1276">
                <a:solidFill>
                  <a:prstClr val="black"/>
                </a:solidFill>
                <a:latin typeface="Aptos" panose="02110004020202020204"/>
              </a:rPr>
              <a:t> Issue identified by practitioner/ WYNESS Team</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Step 2</a:t>
            </a:r>
            <a:r>
              <a:rPr lang="en-GB" sz="1276" b="1">
                <a:solidFill>
                  <a:prstClr val="black"/>
                </a:solidFill>
                <a:latin typeface="Aptos" panose="02110004020202020204"/>
              </a:rPr>
              <a:t>: </a:t>
            </a:r>
            <a:r>
              <a:rPr lang="en-GB" sz="1276">
                <a:solidFill>
                  <a:prstClr val="black"/>
                </a:solidFill>
                <a:latin typeface="Aptos" panose="02110004020202020204"/>
              </a:rPr>
              <a:t>Manager reviews severity and guidance.</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Step 3: </a:t>
            </a:r>
            <a:r>
              <a:rPr lang="en-GB" sz="1276">
                <a:solidFill>
                  <a:prstClr val="black"/>
                </a:solidFill>
                <a:latin typeface="Aptos" panose="02110004020202020204"/>
              </a:rPr>
              <a:t>Escalate to Programme Manager where needed.</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Step 4: </a:t>
            </a:r>
            <a:r>
              <a:rPr lang="en-GB" sz="1276">
                <a:solidFill>
                  <a:prstClr val="black"/>
                </a:solidFill>
                <a:latin typeface="Aptos" panose="02110004020202020204"/>
              </a:rPr>
              <a:t>Leadership escalation within 24 hours if critical.</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Step 5: </a:t>
            </a:r>
            <a:r>
              <a:rPr lang="en-GB" sz="1276">
                <a:solidFill>
                  <a:prstClr val="black"/>
                </a:solidFill>
                <a:latin typeface="Aptos" panose="02110004020202020204"/>
              </a:rPr>
              <a:t>Leadership determines response and communicates next steps</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Step 6: </a:t>
            </a:r>
            <a:r>
              <a:rPr lang="en-GB" sz="1276">
                <a:solidFill>
                  <a:prstClr val="black"/>
                </a:solidFill>
                <a:latin typeface="Aptos" panose="02110004020202020204"/>
              </a:rPr>
              <a:t>Risks, performance updates &amp; outcome summaries (information to feedback to system partners, place-based commissioners and MHLDA Partnership Board)</a:t>
            </a:r>
          </a:p>
          <a:p>
            <a:pPr defTabSz="648035"/>
            <a:endParaRPr lang="en-GB" sz="1276">
              <a:solidFill>
                <a:prstClr val="black"/>
              </a:solidFill>
              <a:latin typeface="Aptos" panose="02110004020202020204"/>
            </a:endParaRPr>
          </a:p>
          <a:p>
            <a:pPr defTabSz="648035"/>
            <a:r>
              <a:rPr lang="en-GB" sz="1276" b="1">
                <a:solidFill>
                  <a:srgbClr val="196B24"/>
                </a:solidFill>
                <a:latin typeface="Aptos" panose="02110004020202020204"/>
              </a:rPr>
              <a:t>Please note the escalation process will align to Barnardo's policies and procedures</a:t>
            </a:r>
          </a:p>
          <a:p>
            <a:pPr defTabSz="648035"/>
            <a:endParaRPr lang="en-GB" sz="1276">
              <a:solidFill>
                <a:prstClr val="black"/>
              </a:solidFill>
              <a:latin typeface="Aptos" panose="02110004020202020204"/>
            </a:endParaRPr>
          </a:p>
        </p:txBody>
      </p:sp>
      <p:pic>
        <p:nvPicPr>
          <p:cNvPr id="4" name="x__x0000_i1033">
            <a:extLst>
              <a:ext uri="{FF2B5EF4-FFF2-40B4-BE49-F238E27FC236}">
                <a16:creationId xmlns:a16="http://schemas.microsoft.com/office/drawing/2014/main" id="{5FDBAA47-8BDE-ADE3-7FCB-535EDAA6F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85" y="811461"/>
            <a:ext cx="1222178" cy="1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839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D49CB-B5AA-ED93-EBD0-58A3E59AB49E}"/>
            </a:ext>
          </a:extLst>
        </p:cNvPr>
        <p:cNvGrpSpPr/>
        <p:nvPr/>
      </p:nvGrpSpPr>
      <p:grpSpPr>
        <a:xfrm>
          <a:off x="0" y="0"/>
          <a:ext cx="0" cy="0"/>
          <a:chOff x="0" y="0"/>
          <a:chExt cx="0" cy="0"/>
        </a:xfrm>
      </p:grpSpPr>
      <p:pic>
        <p:nvPicPr>
          <p:cNvPr id="4" name="x__x0000_i1033">
            <a:extLst>
              <a:ext uri="{FF2B5EF4-FFF2-40B4-BE49-F238E27FC236}">
                <a16:creationId xmlns:a16="http://schemas.microsoft.com/office/drawing/2014/main" id="{DECC1F7B-7B70-A579-3083-77687027A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287" y="811460"/>
            <a:ext cx="841863" cy="8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D3E37B72-7203-957D-48D5-636B27BCE728}"/>
              </a:ext>
            </a:extLst>
          </p:cNvPr>
          <p:cNvSpPr>
            <a:spLocks noChangeArrowheads="1"/>
          </p:cNvSpPr>
          <p:nvPr/>
        </p:nvSpPr>
        <p:spPr bwMode="auto">
          <a:xfrm>
            <a:off x="297104" y="993135"/>
            <a:ext cx="7333934" cy="61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806" tIns="32403" rIns="64806" bIns="32403" numCol="1" anchor="ctr" anchorCtr="0" compatLnSpc="1">
            <a:prstTxWarp prst="textNoShape">
              <a:avLst/>
            </a:prstTxWarp>
            <a:spAutoFit/>
          </a:bodyPr>
          <a:lstStyle/>
          <a:p>
            <a:pPr defTabSz="648035" eaLnBrk="0" fontAlgn="base" hangingPunct="0">
              <a:spcBef>
                <a:spcPct val="0"/>
              </a:spcBef>
              <a:spcAft>
                <a:spcPct val="0"/>
              </a:spcAft>
            </a:pPr>
            <a:r>
              <a:rPr lang="en-GB" altLang="en-US" sz="2268" b="1">
                <a:solidFill>
                  <a:srgbClr val="196B24"/>
                </a:solidFill>
                <a:latin typeface="Arial" panose="020B0604020202020204" pitchFamily="34" charset="0"/>
                <a:ea typeface="Aptos" panose="020B0004020202020204" pitchFamily="34" charset="0"/>
                <a:cs typeface="Arial" panose="020B0604020202020204" pitchFamily="34" charset="0"/>
              </a:rPr>
              <a:t>Mobilisation</a:t>
            </a:r>
            <a:endParaRPr lang="en-GB" altLang="en-US" sz="2268" b="1">
              <a:solidFill>
                <a:prstClr val="black"/>
              </a:solidFill>
              <a:latin typeface="Arial" panose="020B0604020202020204" pitchFamily="34" charset="0"/>
              <a:cs typeface="Arial" panose="020B0604020202020204" pitchFamily="34" charset="0"/>
            </a:endParaRPr>
          </a:p>
          <a:p>
            <a:pPr defTabSz="648035" eaLnBrk="0" fontAlgn="base" hangingPunct="0">
              <a:spcBef>
                <a:spcPct val="0"/>
              </a:spcBef>
              <a:spcAft>
                <a:spcPct val="0"/>
              </a:spcAft>
            </a:pPr>
            <a:endParaRPr lang="en-GB" altLang="en-US" sz="1276">
              <a:solidFill>
                <a:prstClr val="black"/>
              </a:solidFill>
              <a:latin typeface="Arial" panose="020B0604020202020204" pitchFamily="34" charset="0"/>
            </a:endParaRPr>
          </a:p>
        </p:txBody>
      </p:sp>
      <p:sp>
        <p:nvSpPr>
          <p:cNvPr id="3" name="Rectangle 3">
            <a:extLst>
              <a:ext uri="{FF2B5EF4-FFF2-40B4-BE49-F238E27FC236}">
                <a16:creationId xmlns:a16="http://schemas.microsoft.com/office/drawing/2014/main" id="{E1B9AACC-BA1B-A833-13E0-7E98F2093086}"/>
              </a:ext>
            </a:extLst>
          </p:cNvPr>
          <p:cNvSpPr>
            <a:spLocks noChangeArrowheads="1"/>
          </p:cNvSpPr>
          <p:nvPr/>
        </p:nvSpPr>
        <p:spPr bwMode="auto">
          <a:xfrm>
            <a:off x="2327431" y="4805405"/>
            <a:ext cx="130942" cy="2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806" tIns="32403" rIns="64806" bIns="32403" numCol="1" anchor="ctr" anchorCtr="0" compatLnSpc="1">
            <a:prstTxWarp prst="textNoShape">
              <a:avLst/>
            </a:prstTxWarp>
            <a:spAutoFit/>
          </a:bodyPr>
          <a:lstStyle/>
          <a:p>
            <a:pPr defTabSz="648035"/>
            <a:endParaRPr lang="en-GB" sz="1276">
              <a:solidFill>
                <a:prstClr val="black"/>
              </a:solidFill>
              <a:latin typeface="Aptos" panose="02110004020202020204"/>
            </a:endParaRPr>
          </a:p>
        </p:txBody>
      </p:sp>
      <p:graphicFrame>
        <p:nvGraphicFramePr>
          <p:cNvPr id="8" name="Table 7">
            <a:extLst>
              <a:ext uri="{FF2B5EF4-FFF2-40B4-BE49-F238E27FC236}">
                <a16:creationId xmlns:a16="http://schemas.microsoft.com/office/drawing/2014/main" id="{A766F736-756E-B14C-3629-DCC2BBAD81D1}"/>
              </a:ext>
            </a:extLst>
          </p:cNvPr>
          <p:cNvGraphicFramePr>
            <a:graphicFrameLocks noGrp="1"/>
          </p:cNvGraphicFramePr>
          <p:nvPr/>
        </p:nvGraphicFramePr>
        <p:xfrm>
          <a:off x="167240" y="1624800"/>
          <a:ext cx="8348091" cy="3402162"/>
        </p:xfrm>
        <a:graphic>
          <a:graphicData uri="http://schemas.openxmlformats.org/drawingml/2006/table">
            <a:tbl>
              <a:tblPr firstRow="1" bandRow="1">
                <a:tableStyleId>{5C22544A-7EE6-4342-B048-85BDC9FD1C3A}</a:tableStyleId>
              </a:tblPr>
              <a:tblGrid>
                <a:gridCol w="1162647">
                  <a:extLst>
                    <a:ext uri="{9D8B030D-6E8A-4147-A177-3AD203B41FA5}">
                      <a16:colId xmlns:a16="http://schemas.microsoft.com/office/drawing/2014/main" val="1942898567"/>
                    </a:ext>
                  </a:extLst>
                </a:gridCol>
                <a:gridCol w="7185444">
                  <a:extLst>
                    <a:ext uri="{9D8B030D-6E8A-4147-A177-3AD203B41FA5}">
                      <a16:colId xmlns:a16="http://schemas.microsoft.com/office/drawing/2014/main" val="4220417938"/>
                    </a:ext>
                  </a:extLst>
                </a:gridCol>
              </a:tblGrid>
              <a:tr h="316782">
                <a:tc>
                  <a:txBody>
                    <a:bodyPr/>
                    <a:lstStyle/>
                    <a:p>
                      <a:pPr algn="ctr"/>
                      <a:r>
                        <a:rPr lang="en-GB" sz="1400">
                          <a:solidFill>
                            <a:schemeClr val="accent3"/>
                          </a:solidFill>
                        </a:rPr>
                        <a:t>Dates</a:t>
                      </a:r>
                    </a:p>
                  </a:txBody>
                  <a:tcPr marL="64806" marR="64806" marT="32403" marB="32403">
                    <a:solidFill>
                      <a:schemeClr val="accent6">
                        <a:lumMod val="20000"/>
                        <a:lumOff val="80000"/>
                      </a:schemeClr>
                    </a:solidFill>
                  </a:tcPr>
                </a:tc>
                <a:tc>
                  <a:txBody>
                    <a:bodyPr/>
                    <a:lstStyle/>
                    <a:p>
                      <a:pPr algn="ctr"/>
                      <a:r>
                        <a:rPr lang="en-GB" sz="1400">
                          <a:solidFill>
                            <a:schemeClr val="accent3"/>
                          </a:solidFill>
                        </a:rPr>
                        <a:t>Actions </a:t>
                      </a:r>
                    </a:p>
                  </a:txBody>
                  <a:tcPr marL="64806" marR="64806" marT="32403" marB="32403">
                    <a:solidFill>
                      <a:schemeClr val="accent6">
                        <a:lumMod val="20000"/>
                        <a:lumOff val="80000"/>
                      </a:schemeClr>
                    </a:solidFill>
                  </a:tcPr>
                </a:tc>
                <a:extLst>
                  <a:ext uri="{0D108BD9-81ED-4DB2-BD59-A6C34878D82A}">
                    <a16:rowId xmlns:a16="http://schemas.microsoft.com/office/drawing/2014/main" val="3266893217"/>
                  </a:ext>
                </a:extLst>
              </a:tr>
              <a:tr h="680460">
                <a:tc>
                  <a:txBody>
                    <a:bodyPr/>
                    <a:lstStyle/>
                    <a:p>
                      <a:r>
                        <a:rPr lang="en-GB" sz="1300" b="1">
                          <a:solidFill>
                            <a:schemeClr val="accent3"/>
                          </a:solidFill>
                        </a:rPr>
                        <a:t>01</a:t>
                      </a:r>
                      <a:r>
                        <a:rPr lang="en-GB" sz="1300" b="1" baseline="30000">
                          <a:solidFill>
                            <a:schemeClr val="accent3"/>
                          </a:solidFill>
                        </a:rPr>
                        <a:t>st</a:t>
                      </a:r>
                      <a:r>
                        <a:rPr lang="en-GB" sz="1300" b="1">
                          <a:solidFill>
                            <a:schemeClr val="accent3"/>
                          </a:solidFill>
                        </a:rPr>
                        <a:t> – 17</a:t>
                      </a:r>
                      <a:r>
                        <a:rPr lang="en-GB" sz="1300" b="1" baseline="30000">
                          <a:solidFill>
                            <a:schemeClr val="accent3"/>
                          </a:solidFill>
                        </a:rPr>
                        <a:t>th</a:t>
                      </a:r>
                      <a:r>
                        <a:rPr lang="en-GB" sz="1300" b="1">
                          <a:solidFill>
                            <a:schemeClr val="accent3"/>
                          </a:solidFill>
                        </a:rPr>
                        <a:t> April 2026</a:t>
                      </a:r>
                    </a:p>
                  </a:txBody>
                  <a:tcPr marL="64806" marR="64806" marT="32403" marB="32403">
                    <a:solidFill>
                      <a:schemeClr val="accent1">
                        <a:lumMod val="20000"/>
                        <a:lumOff val="80000"/>
                      </a:schemeClr>
                    </a:solidFill>
                  </a:tcPr>
                </a:tc>
                <a:tc>
                  <a:txBody>
                    <a:bodyPr/>
                    <a:lstStyle/>
                    <a:p>
                      <a:r>
                        <a:rPr lang="en-GB" sz="1300">
                          <a:solidFill>
                            <a:schemeClr val="tx1"/>
                          </a:solidFill>
                        </a:rPr>
                        <a:t>Staffing confirmed, team management in place, mapping of local services undertaken by team and administrative, data management and processes developed.  Testing of data capturing templates completed.</a:t>
                      </a:r>
                    </a:p>
                  </a:txBody>
                  <a:tcPr marL="64806" marR="64806" marT="32403" marB="32403">
                    <a:solidFill>
                      <a:schemeClr val="accent1">
                        <a:lumMod val="20000"/>
                        <a:lumOff val="80000"/>
                      </a:schemeClr>
                    </a:solidFill>
                  </a:tcPr>
                </a:tc>
                <a:extLst>
                  <a:ext uri="{0D108BD9-81ED-4DB2-BD59-A6C34878D82A}">
                    <a16:rowId xmlns:a16="http://schemas.microsoft.com/office/drawing/2014/main" val="2189358793"/>
                  </a:ext>
                </a:extLst>
              </a:tr>
              <a:tr h="1090896">
                <a:tc>
                  <a:txBody>
                    <a:bodyPr/>
                    <a:lstStyle/>
                    <a:p>
                      <a:r>
                        <a:rPr lang="en-GB" sz="1300" b="1">
                          <a:solidFill>
                            <a:schemeClr val="accent3"/>
                          </a:solidFill>
                        </a:rPr>
                        <a:t>20</a:t>
                      </a:r>
                      <a:r>
                        <a:rPr lang="en-GB" sz="1300" b="1" baseline="30000">
                          <a:solidFill>
                            <a:schemeClr val="accent3"/>
                          </a:solidFill>
                        </a:rPr>
                        <a:t>th</a:t>
                      </a:r>
                      <a:r>
                        <a:rPr lang="en-GB" sz="1300" b="1">
                          <a:solidFill>
                            <a:schemeClr val="accent3"/>
                          </a:solidFill>
                        </a:rPr>
                        <a:t>-21</a:t>
                      </a:r>
                      <a:r>
                        <a:rPr lang="en-GB" sz="1300" b="1" baseline="30000">
                          <a:solidFill>
                            <a:schemeClr val="accent3"/>
                          </a:solidFill>
                        </a:rPr>
                        <a:t>st</a:t>
                      </a:r>
                      <a:r>
                        <a:rPr lang="en-GB" sz="1300" b="1">
                          <a:solidFill>
                            <a:schemeClr val="accent3"/>
                          </a:solidFill>
                        </a:rPr>
                        <a:t> April 2026</a:t>
                      </a:r>
                    </a:p>
                  </a:txBody>
                  <a:tcPr marL="64806" marR="64806" marT="32403" marB="32403">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Service Go Live date</a:t>
                      </a:r>
                    </a:p>
                    <a:p>
                      <a:r>
                        <a:rPr lang="en-GB" sz="1300"/>
                        <a:t>Soft launch – Bradford: accepting referrals/testing referral pathways</a:t>
                      </a:r>
                    </a:p>
                    <a:p>
                      <a:r>
                        <a:rPr lang="en-GB" sz="1300"/>
                        <a:t>Internal referrals open for West Yorkshire Keyworker Service for children and young people in ‘stepdown’ of Keyworker support. </a:t>
                      </a:r>
                    </a:p>
                    <a:p>
                      <a:pPr lvl="0">
                        <a:buNone/>
                      </a:pPr>
                      <a:r>
                        <a:rPr lang="en-GB" sz="1300" b="0" i="0" u="none" strike="noStrike" noProof="0">
                          <a:solidFill>
                            <a:srgbClr val="000000"/>
                          </a:solidFill>
                          <a:latin typeface="Aptos"/>
                        </a:rPr>
                        <a:t>Launch email sent to  Place Commissioners in Calderdale, Kirklees, </a:t>
                      </a:r>
                      <a:r>
                        <a:rPr lang="en-GB" sz="1300" b="0" i="0" u="none" strike="noStrike" noProof="0">
                          <a:solidFill>
                            <a:srgbClr val="000000"/>
                          </a:solidFill>
                          <a:latin typeface="+mn-lt"/>
                        </a:rPr>
                        <a:t>Leeds and Wakefield.</a:t>
                      </a:r>
                      <a:endParaRPr lang="en-GB" sz="1300" b="0" i="0" u="none" strike="noStrike" noProof="0">
                        <a:solidFill>
                          <a:srgbClr val="000000"/>
                        </a:solidFill>
                        <a:latin typeface="Aptos"/>
                      </a:endParaRPr>
                    </a:p>
                  </a:txBody>
                  <a:tcPr marL="64806" marR="64806" marT="32403" marB="32403">
                    <a:solidFill>
                      <a:schemeClr val="accent1">
                        <a:lumMod val="20000"/>
                        <a:lumOff val="80000"/>
                      </a:schemeClr>
                    </a:solidFill>
                  </a:tcPr>
                </a:tc>
                <a:extLst>
                  <a:ext uri="{0D108BD9-81ED-4DB2-BD59-A6C34878D82A}">
                    <a16:rowId xmlns:a16="http://schemas.microsoft.com/office/drawing/2014/main" val="2230506323"/>
                  </a:ext>
                </a:extLst>
              </a:tr>
              <a:tr h="680460">
                <a:tc>
                  <a:txBody>
                    <a:bodyPr/>
                    <a:lstStyle/>
                    <a:p>
                      <a:r>
                        <a:rPr lang="en-GB" sz="1300" b="1">
                          <a:solidFill>
                            <a:schemeClr val="accent3"/>
                          </a:solidFill>
                        </a:rPr>
                        <a:t>4th May 2026</a:t>
                      </a:r>
                    </a:p>
                  </a:txBody>
                  <a:tcPr marL="64806" marR="64806" marT="32403" marB="32403">
                    <a:solidFill>
                      <a:schemeClr val="accent1">
                        <a:lumMod val="20000"/>
                        <a:lumOff val="80000"/>
                      </a:schemeClr>
                    </a:solidFill>
                  </a:tcPr>
                </a:tc>
                <a:tc>
                  <a:txBody>
                    <a:bodyPr/>
                    <a:lstStyle/>
                    <a:p>
                      <a:r>
                        <a:rPr lang="en-GB" sz="1300"/>
                        <a:t>Complete Local Offer information for WYNESS across Bradford, </a:t>
                      </a:r>
                      <a:r>
                        <a:rPr lang="en-GB" sz="1300" b="0" i="0" u="none" strike="noStrike" noProof="0">
                          <a:solidFill>
                            <a:srgbClr val="000000"/>
                          </a:solidFill>
                          <a:latin typeface="+mn-lt"/>
                        </a:rPr>
                        <a:t>Calderdale, Kirklees, Leeds, Wakefield, and ensure information is accessible.</a:t>
                      </a:r>
                    </a:p>
                    <a:p>
                      <a:r>
                        <a:rPr lang="en-GB" sz="1300" b="0" i="0" u="none" strike="noStrike" noProof="0">
                          <a:solidFill>
                            <a:srgbClr val="000000"/>
                          </a:solidFill>
                          <a:latin typeface="+mn-lt"/>
                        </a:rPr>
                        <a:t>Aim to have Service delivering in Leeds, Wakefield, Calderdale and Kirklees.</a:t>
                      </a:r>
                      <a:endParaRPr lang="en-GB" sz="1300"/>
                    </a:p>
                  </a:txBody>
                  <a:tcPr marL="64806" marR="64806" marT="32403" marB="32403">
                    <a:solidFill>
                      <a:schemeClr val="accent1">
                        <a:lumMod val="20000"/>
                        <a:lumOff val="80000"/>
                      </a:schemeClr>
                    </a:solidFill>
                  </a:tcPr>
                </a:tc>
                <a:extLst>
                  <a:ext uri="{0D108BD9-81ED-4DB2-BD59-A6C34878D82A}">
                    <a16:rowId xmlns:a16="http://schemas.microsoft.com/office/drawing/2014/main" val="171365282"/>
                  </a:ext>
                </a:extLst>
              </a:tr>
              <a:tr h="316782">
                <a:tc>
                  <a:txBody>
                    <a:bodyPr/>
                    <a:lstStyle/>
                    <a:p>
                      <a:r>
                        <a:rPr lang="en-GB" sz="1300" b="1">
                          <a:solidFill>
                            <a:schemeClr val="accent3"/>
                          </a:solidFill>
                        </a:rPr>
                        <a:t>May 2026</a:t>
                      </a:r>
                    </a:p>
                  </a:txBody>
                  <a:tcPr marL="64806" marR="64806" marT="32403" marB="32403">
                    <a:solidFill>
                      <a:schemeClr val="accent1">
                        <a:lumMod val="20000"/>
                        <a:lumOff val="80000"/>
                      </a:schemeClr>
                    </a:solidFill>
                  </a:tcPr>
                </a:tc>
                <a:tc>
                  <a:txBody>
                    <a:bodyPr/>
                    <a:lstStyle/>
                    <a:p>
                      <a:r>
                        <a:rPr lang="en-GB" sz="1300"/>
                        <a:t>Wider health, education and primary care network engagement and promotion</a:t>
                      </a:r>
                    </a:p>
                  </a:txBody>
                  <a:tcPr marL="64806" marR="64806" marT="32403" marB="32403">
                    <a:solidFill>
                      <a:schemeClr val="accent1">
                        <a:lumMod val="20000"/>
                        <a:lumOff val="80000"/>
                      </a:schemeClr>
                    </a:solidFill>
                  </a:tcPr>
                </a:tc>
                <a:extLst>
                  <a:ext uri="{0D108BD9-81ED-4DB2-BD59-A6C34878D82A}">
                    <a16:rowId xmlns:a16="http://schemas.microsoft.com/office/drawing/2014/main" val="2842413464"/>
                  </a:ext>
                </a:extLst>
              </a:tr>
              <a:tr h="316782">
                <a:tc>
                  <a:txBody>
                    <a:bodyPr/>
                    <a:lstStyle/>
                    <a:p>
                      <a:r>
                        <a:rPr lang="en-GB" sz="1300" b="1">
                          <a:solidFill>
                            <a:schemeClr val="accent3"/>
                          </a:solidFill>
                        </a:rPr>
                        <a:t>June 2026</a:t>
                      </a:r>
                    </a:p>
                  </a:txBody>
                  <a:tcPr marL="64806" marR="64806" marT="32403" marB="32403">
                    <a:solidFill>
                      <a:schemeClr val="accent1">
                        <a:lumMod val="20000"/>
                        <a:lumOff val="80000"/>
                      </a:schemeClr>
                    </a:solidFill>
                  </a:tcPr>
                </a:tc>
                <a:tc>
                  <a:txBody>
                    <a:bodyPr/>
                    <a:lstStyle/>
                    <a:p>
                      <a:r>
                        <a:rPr lang="en-GB" sz="1300"/>
                        <a:t>Report back to System and Place-based leadership</a:t>
                      </a:r>
                    </a:p>
                  </a:txBody>
                  <a:tcPr marL="64806" marR="64806" marT="32403" marB="32403">
                    <a:solidFill>
                      <a:schemeClr val="accent1">
                        <a:lumMod val="20000"/>
                        <a:lumOff val="80000"/>
                      </a:schemeClr>
                    </a:solidFill>
                  </a:tcPr>
                </a:tc>
                <a:extLst>
                  <a:ext uri="{0D108BD9-81ED-4DB2-BD59-A6C34878D82A}">
                    <a16:rowId xmlns:a16="http://schemas.microsoft.com/office/drawing/2014/main" val="3689593236"/>
                  </a:ext>
                </a:extLst>
              </a:tr>
            </a:tbl>
          </a:graphicData>
        </a:graphic>
      </p:graphicFrame>
    </p:spTree>
    <p:extLst>
      <p:ext uri="{BB962C8B-B14F-4D97-AF65-F5344CB8AC3E}">
        <p14:creationId xmlns:p14="http://schemas.microsoft.com/office/powerpoint/2010/main" val="2160487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D5F371-F870-7AF2-724E-1E3E1C8E0BE3}"/>
              </a:ext>
            </a:extLst>
          </p:cNvPr>
          <p:cNvSpPr txBox="1"/>
          <p:nvPr/>
        </p:nvSpPr>
        <p:spPr>
          <a:xfrm>
            <a:off x="192874" y="931590"/>
            <a:ext cx="8216439" cy="3795499"/>
          </a:xfrm>
          <a:prstGeom prst="rect">
            <a:avLst/>
          </a:prstGeom>
          <a:noFill/>
        </p:spPr>
        <p:txBody>
          <a:bodyPr wrap="square" lIns="64806" tIns="32403" rIns="64806" bIns="32403" anchor="t">
            <a:spAutoFit/>
          </a:bodyPr>
          <a:lstStyle/>
          <a:p>
            <a:pPr algn="ctr" defTabSz="648035">
              <a:defRPr/>
            </a:pPr>
            <a:r>
              <a:rPr lang="en-GB" sz="5103" b="1">
                <a:solidFill>
                  <a:srgbClr val="156082"/>
                </a:solidFill>
                <a:latin typeface="Calibri"/>
                <a:ea typeface="Calibri"/>
                <a:cs typeface="Calibri"/>
              </a:rPr>
              <a:t>Cluster Communities</a:t>
            </a:r>
          </a:p>
          <a:p>
            <a:pPr algn="ctr" defTabSz="648035">
              <a:defRPr/>
            </a:pPr>
            <a:endParaRPr lang="en-GB" sz="5103" b="1">
              <a:solidFill>
                <a:prstClr val="black"/>
              </a:solidFill>
              <a:latin typeface="Calibri"/>
              <a:ea typeface="Calibri"/>
              <a:cs typeface="Calibri"/>
            </a:endParaRPr>
          </a:p>
          <a:p>
            <a:pPr algn="ctr" defTabSz="648035">
              <a:defRPr/>
            </a:pPr>
            <a:r>
              <a:rPr lang="en-GB" sz="5103">
                <a:solidFill>
                  <a:prstClr val="black"/>
                </a:solidFill>
                <a:latin typeface="Aptos" panose="02110004020202020204"/>
              </a:rPr>
              <a:t> </a:t>
            </a:r>
            <a:endParaRPr lang="en-GB" sz="5103" b="1">
              <a:solidFill>
                <a:prstClr val="black"/>
              </a:solidFill>
              <a:latin typeface="Calibri"/>
              <a:ea typeface="Calibri"/>
              <a:cs typeface="Calibri"/>
            </a:endParaRPr>
          </a:p>
          <a:p>
            <a:pPr algn="ctr" defTabSz="648035">
              <a:defRPr/>
            </a:pPr>
            <a:endParaRPr lang="en-GB" sz="5103" b="1">
              <a:solidFill>
                <a:prstClr val="black"/>
              </a:solidFill>
              <a:latin typeface="Calibri"/>
              <a:ea typeface="Calibri"/>
              <a:cs typeface="Calibri"/>
            </a:endParaRPr>
          </a:p>
          <a:p>
            <a:pPr algn="ctr" defTabSz="648035">
              <a:defRPr/>
            </a:pPr>
            <a:r>
              <a:rPr lang="en-GB" sz="3827" err="1">
                <a:solidFill>
                  <a:prstClr val="black"/>
                </a:solidFill>
                <a:latin typeface="Calibri"/>
                <a:ea typeface="Calibri"/>
                <a:cs typeface="Calibri"/>
              </a:rPr>
              <a:t>SENDCoNet</a:t>
            </a:r>
            <a:r>
              <a:rPr lang="en-GB" sz="3827">
                <a:solidFill>
                  <a:prstClr val="black"/>
                </a:solidFill>
                <a:latin typeface="Calibri"/>
                <a:ea typeface="Calibri"/>
                <a:cs typeface="Calibri"/>
              </a:rPr>
              <a:t> - Thursday 25th June</a:t>
            </a:r>
          </a:p>
        </p:txBody>
      </p:sp>
      <p:pic>
        <p:nvPicPr>
          <p:cNvPr id="1026" name="Picture 2" descr="A group of children in white shirts">
            <a:extLst>
              <a:ext uri="{FF2B5EF4-FFF2-40B4-BE49-F238E27FC236}">
                <a16:creationId xmlns:a16="http://schemas.microsoft.com/office/drawing/2014/main" id="{FD986248-C991-AC32-7B84-59F265C15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284" y="1756323"/>
            <a:ext cx="3776194" cy="225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76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98F38-BEFE-BAEA-E557-85603D936A17}"/>
            </a:ext>
          </a:extLst>
        </p:cNvPr>
        <p:cNvGrpSpPr/>
        <p:nvPr/>
      </p:nvGrpSpPr>
      <p:grpSpPr>
        <a:xfrm>
          <a:off x="0" y="0"/>
          <a:ext cx="0" cy="0"/>
          <a:chOff x="0" y="0"/>
          <a:chExt cx="0" cy="0"/>
        </a:xfrm>
      </p:grpSpPr>
      <p:pic>
        <p:nvPicPr>
          <p:cNvPr id="3" name="Picture 2" descr="Thank you hd wallpaper - Wallpaperss HD">
            <a:extLst>
              <a:ext uri="{FF2B5EF4-FFF2-40B4-BE49-F238E27FC236}">
                <a16:creationId xmlns:a16="http://schemas.microsoft.com/office/drawing/2014/main" id="{C5D46966-8C26-B53A-B20B-4DF3A3752D6C}"/>
              </a:ext>
            </a:extLst>
          </p:cNvPr>
          <p:cNvPicPr>
            <a:picLocks noChangeAspect="1"/>
          </p:cNvPicPr>
          <p:nvPr/>
        </p:nvPicPr>
        <p:blipFill>
          <a:blip r:embed="rId2"/>
          <a:stretch>
            <a:fillRect/>
          </a:stretch>
        </p:blipFill>
        <p:spPr>
          <a:xfrm>
            <a:off x="1508472" y="1261119"/>
            <a:ext cx="5413291" cy="3411911"/>
          </a:xfrm>
          <a:prstGeom prst="rect">
            <a:avLst/>
          </a:prstGeom>
        </p:spPr>
      </p:pic>
    </p:spTree>
    <p:extLst>
      <p:ext uri="{BB962C8B-B14F-4D97-AF65-F5344CB8AC3E}">
        <p14:creationId xmlns:p14="http://schemas.microsoft.com/office/powerpoint/2010/main" val="238151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811461"/>
            <a:ext cx="8640763" cy="486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48035"/>
            <a:endParaRPr lang="en-US" sz="1276">
              <a:solidFill>
                <a:prstClr val="white"/>
              </a:solidFill>
              <a:latin typeface="Tahoma"/>
            </a:endParaRPr>
          </a:p>
        </p:txBody>
      </p:sp>
      <p:sp>
        <p:nvSpPr>
          <p:cNvPr id="28" name="Freeform: Shape 2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441" y="4699804"/>
            <a:ext cx="1894322" cy="972086"/>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8035"/>
            <a:endParaRPr lang="en-US" sz="1276">
              <a:solidFill>
                <a:prstClr val="white"/>
              </a:solidFill>
              <a:latin typeface="Tahom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801" y="2216584"/>
            <a:ext cx="3385844" cy="19277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0" name="Arc 2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1583" y="1272245"/>
            <a:ext cx="2117596" cy="2117596"/>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48035">
              <a:defRPr/>
            </a:pPr>
            <a:endParaRPr lang="en-US" sz="1276">
              <a:solidFill>
                <a:srgbClr val="000000"/>
              </a:solidFill>
              <a:latin typeface="Calibri" panose="020F0502020204030204"/>
            </a:endParaRPr>
          </a:p>
        </p:txBody>
      </p:sp>
      <p:sp>
        <p:nvSpPr>
          <p:cNvPr id="3" name="Title 2"/>
          <p:cNvSpPr>
            <a:spLocks noGrp="1"/>
          </p:cNvSpPr>
          <p:nvPr>
            <p:ph type="title"/>
          </p:nvPr>
        </p:nvSpPr>
        <p:spPr>
          <a:xfrm>
            <a:off x="594053" y="1151289"/>
            <a:ext cx="3726329" cy="939458"/>
          </a:xfrm>
        </p:spPr>
        <p:txBody>
          <a:bodyPr>
            <a:normAutofit/>
          </a:bodyPr>
          <a:lstStyle/>
          <a:p>
            <a:r>
              <a:rPr lang="en-GB" dirty="0">
                <a:latin typeface="+mn-lt"/>
                <a:cs typeface="Arial" panose="020B0604020202020204" pitchFamily="34" charset="0"/>
              </a:rPr>
              <a:t>What is Portage? </a:t>
            </a:r>
            <a:endParaRPr lang="en-GB">
              <a:latin typeface="+mn-lt"/>
              <a:cs typeface="Arial" panose="020B0604020202020204" pitchFamily="34" charset="0"/>
            </a:endParaRPr>
          </a:p>
        </p:txBody>
      </p:sp>
      <p:sp>
        <p:nvSpPr>
          <p:cNvPr id="2" name="Content Placeholder 1"/>
          <p:cNvSpPr>
            <a:spLocks noGrp="1"/>
          </p:cNvSpPr>
          <p:nvPr>
            <p:ph idx="1"/>
          </p:nvPr>
        </p:nvSpPr>
        <p:spPr>
          <a:xfrm>
            <a:off x="594053" y="2217883"/>
            <a:ext cx="4041748" cy="2971339"/>
          </a:xfrm>
        </p:spPr>
        <p:txBody>
          <a:bodyPr>
            <a:noAutofit/>
          </a:bodyPr>
          <a:lstStyle/>
          <a:p>
            <a:pPr marL="401782" indent="-324018"/>
            <a:r>
              <a:rPr lang="en-GB" sz="992" b="1" dirty="0">
                <a:latin typeface="Arial" panose="020B0604020202020204" pitchFamily="34" charset="0"/>
                <a:cs typeface="Arial" panose="020B0604020202020204" pitchFamily="34" charset="0"/>
              </a:rPr>
              <a:t>Portage is a teaching and learning model designed to help children with developmental delay / additional needs, learn new skills by breaking them down into very small steps. </a:t>
            </a:r>
          </a:p>
          <a:p>
            <a:pPr marL="401782" indent="-324018"/>
            <a:r>
              <a:rPr lang="en-GB" sz="992" b="1" dirty="0">
                <a:latin typeface="Arial" panose="020B0604020202020204" pitchFamily="34" charset="0"/>
                <a:cs typeface="Arial" panose="020B0604020202020204" pitchFamily="34" charset="0"/>
              </a:rPr>
              <a:t>It’s a model that has been used internationally for over 50 years and has been an offer in Kirklees for almost as long</a:t>
            </a:r>
          </a:p>
          <a:p>
            <a:pPr marL="401782" indent="-324018"/>
            <a:r>
              <a:rPr lang="en-GB" sz="992" b="1" dirty="0">
                <a:latin typeface="Arial" panose="020B0604020202020204" pitchFamily="34" charset="0"/>
                <a:cs typeface="Arial" panose="020B0604020202020204" pitchFamily="34" charset="0"/>
              </a:rPr>
              <a:t>Originally designed as a model that was delivered in the home through a home visiting approach – the principles and practice are now widely recognised to be beneficial within educational settings.  </a:t>
            </a:r>
          </a:p>
          <a:p>
            <a:pPr marL="401782" indent="-324018"/>
            <a:r>
              <a:rPr lang="en-GB" sz="992" b="1" dirty="0">
                <a:latin typeface="Arial" panose="020B0604020202020204" pitchFamily="34" charset="0"/>
                <a:cs typeface="Arial" panose="020B0604020202020204" pitchFamily="34" charset="0"/>
              </a:rPr>
              <a:t>Kirklees EYSEND outreach is built on the 12 Portage principles and all practitioners within the service are Portage trained. We also still operate a Portage Home Visiting offer and have 4 Home Visitors in the team. </a:t>
            </a:r>
          </a:p>
          <a:p>
            <a:pPr marL="401782" indent="-324018"/>
            <a:r>
              <a:rPr lang="en-GB" sz="992" b="1" dirty="0">
                <a:latin typeface="Arial" panose="020B0604020202020204" pitchFamily="34" charset="0"/>
                <a:cs typeface="Arial" panose="020B0604020202020204" pitchFamily="34" charset="0"/>
              </a:rPr>
              <a:t>Over the last 4 years we have expanded the delivery of workshops significantly with colleagues in EY and KS1 provision now accessing the training</a:t>
            </a:r>
          </a:p>
        </p:txBody>
      </p:sp>
      <p:sp>
        <p:nvSpPr>
          <p:cNvPr id="5" name="Slide Number Placeholder 4"/>
          <p:cNvSpPr>
            <a:spLocks noGrp="1"/>
          </p:cNvSpPr>
          <p:nvPr>
            <p:ph type="sldNum" sz="quarter" idx="12"/>
          </p:nvPr>
        </p:nvSpPr>
        <p:spPr>
          <a:xfrm>
            <a:off x="6102538" y="5316358"/>
            <a:ext cx="1944172" cy="258773"/>
          </a:xfrm>
        </p:spPr>
        <p:txBody>
          <a:bodyPr>
            <a:normAutofit/>
          </a:bodyPr>
          <a:lstStyle/>
          <a:p>
            <a:pPr defTabSz="648035">
              <a:spcAft>
                <a:spcPts val="425"/>
              </a:spcAft>
              <a:defRPr/>
            </a:pPr>
            <a:fld id="{D7E63A33-8271-4DD0-9C48-789913D7C115}" type="slidenum">
              <a:rPr lang="en-US">
                <a:solidFill>
                  <a:prstClr val="black">
                    <a:tint val="75000"/>
                  </a:prstClr>
                </a:solidFill>
                <a:latin typeface="Tahoma"/>
              </a:rPr>
              <a:pPr defTabSz="648035">
                <a:spcAft>
                  <a:spcPts val="425"/>
                </a:spcAft>
                <a:defRPr/>
              </a:pPr>
              <a:t>6</a:t>
            </a:fld>
            <a:endParaRPr lang="en-US">
              <a:solidFill>
                <a:prstClr val="black">
                  <a:tint val="75000"/>
                </a:prstClr>
              </a:solidFill>
              <a:latin typeface="Tahoma"/>
            </a:endParaRPr>
          </a:p>
        </p:txBody>
      </p:sp>
    </p:spTree>
    <p:extLst>
      <p:ext uri="{BB962C8B-B14F-4D97-AF65-F5344CB8AC3E}">
        <p14:creationId xmlns:p14="http://schemas.microsoft.com/office/powerpoint/2010/main" val="203633948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293" y="830314"/>
            <a:ext cx="2511628" cy="837488"/>
          </a:xfrm>
        </p:spPr>
        <p:txBody>
          <a:bodyPr>
            <a:normAutofit/>
          </a:bodyPr>
          <a:lstStyle/>
          <a:p>
            <a:r>
              <a:rPr lang="en-GB" b="1"/>
              <a:t>Cluster 9</a:t>
            </a:r>
          </a:p>
        </p:txBody>
      </p:sp>
      <p:pic>
        <p:nvPicPr>
          <p:cNvPr id="4" name="Picture 3"/>
          <p:cNvPicPr>
            <a:picLocks noChangeAspect="1"/>
          </p:cNvPicPr>
          <p:nvPr/>
        </p:nvPicPr>
        <p:blipFill>
          <a:blip r:embed="rId2"/>
          <a:stretch>
            <a:fillRect/>
          </a:stretch>
        </p:blipFill>
        <p:spPr>
          <a:xfrm>
            <a:off x="5474569" y="1229060"/>
            <a:ext cx="3135768" cy="800507"/>
          </a:xfrm>
          <a:prstGeom prst="rect">
            <a:avLst/>
          </a:prstGeom>
        </p:spPr>
      </p:pic>
      <p:pic>
        <p:nvPicPr>
          <p:cNvPr id="6" name="Picture 5"/>
          <p:cNvPicPr>
            <a:picLocks noChangeAspect="1"/>
          </p:cNvPicPr>
          <p:nvPr/>
        </p:nvPicPr>
        <p:blipFill>
          <a:blip r:embed="rId3"/>
          <a:stretch>
            <a:fillRect/>
          </a:stretch>
        </p:blipFill>
        <p:spPr>
          <a:xfrm>
            <a:off x="3990298" y="2179766"/>
            <a:ext cx="1517710" cy="1451281"/>
          </a:xfrm>
          <a:prstGeom prst="rect">
            <a:avLst/>
          </a:prstGeom>
        </p:spPr>
      </p:pic>
      <p:pic>
        <p:nvPicPr>
          <p:cNvPr id="9" name="Picture 8"/>
          <p:cNvPicPr>
            <a:picLocks noChangeAspect="1"/>
          </p:cNvPicPr>
          <p:nvPr/>
        </p:nvPicPr>
        <p:blipFill>
          <a:blip r:embed="rId4"/>
          <a:stretch>
            <a:fillRect/>
          </a:stretch>
        </p:blipFill>
        <p:spPr>
          <a:xfrm>
            <a:off x="265172" y="1699520"/>
            <a:ext cx="1528317" cy="1460937"/>
          </a:xfrm>
          <a:prstGeom prst="rect">
            <a:avLst/>
          </a:prstGeom>
        </p:spPr>
      </p:pic>
      <p:pic>
        <p:nvPicPr>
          <p:cNvPr id="10" name="Picture 9"/>
          <p:cNvPicPr>
            <a:picLocks noChangeAspect="1"/>
          </p:cNvPicPr>
          <p:nvPr/>
        </p:nvPicPr>
        <p:blipFill>
          <a:blip r:embed="rId5"/>
          <a:stretch>
            <a:fillRect/>
          </a:stretch>
        </p:blipFill>
        <p:spPr>
          <a:xfrm>
            <a:off x="3160352" y="1076199"/>
            <a:ext cx="1853245" cy="768496"/>
          </a:xfrm>
          <a:prstGeom prst="rect">
            <a:avLst/>
          </a:prstGeom>
        </p:spPr>
      </p:pic>
      <p:pic>
        <p:nvPicPr>
          <p:cNvPr id="11" name="Picture 10"/>
          <p:cNvPicPr>
            <a:picLocks noChangeAspect="1"/>
          </p:cNvPicPr>
          <p:nvPr/>
        </p:nvPicPr>
        <p:blipFill>
          <a:blip r:embed="rId6"/>
          <a:stretch>
            <a:fillRect/>
          </a:stretch>
        </p:blipFill>
        <p:spPr>
          <a:xfrm>
            <a:off x="5732018" y="2285205"/>
            <a:ext cx="2625917" cy="874380"/>
          </a:xfrm>
          <a:prstGeom prst="rect">
            <a:avLst/>
          </a:prstGeom>
        </p:spPr>
      </p:pic>
      <p:pic>
        <p:nvPicPr>
          <p:cNvPr id="12" name="Picture 11"/>
          <p:cNvPicPr>
            <a:picLocks noChangeAspect="1"/>
          </p:cNvPicPr>
          <p:nvPr/>
        </p:nvPicPr>
        <p:blipFill>
          <a:blip r:embed="rId7"/>
          <a:stretch>
            <a:fillRect/>
          </a:stretch>
        </p:blipFill>
        <p:spPr>
          <a:xfrm>
            <a:off x="3744068" y="3882052"/>
            <a:ext cx="1390694" cy="1287179"/>
          </a:xfrm>
          <a:prstGeom prst="rect">
            <a:avLst/>
          </a:prstGeom>
        </p:spPr>
      </p:pic>
      <p:pic>
        <p:nvPicPr>
          <p:cNvPr id="13" name="Picture 12"/>
          <p:cNvPicPr>
            <a:picLocks noChangeAspect="1"/>
          </p:cNvPicPr>
          <p:nvPr/>
        </p:nvPicPr>
        <p:blipFill>
          <a:blip r:embed="rId8"/>
          <a:stretch>
            <a:fillRect/>
          </a:stretch>
        </p:blipFill>
        <p:spPr>
          <a:xfrm>
            <a:off x="5344219" y="4620288"/>
            <a:ext cx="2917679" cy="672243"/>
          </a:xfrm>
          <a:prstGeom prst="rect">
            <a:avLst/>
          </a:prstGeom>
        </p:spPr>
      </p:pic>
      <p:pic>
        <p:nvPicPr>
          <p:cNvPr id="14" name="Picture 13"/>
          <p:cNvPicPr>
            <a:picLocks noChangeAspect="1"/>
          </p:cNvPicPr>
          <p:nvPr/>
        </p:nvPicPr>
        <p:blipFill>
          <a:blip r:embed="rId9"/>
          <a:stretch>
            <a:fillRect/>
          </a:stretch>
        </p:blipFill>
        <p:spPr>
          <a:xfrm>
            <a:off x="5582315" y="3632431"/>
            <a:ext cx="2929102" cy="724657"/>
          </a:xfrm>
          <a:prstGeom prst="rect">
            <a:avLst/>
          </a:prstGeom>
        </p:spPr>
      </p:pic>
      <p:pic>
        <p:nvPicPr>
          <p:cNvPr id="18" name="Picture 17"/>
          <p:cNvPicPr>
            <a:picLocks noChangeAspect="1"/>
          </p:cNvPicPr>
          <p:nvPr/>
        </p:nvPicPr>
        <p:blipFill>
          <a:blip r:embed="rId10"/>
          <a:stretch>
            <a:fillRect/>
          </a:stretch>
        </p:blipFill>
        <p:spPr>
          <a:xfrm>
            <a:off x="147163" y="3629259"/>
            <a:ext cx="1544963" cy="1427628"/>
          </a:xfrm>
          <a:prstGeom prst="rect">
            <a:avLst/>
          </a:prstGeom>
        </p:spPr>
      </p:pic>
      <p:pic>
        <p:nvPicPr>
          <p:cNvPr id="3" name="Picture 2"/>
          <p:cNvPicPr>
            <a:picLocks noChangeAspect="1"/>
          </p:cNvPicPr>
          <p:nvPr/>
        </p:nvPicPr>
        <p:blipFill>
          <a:blip r:embed="rId11"/>
          <a:stretch>
            <a:fillRect/>
          </a:stretch>
        </p:blipFill>
        <p:spPr>
          <a:xfrm>
            <a:off x="2076304" y="2268161"/>
            <a:ext cx="1547221" cy="1050304"/>
          </a:xfrm>
          <a:prstGeom prst="rect">
            <a:avLst/>
          </a:prstGeom>
        </p:spPr>
      </p:pic>
      <p:pic>
        <p:nvPicPr>
          <p:cNvPr id="5" name="Picture 4"/>
          <p:cNvPicPr>
            <a:picLocks noChangeAspect="1"/>
          </p:cNvPicPr>
          <p:nvPr/>
        </p:nvPicPr>
        <p:blipFill>
          <a:blip r:embed="rId12"/>
          <a:stretch>
            <a:fillRect/>
          </a:stretch>
        </p:blipFill>
        <p:spPr>
          <a:xfrm>
            <a:off x="1903894" y="3879015"/>
            <a:ext cx="1541717" cy="1519632"/>
          </a:xfrm>
          <a:prstGeom prst="rect">
            <a:avLst/>
          </a:prstGeom>
        </p:spPr>
      </p:pic>
    </p:spTree>
    <p:extLst>
      <p:ext uri="{BB962C8B-B14F-4D97-AF65-F5344CB8AC3E}">
        <p14:creationId xmlns:p14="http://schemas.microsoft.com/office/powerpoint/2010/main" val="1546734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53" y="901546"/>
            <a:ext cx="2078658" cy="684911"/>
          </a:xfrm>
        </p:spPr>
        <p:txBody>
          <a:bodyPr/>
          <a:lstStyle/>
          <a:p>
            <a:r>
              <a:rPr lang="en-GB"/>
              <a:t>Cluster 9</a:t>
            </a:r>
          </a:p>
        </p:txBody>
      </p:sp>
      <p:sp>
        <p:nvSpPr>
          <p:cNvPr id="3" name="Subtitle 2"/>
          <p:cNvSpPr>
            <a:spLocks noGrp="1"/>
          </p:cNvSpPr>
          <p:nvPr>
            <p:ph type="subTitle" idx="1"/>
          </p:nvPr>
        </p:nvSpPr>
        <p:spPr>
          <a:xfrm>
            <a:off x="520252" y="1997749"/>
            <a:ext cx="6390248" cy="3477050"/>
          </a:xfrm>
        </p:spPr>
        <p:txBody>
          <a:bodyPr>
            <a:normAutofit/>
          </a:bodyPr>
          <a:lstStyle/>
          <a:p>
            <a:pPr algn="l"/>
            <a:r>
              <a:rPr lang="en-GB" sz="1772" b="1" u="sng">
                <a:solidFill>
                  <a:schemeClr val="tx1"/>
                </a:solidFill>
              </a:rPr>
              <a:t>Overview of cases:</a:t>
            </a:r>
          </a:p>
          <a:p>
            <a:pPr algn="l"/>
            <a:endParaRPr lang="en-GB" sz="1772"/>
          </a:p>
          <a:p>
            <a:pPr marL="202511" indent="-202511" algn="l">
              <a:buFontTx/>
              <a:buChar char="-"/>
            </a:pPr>
            <a:r>
              <a:rPr lang="en-GB" sz="1772">
                <a:solidFill>
                  <a:schemeClr val="tx1"/>
                </a:solidFill>
              </a:rPr>
              <a:t>8 individual </a:t>
            </a:r>
          </a:p>
          <a:p>
            <a:pPr marL="202511" indent="-202511" algn="l">
              <a:buFontTx/>
              <a:buChar char="-"/>
            </a:pPr>
            <a:endParaRPr lang="en-GB" sz="1772">
              <a:solidFill>
                <a:schemeClr val="tx1"/>
              </a:solidFill>
            </a:endParaRPr>
          </a:p>
          <a:p>
            <a:pPr marL="202511" indent="-202511" algn="l">
              <a:buFontTx/>
              <a:buChar char="-"/>
            </a:pPr>
            <a:endParaRPr lang="en-GB" sz="1772">
              <a:solidFill>
                <a:schemeClr val="tx1"/>
              </a:solidFill>
            </a:endParaRPr>
          </a:p>
          <a:p>
            <a:pPr marL="202511" indent="-202511" algn="l">
              <a:buFontTx/>
              <a:buChar char="-"/>
            </a:pPr>
            <a:r>
              <a:rPr lang="en-GB" sz="1772">
                <a:solidFill>
                  <a:schemeClr val="tx1"/>
                </a:solidFill>
              </a:rPr>
              <a:t>3 group (1x EYFS, 2xY4)</a:t>
            </a:r>
          </a:p>
          <a:p>
            <a:pPr marL="202511" indent="-202511" algn="l">
              <a:buFontTx/>
              <a:buChar char="-"/>
            </a:pPr>
            <a:endParaRPr lang="en-GB" sz="1772">
              <a:solidFill>
                <a:schemeClr val="tx1"/>
              </a:solidFill>
            </a:endParaRPr>
          </a:p>
          <a:p>
            <a:pPr marL="202511" indent="-202511" algn="l">
              <a:buFontTx/>
              <a:buChar char="-"/>
            </a:pPr>
            <a:endParaRPr lang="en-GB" sz="1772">
              <a:solidFill>
                <a:schemeClr val="tx1"/>
              </a:solidFill>
            </a:endParaRPr>
          </a:p>
          <a:p>
            <a:pPr marL="202511" indent="-202511" algn="l">
              <a:buFontTx/>
              <a:buChar char="-"/>
            </a:pPr>
            <a:r>
              <a:rPr lang="en-GB" sz="1772">
                <a:solidFill>
                  <a:schemeClr val="tx1"/>
                </a:solidFill>
              </a:rPr>
              <a:t>5 whole cluster</a:t>
            </a:r>
          </a:p>
          <a:p>
            <a:pPr algn="l"/>
            <a:endParaRPr lang="en-GB"/>
          </a:p>
        </p:txBody>
      </p:sp>
      <p:pic>
        <p:nvPicPr>
          <p:cNvPr id="4" name="Picture 3"/>
          <p:cNvPicPr>
            <a:picLocks noChangeAspect="1"/>
          </p:cNvPicPr>
          <p:nvPr/>
        </p:nvPicPr>
        <p:blipFill>
          <a:blip r:embed="rId2"/>
          <a:stretch>
            <a:fillRect/>
          </a:stretch>
        </p:blipFill>
        <p:spPr>
          <a:xfrm>
            <a:off x="3771418" y="901546"/>
            <a:ext cx="3778114" cy="2270888"/>
          </a:xfrm>
          <a:prstGeom prst="rect">
            <a:avLst/>
          </a:prstGeom>
        </p:spPr>
      </p:pic>
      <p:pic>
        <p:nvPicPr>
          <p:cNvPr id="5" name="Picture 4"/>
          <p:cNvPicPr>
            <a:picLocks noChangeAspect="1"/>
          </p:cNvPicPr>
          <p:nvPr/>
        </p:nvPicPr>
        <p:blipFill>
          <a:blip r:embed="rId3"/>
          <a:stretch>
            <a:fillRect/>
          </a:stretch>
        </p:blipFill>
        <p:spPr>
          <a:xfrm>
            <a:off x="3771418" y="3227247"/>
            <a:ext cx="3778114" cy="2270888"/>
          </a:xfrm>
          <a:prstGeom prst="rect">
            <a:avLst/>
          </a:prstGeom>
        </p:spPr>
      </p:pic>
      <p:cxnSp>
        <p:nvCxnSpPr>
          <p:cNvPr id="7" name="Straight Arrow Connector 6"/>
          <p:cNvCxnSpPr>
            <a:endCxn id="3" idx="0"/>
          </p:cNvCxnSpPr>
          <p:nvPr/>
        </p:nvCxnSpPr>
        <p:spPr>
          <a:xfrm flipV="1">
            <a:off x="2077791" y="1997749"/>
            <a:ext cx="1637585" cy="898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246967" y="3918127"/>
            <a:ext cx="447627" cy="10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674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722D-8D2A-6AF2-2B34-6F9BAA168ED5}"/>
              </a:ext>
            </a:extLst>
          </p:cNvPr>
          <p:cNvSpPr>
            <a:spLocks noGrp="1"/>
          </p:cNvSpPr>
          <p:nvPr>
            <p:ph type="title"/>
          </p:nvPr>
        </p:nvSpPr>
        <p:spPr>
          <a:xfrm>
            <a:off x="476224" y="893494"/>
            <a:ext cx="7452658" cy="939455"/>
          </a:xfrm>
        </p:spPr>
        <p:txBody>
          <a:bodyPr>
            <a:normAutofit/>
          </a:bodyPr>
          <a:lstStyle/>
          <a:p>
            <a:pPr algn="ctr"/>
            <a:r>
              <a:rPr lang="en-GB" sz="3827" b="1" dirty="0">
                <a:solidFill>
                  <a:srgbClr val="002060"/>
                </a:solidFill>
              </a:rPr>
              <a:t>Cluster 9 - Discussion 1</a:t>
            </a:r>
          </a:p>
        </p:txBody>
      </p:sp>
      <p:sp>
        <p:nvSpPr>
          <p:cNvPr id="4" name="TextBox 3">
            <a:extLst>
              <a:ext uri="{FF2B5EF4-FFF2-40B4-BE49-F238E27FC236}">
                <a16:creationId xmlns:a16="http://schemas.microsoft.com/office/drawing/2014/main" id="{2C69B439-2EF5-2918-E24D-8C95AD4DBD92}"/>
              </a:ext>
            </a:extLst>
          </p:cNvPr>
          <p:cNvSpPr txBox="1"/>
          <p:nvPr/>
        </p:nvSpPr>
        <p:spPr>
          <a:xfrm>
            <a:off x="545776" y="1770890"/>
            <a:ext cx="7549211" cy="3712427"/>
          </a:xfrm>
          <a:prstGeom prst="rect">
            <a:avLst/>
          </a:prstGeom>
          <a:noFill/>
        </p:spPr>
        <p:txBody>
          <a:bodyPr wrap="square">
            <a:spAutoFit/>
          </a:bodyPr>
          <a:lstStyle/>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Y3 pupil with EHCP</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Part-time timetable (2 hours per day)</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Mostly learning outside </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1:1 and occasionally alongside 1:3 </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Difficulties accessing mainstream</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Physically aggressive towards adults &amp; children</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Consuming unsafe/unsanitary non-food substances </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Difficulties establishing professional relationship with parents</a:t>
            </a:r>
          </a:p>
        </p:txBody>
      </p:sp>
    </p:spTree>
    <p:extLst>
      <p:ext uri="{BB962C8B-B14F-4D97-AF65-F5344CB8AC3E}">
        <p14:creationId xmlns:p14="http://schemas.microsoft.com/office/powerpoint/2010/main" val="3915630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7872-8FE2-5FEF-9AC4-64F3D981086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0C6DD4-9A5F-02CB-5593-BDBA172B9536}"/>
              </a:ext>
            </a:extLst>
          </p:cNvPr>
          <p:cNvSpPr>
            <a:spLocks noGrp="1"/>
          </p:cNvSpPr>
          <p:nvPr>
            <p:ph type="title"/>
          </p:nvPr>
        </p:nvSpPr>
        <p:spPr>
          <a:xfrm>
            <a:off x="476224" y="893494"/>
            <a:ext cx="7452658" cy="939455"/>
          </a:xfrm>
        </p:spPr>
        <p:txBody>
          <a:bodyPr>
            <a:normAutofit fontScale="90000"/>
          </a:bodyPr>
          <a:lstStyle/>
          <a:p>
            <a:pPr algn="ctr"/>
            <a:r>
              <a:rPr lang="en-GB" sz="3827" b="1" dirty="0">
                <a:solidFill>
                  <a:srgbClr val="002060"/>
                </a:solidFill>
              </a:rPr>
              <a:t>Discussion 1 – </a:t>
            </a:r>
            <a:r>
              <a:rPr lang="en-GB" sz="3827" b="1">
                <a:solidFill>
                  <a:srgbClr val="002060"/>
                </a:solidFill>
              </a:rPr>
              <a:t>Outcomes of Cluster </a:t>
            </a:r>
            <a:r>
              <a:rPr lang="en-GB" sz="3827" b="1" dirty="0">
                <a:solidFill>
                  <a:srgbClr val="002060"/>
                </a:solidFill>
              </a:rPr>
              <a:t>Recommendations</a:t>
            </a:r>
          </a:p>
        </p:txBody>
      </p:sp>
      <p:sp>
        <p:nvSpPr>
          <p:cNvPr id="5" name="TextBox 4">
            <a:extLst>
              <a:ext uri="{FF2B5EF4-FFF2-40B4-BE49-F238E27FC236}">
                <a16:creationId xmlns:a16="http://schemas.microsoft.com/office/drawing/2014/main" id="{F20F1F20-B5C3-EF8E-9D4B-7C365D5538BF}"/>
              </a:ext>
            </a:extLst>
          </p:cNvPr>
          <p:cNvSpPr txBox="1"/>
          <p:nvPr/>
        </p:nvSpPr>
        <p:spPr>
          <a:xfrm>
            <a:off x="680788" y="2144111"/>
            <a:ext cx="7174450" cy="3451073"/>
          </a:xfrm>
          <a:prstGeom prst="rect">
            <a:avLst/>
          </a:prstGeom>
          <a:noFill/>
        </p:spPr>
        <p:txBody>
          <a:bodyPr wrap="square">
            <a:spAutoFit/>
          </a:bodyPr>
          <a:lstStyle/>
          <a:p>
            <a:pPr marL="324018" indent="-324018" defTabSz="648035">
              <a:buFont typeface="Wingdings" panose="05000000000000000000" pitchFamily="2" charset="2"/>
              <a:buChar char="§"/>
            </a:pPr>
            <a:r>
              <a:rPr lang="en-GB" sz="1984" dirty="0">
                <a:solidFill>
                  <a:prstClr val="black"/>
                </a:solidFill>
                <a:latin typeface="Aptos" panose="02110004020202020204"/>
              </a:rPr>
              <a:t>Home visit to attempt to establish how child engages at home and what home looks like</a:t>
            </a:r>
          </a:p>
          <a:p>
            <a:pPr marL="324018" indent="-324018" defTabSz="648035">
              <a:buFont typeface="Wingdings" panose="05000000000000000000" pitchFamily="2" charset="2"/>
              <a:buChar char="§"/>
            </a:pPr>
            <a:r>
              <a:rPr lang="en-GB" sz="1984" dirty="0">
                <a:solidFill>
                  <a:prstClr val="black"/>
                </a:solidFill>
                <a:latin typeface="Aptos" panose="02110004020202020204"/>
              </a:rPr>
              <a:t>Planned transition </a:t>
            </a:r>
          </a:p>
          <a:p>
            <a:pPr marL="324018" indent="-324018" defTabSz="648035">
              <a:buFont typeface="Wingdings" panose="05000000000000000000" pitchFamily="2" charset="2"/>
              <a:buChar char="§"/>
            </a:pPr>
            <a:r>
              <a:rPr lang="en-GB" sz="1984" dirty="0" err="1">
                <a:solidFill>
                  <a:prstClr val="black"/>
                </a:solidFill>
                <a:latin typeface="Aptos" panose="02110004020202020204"/>
              </a:rPr>
              <a:t>Locala</a:t>
            </a:r>
            <a:r>
              <a:rPr lang="en-GB" sz="1984" dirty="0">
                <a:solidFill>
                  <a:prstClr val="black"/>
                </a:solidFill>
                <a:latin typeface="Aptos" panose="02110004020202020204"/>
              </a:rPr>
              <a:t> 0-19 team to identify potential health issues</a:t>
            </a:r>
          </a:p>
          <a:p>
            <a:pPr marL="324018" indent="-324018" defTabSz="648035">
              <a:buFont typeface="Wingdings" panose="05000000000000000000" pitchFamily="2" charset="2"/>
              <a:buChar char="§"/>
            </a:pPr>
            <a:r>
              <a:rPr lang="en-GB" sz="1984" dirty="0">
                <a:solidFill>
                  <a:prstClr val="black"/>
                </a:solidFill>
                <a:latin typeface="Aptos" panose="02110004020202020204"/>
              </a:rPr>
              <a:t>Seek support via Early Help</a:t>
            </a:r>
          </a:p>
          <a:p>
            <a:pPr marL="324018" indent="-324018" defTabSz="648035">
              <a:buFont typeface="Wingdings" panose="05000000000000000000" pitchFamily="2" charset="2"/>
              <a:buChar char="§"/>
            </a:pPr>
            <a:r>
              <a:rPr lang="en-GB" sz="1984" dirty="0">
                <a:solidFill>
                  <a:prstClr val="black"/>
                </a:solidFill>
                <a:latin typeface="Aptos" panose="02110004020202020204"/>
              </a:rPr>
              <a:t>Review of EHCP</a:t>
            </a:r>
          </a:p>
          <a:p>
            <a:pPr marL="324018" indent="-324018" defTabSz="648035">
              <a:buFont typeface="Wingdings" panose="05000000000000000000" pitchFamily="2" charset="2"/>
              <a:buChar char="§"/>
            </a:pPr>
            <a:r>
              <a:rPr lang="en-GB" sz="1984" dirty="0">
                <a:solidFill>
                  <a:prstClr val="black"/>
                </a:solidFill>
                <a:latin typeface="Aptos" panose="02110004020202020204"/>
              </a:rPr>
              <a:t>Adapted curriculum for this pupil based on their preferences </a:t>
            </a:r>
          </a:p>
          <a:p>
            <a:pPr marL="324018" indent="-324018" defTabSz="648035">
              <a:buFont typeface="Wingdings" panose="05000000000000000000" pitchFamily="2" charset="2"/>
              <a:buChar char="§"/>
            </a:pPr>
            <a:r>
              <a:rPr lang="en-GB" sz="1984" dirty="0">
                <a:solidFill>
                  <a:prstClr val="black"/>
                </a:solidFill>
                <a:latin typeface="Aptos" panose="02110004020202020204"/>
              </a:rPr>
              <a:t>Frequent sensory breaks and increase in available sensory equipment</a:t>
            </a:r>
          </a:p>
          <a:p>
            <a:pPr marL="324018" indent="-324018" defTabSz="648035">
              <a:buFont typeface="Wingdings" panose="05000000000000000000" pitchFamily="2" charset="2"/>
              <a:buChar char="§"/>
            </a:pPr>
            <a:r>
              <a:rPr lang="en-GB" sz="1984" dirty="0">
                <a:solidFill>
                  <a:prstClr val="black"/>
                </a:solidFill>
                <a:latin typeface="Aptos" panose="02110004020202020204"/>
              </a:rPr>
              <a:t>Key staff in school worked with pupil to increase the number of strategies they could use to regulate</a:t>
            </a:r>
            <a:endParaRPr lang="en-GB" sz="2835" dirty="0">
              <a:solidFill>
                <a:prstClr val="black"/>
              </a:solidFill>
              <a:latin typeface="Aptos" panose="02110004020202020204"/>
            </a:endParaRPr>
          </a:p>
        </p:txBody>
      </p:sp>
    </p:spTree>
    <p:extLst>
      <p:ext uri="{BB962C8B-B14F-4D97-AF65-F5344CB8AC3E}">
        <p14:creationId xmlns:p14="http://schemas.microsoft.com/office/powerpoint/2010/main" val="733127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4948" y="4659718"/>
            <a:ext cx="8082899" cy="610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endParaRPr lang="en-GB" sz="1276">
              <a:solidFill>
                <a:prstClr val="white"/>
              </a:solidFill>
              <a:latin typeface="Aptos" panose="02110004020202020204"/>
            </a:endParaRPr>
          </a:p>
        </p:txBody>
      </p:sp>
      <p:sp>
        <p:nvSpPr>
          <p:cNvPr id="3" name="Subtitle 2"/>
          <p:cNvSpPr>
            <a:spLocks noGrp="1"/>
          </p:cNvSpPr>
          <p:nvPr>
            <p:ph type="subTitle" idx="1"/>
          </p:nvPr>
        </p:nvSpPr>
        <p:spPr>
          <a:xfrm>
            <a:off x="1209653" y="1630312"/>
            <a:ext cx="6018185" cy="427583"/>
          </a:xfrm>
        </p:spPr>
        <p:txBody>
          <a:bodyPr>
            <a:normAutofit/>
          </a:bodyPr>
          <a:lstStyle/>
          <a:p>
            <a:pPr algn="l"/>
            <a:r>
              <a:rPr lang="en-GB" sz="1772" b="1" u="sng">
                <a:solidFill>
                  <a:schemeClr val="tx1"/>
                </a:solidFill>
              </a:rPr>
              <a:t>Specific Examples </a:t>
            </a:r>
          </a:p>
          <a:p>
            <a:pPr algn="l"/>
            <a:endParaRPr lang="en-GB"/>
          </a:p>
          <a:p>
            <a:pPr algn="l"/>
            <a:endParaRPr lang="en-GB"/>
          </a:p>
          <a:p>
            <a:pPr algn="l"/>
            <a:endParaRPr lang="en-GB"/>
          </a:p>
        </p:txBody>
      </p:sp>
      <p:sp>
        <p:nvSpPr>
          <p:cNvPr id="4" name="Rectangle 3"/>
          <p:cNvSpPr/>
          <p:nvPr/>
        </p:nvSpPr>
        <p:spPr>
          <a:xfrm>
            <a:off x="2160191" y="3012640"/>
            <a:ext cx="4320381" cy="288669"/>
          </a:xfrm>
          <a:prstGeom prst="rect">
            <a:avLst/>
          </a:prstGeom>
        </p:spPr>
        <p:txBody>
          <a:bodyPr>
            <a:spAutoFit/>
          </a:bodyPr>
          <a:lstStyle/>
          <a:p>
            <a:pPr defTabSz="648035"/>
            <a:endParaRPr lang="en-GB" sz="1276">
              <a:solidFill>
                <a:prstClr val="black"/>
              </a:solidFill>
              <a:latin typeface="Aptos" panose="02110004020202020204"/>
            </a:endParaRPr>
          </a:p>
        </p:txBody>
      </p:sp>
      <p:sp>
        <p:nvSpPr>
          <p:cNvPr id="5" name="Rectangle 4"/>
          <p:cNvSpPr/>
          <p:nvPr/>
        </p:nvSpPr>
        <p:spPr>
          <a:xfrm>
            <a:off x="730456" y="2531609"/>
            <a:ext cx="4320381" cy="288669"/>
          </a:xfrm>
          <a:prstGeom prst="rect">
            <a:avLst/>
          </a:prstGeom>
        </p:spPr>
        <p:txBody>
          <a:bodyPr>
            <a:spAutoFit/>
          </a:bodyPr>
          <a:lstStyle/>
          <a:p>
            <a:pPr defTabSz="648035"/>
            <a:endParaRPr lang="en-GB" sz="1276">
              <a:solidFill>
                <a:prstClr val="black"/>
              </a:solidFill>
              <a:latin typeface="Aptos" panose="02110004020202020204"/>
            </a:endParaRPr>
          </a:p>
        </p:txBody>
      </p:sp>
      <p:sp>
        <p:nvSpPr>
          <p:cNvPr id="6" name="Rectangle 5"/>
          <p:cNvSpPr/>
          <p:nvPr/>
        </p:nvSpPr>
        <p:spPr>
          <a:xfrm>
            <a:off x="234948" y="4659719"/>
            <a:ext cx="8082899" cy="637739"/>
          </a:xfrm>
          <a:prstGeom prst="rect">
            <a:avLst/>
          </a:prstGeom>
        </p:spPr>
        <p:txBody>
          <a:bodyPr wrap="square">
            <a:spAutoFit/>
          </a:bodyPr>
          <a:lstStyle/>
          <a:p>
            <a:pPr defTabSz="648035"/>
            <a:r>
              <a:rPr lang="en-GB" sz="1772">
                <a:solidFill>
                  <a:prstClr val="black"/>
                </a:solidFill>
                <a:latin typeface="Aptos" panose="02110004020202020204"/>
              </a:rPr>
              <a:t>Confidence in being able to meet the needs of the child prior to discussion: 2</a:t>
            </a:r>
          </a:p>
          <a:p>
            <a:pPr defTabSz="648035"/>
            <a:r>
              <a:rPr lang="en-GB" sz="1772">
                <a:solidFill>
                  <a:prstClr val="black"/>
                </a:solidFill>
                <a:latin typeface="Aptos" panose="02110004020202020204"/>
              </a:rPr>
              <a:t>Confidence in being able to meet the needs of the child prior to discussion: 7</a:t>
            </a:r>
          </a:p>
        </p:txBody>
      </p:sp>
      <p:graphicFrame>
        <p:nvGraphicFramePr>
          <p:cNvPr id="7" name="Table 6"/>
          <p:cNvGraphicFramePr>
            <a:graphicFrameLocks noGrp="1"/>
          </p:cNvGraphicFramePr>
          <p:nvPr/>
        </p:nvGraphicFramePr>
        <p:xfrm>
          <a:off x="620123" y="2167533"/>
          <a:ext cx="7423804" cy="2206590"/>
        </p:xfrm>
        <a:graphic>
          <a:graphicData uri="http://schemas.openxmlformats.org/drawingml/2006/table">
            <a:tbl>
              <a:tblPr firstRow="1" firstCol="1" bandRow="1">
                <a:tableStyleId>{5C22544A-7EE6-4342-B048-85BDC9FD1C3A}</a:tableStyleId>
              </a:tblPr>
              <a:tblGrid>
                <a:gridCol w="3825595">
                  <a:extLst>
                    <a:ext uri="{9D8B030D-6E8A-4147-A177-3AD203B41FA5}">
                      <a16:colId xmlns:a16="http://schemas.microsoft.com/office/drawing/2014/main" val="3065228957"/>
                    </a:ext>
                  </a:extLst>
                </a:gridCol>
                <a:gridCol w="3598209">
                  <a:extLst>
                    <a:ext uri="{9D8B030D-6E8A-4147-A177-3AD203B41FA5}">
                      <a16:colId xmlns:a16="http://schemas.microsoft.com/office/drawing/2014/main" val="574812696"/>
                    </a:ext>
                  </a:extLst>
                </a:gridCol>
              </a:tblGrid>
              <a:tr h="2206590">
                <a:tc>
                  <a:txBody>
                    <a:bodyPr/>
                    <a:lstStyle/>
                    <a:p>
                      <a:pPr marL="342900" lvl="0" indent="-342900">
                        <a:lnSpc>
                          <a:spcPct val="107000"/>
                        </a:lnSpc>
                        <a:spcAft>
                          <a:spcPts val="0"/>
                        </a:spcAft>
                        <a:buFont typeface="Symbol" panose="05050102010706020507" pitchFamily="18" charset="2"/>
                        <a:buChar char=""/>
                      </a:pPr>
                      <a:r>
                        <a:rPr lang="en-GB" sz="1700">
                          <a:solidFill>
                            <a:schemeClr val="tx1"/>
                          </a:solidFill>
                          <a:effectLst/>
                        </a:rPr>
                        <a:t>Part-time timetable (accessing 2 hours per day)</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Accessing provision alone or alongside 3 other pupils with SEN</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Challenges working with parents</a:t>
                      </a:r>
                    </a:p>
                    <a:p>
                      <a:pPr marL="342900" lvl="0" indent="-342900">
                        <a:lnSpc>
                          <a:spcPct val="107000"/>
                        </a:lnSpc>
                        <a:spcAft>
                          <a:spcPts val="0"/>
                        </a:spcAft>
                        <a:buFont typeface="Symbol" panose="05050102010706020507" pitchFamily="18" charset="2"/>
                        <a:buChar char=""/>
                      </a:pPr>
                      <a:endParaRPr lang="en-GB" sz="1700">
                        <a:solidFill>
                          <a:schemeClr val="tx1"/>
                        </a:solidFill>
                        <a:effectLst/>
                        <a:latin typeface="Calibri"/>
                        <a:ea typeface="Calibri"/>
                        <a:cs typeface="Times New Roman"/>
                      </a:endParaRPr>
                    </a:p>
                  </a:txBody>
                  <a:tcPr marL="47871" marR="47871" marT="0" marB="0">
                    <a:solidFill>
                      <a:schemeClr val="tx2">
                        <a:lumMod val="50000"/>
                        <a:lumOff val="50000"/>
                      </a:schemeClr>
                    </a:solidFill>
                  </a:tcPr>
                </a:tc>
                <a:tc>
                  <a:txBody>
                    <a:bodyPr/>
                    <a:lstStyle/>
                    <a:p>
                      <a:pPr marL="342900" lvl="0" indent="-342900">
                        <a:lnSpc>
                          <a:spcPct val="107000"/>
                        </a:lnSpc>
                        <a:spcAft>
                          <a:spcPts val="0"/>
                        </a:spcAft>
                        <a:buFont typeface="Symbol" panose="05050102010706020507" pitchFamily="18" charset="2"/>
                        <a:buChar char=""/>
                      </a:pPr>
                      <a:r>
                        <a:rPr lang="en-GB" sz="1700">
                          <a:solidFill>
                            <a:schemeClr val="tx1"/>
                          </a:solidFill>
                          <a:effectLst/>
                        </a:rPr>
                        <a:t>Accessing school full-time</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Able to access mainstream class for small amounts of time</a:t>
                      </a:r>
                    </a:p>
                    <a:p>
                      <a:pPr marL="0" lvl="0" indent="0">
                        <a:lnSpc>
                          <a:spcPct val="107000"/>
                        </a:lnSpc>
                        <a:spcAft>
                          <a:spcPts val="0"/>
                        </a:spcAft>
                        <a:buFont typeface="Symbol" panose="05050102010706020507" pitchFamily="18" charset="2"/>
                        <a:buNone/>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Improved collaboration with parents</a:t>
                      </a:r>
                      <a:endParaRPr lang="en-GB" sz="1700">
                        <a:solidFill>
                          <a:schemeClr val="tx1"/>
                        </a:solidFill>
                        <a:effectLst/>
                        <a:latin typeface="Calibri"/>
                        <a:ea typeface="Calibri"/>
                        <a:cs typeface="Times New Roman"/>
                      </a:endParaRPr>
                    </a:p>
                  </a:txBody>
                  <a:tcPr marL="47871" marR="47871" marT="0" marB="0">
                    <a:solidFill>
                      <a:schemeClr val="accent3">
                        <a:lumMod val="60000"/>
                        <a:lumOff val="40000"/>
                      </a:schemeClr>
                    </a:solidFill>
                  </a:tcPr>
                </a:tc>
                <a:extLst>
                  <a:ext uri="{0D108BD9-81ED-4DB2-BD59-A6C34878D82A}">
                    <a16:rowId xmlns:a16="http://schemas.microsoft.com/office/drawing/2014/main" val="2836122567"/>
                  </a:ext>
                </a:extLst>
              </a:tr>
            </a:tbl>
          </a:graphicData>
        </a:graphic>
      </p:graphicFrame>
      <p:sp>
        <p:nvSpPr>
          <p:cNvPr id="11" name="Title 1">
            <a:extLst>
              <a:ext uri="{FF2B5EF4-FFF2-40B4-BE49-F238E27FC236}">
                <a16:creationId xmlns:a16="http://schemas.microsoft.com/office/drawing/2014/main" id="{897B32A6-D7EF-FAE7-9B93-142F5A44E47F}"/>
              </a:ext>
            </a:extLst>
          </p:cNvPr>
          <p:cNvSpPr txBox="1">
            <a:spLocks/>
          </p:cNvSpPr>
          <p:nvPr/>
        </p:nvSpPr>
        <p:spPr>
          <a:xfrm>
            <a:off x="492417" y="615553"/>
            <a:ext cx="7452658" cy="939455"/>
          </a:xfrm>
          <a:prstGeom prst="rect">
            <a:avLst/>
          </a:prstGeom>
          <a:noFill/>
          <a:ln>
            <a:noFill/>
          </a:ln>
        </p:spPr>
        <p:txBody>
          <a:bodyPr vert="horz" wrap="square" lIns="64806" tIns="32403" rIns="64806" bIns="32403" anchor="b" anchorCtr="1" compatLnSpc="1">
            <a:normAutofit/>
          </a:bodyPr>
          <a:lstStyle>
            <a:lvl1pPr marL="0" marR="0" lvl="0" indent="0" algn="ctr" defTabSz="914400" rtl="0" fontAlgn="auto" hangingPunct="1">
              <a:lnSpc>
                <a:spcPct val="90000"/>
              </a:lnSpc>
              <a:spcBef>
                <a:spcPts val="0"/>
              </a:spcBef>
              <a:spcAft>
                <a:spcPts val="0"/>
              </a:spcAft>
              <a:buNone/>
              <a:tabLst/>
              <a:defRPr lang="en-US" sz="6000" b="0" i="0" u="none" strike="noStrike" kern="1200" cap="none" spc="0" baseline="0">
                <a:solidFill>
                  <a:srgbClr val="000000"/>
                </a:solidFill>
                <a:uFillTx/>
                <a:latin typeface="Aptos Display"/>
              </a:defRPr>
            </a:lvl1pPr>
          </a:lstStyle>
          <a:p>
            <a:pPr defTabSz="648035"/>
            <a:r>
              <a:rPr lang="en-GB" sz="3827" b="1">
                <a:solidFill>
                  <a:srgbClr val="002060"/>
                </a:solidFill>
              </a:rPr>
              <a:t>Cluster 9 - Discussion 1</a:t>
            </a:r>
            <a:endParaRPr lang="en-GB" sz="3827" b="1" dirty="0">
              <a:solidFill>
                <a:srgbClr val="002060"/>
              </a:solidFill>
            </a:endParaRPr>
          </a:p>
        </p:txBody>
      </p:sp>
    </p:spTree>
    <p:extLst>
      <p:ext uri="{BB962C8B-B14F-4D97-AF65-F5344CB8AC3E}">
        <p14:creationId xmlns:p14="http://schemas.microsoft.com/office/powerpoint/2010/main" val="1734477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1BDE0-480D-9BA5-997C-6EA5BF9C204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B61D1ED-3B6A-541D-03CE-D52E437BC91C}"/>
              </a:ext>
            </a:extLst>
          </p:cNvPr>
          <p:cNvSpPr>
            <a:spLocks noGrp="1"/>
          </p:cNvSpPr>
          <p:nvPr>
            <p:ph type="title"/>
          </p:nvPr>
        </p:nvSpPr>
        <p:spPr>
          <a:xfrm>
            <a:off x="476224" y="893494"/>
            <a:ext cx="7452658" cy="939455"/>
          </a:xfrm>
        </p:spPr>
        <p:txBody>
          <a:bodyPr>
            <a:normAutofit/>
          </a:bodyPr>
          <a:lstStyle/>
          <a:p>
            <a:pPr algn="ctr"/>
            <a:r>
              <a:rPr lang="en-GB" sz="3827" b="1" dirty="0">
                <a:solidFill>
                  <a:srgbClr val="002060"/>
                </a:solidFill>
              </a:rPr>
              <a:t>Cluster 9 - Discussion 2</a:t>
            </a:r>
          </a:p>
        </p:txBody>
      </p:sp>
      <p:sp>
        <p:nvSpPr>
          <p:cNvPr id="7" name="TextBox 6">
            <a:extLst>
              <a:ext uri="{FF2B5EF4-FFF2-40B4-BE49-F238E27FC236}">
                <a16:creationId xmlns:a16="http://schemas.microsoft.com/office/drawing/2014/main" id="{0165089E-A131-2CF9-33FA-BDAE954742F6}"/>
              </a:ext>
            </a:extLst>
          </p:cNvPr>
          <p:cNvSpPr txBox="1"/>
          <p:nvPr/>
        </p:nvSpPr>
        <p:spPr>
          <a:xfrm>
            <a:off x="589142" y="1574606"/>
            <a:ext cx="7030440" cy="4170437"/>
          </a:xfrm>
          <a:prstGeom prst="rect">
            <a:avLst/>
          </a:prstGeom>
          <a:noFill/>
        </p:spPr>
        <p:txBody>
          <a:bodyPr wrap="square">
            <a:spAutoFit/>
          </a:bodyPr>
          <a:lstStyle/>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Y6 pupil with MSP</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Previous suspensions for physical violence</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Exploitation risks/concerns</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Part-time timetable</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Attempts to climb out of windows onto roof and over railing</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1-1 with him all of the time</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Did not open up to anyone</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Lack of respect for mum </a:t>
            </a:r>
          </a:p>
          <a:p>
            <a:pPr marL="202511" indent="-202511" defTabSz="648035">
              <a:lnSpc>
                <a:spcPct val="150000"/>
              </a:lnSpc>
              <a:buFont typeface="Wingdings" panose="05000000000000000000" pitchFamily="2" charset="2"/>
              <a:buChar char="§"/>
            </a:pPr>
            <a:r>
              <a:rPr lang="en-GB" sz="1984" dirty="0">
                <a:solidFill>
                  <a:prstClr val="black"/>
                </a:solidFill>
                <a:latin typeface="Aptos" panose="02110004020202020204"/>
              </a:rPr>
              <a:t>Given up on learning – no interest in lessons/subjects</a:t>
            </a:r>
          </a:p>
        </p:txBody>
      </p:sp>
    </p:spTree>
    <p:extLst>
      <p:ext uri="{BB962C8B-B14F-4D97-AF65-F5344CB8AC3E}">
        <p14:creationId xmlns:p14="http://schemas.microsoft.com/office/powerpoint/2010/main" val="2674022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D6AC2-1672-1B02-BA84-A8A0AC71D87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8EA33C4-2DA9-E420-EB1B-7F1101920B7D}"/>
              </a:ext>
            </a:extLst>
          </p:cNvPr>
          <p:cNvSpPr>
            <a:spLocks noGrp="1"/>
          </p:cNvSpPr>
          <p:nvPr>
            <p:ph type="title"/>
          </p:nvPr>
        </p:nvSpPr>
        <p:spPr>
          <a:xfrm>
            <a:off x="476224" y="893494"/>
            <a:ext cx="7452658" cy="939455"/>
          </a:xfrm>
        </p:spPr>
        <p:txBody>
          <a:bodyPr>
            <a:normAutofit fontScale="90000"/>
          </a:bodyPr>
          <a:lstStyle/>
          <a:p>
            <a:pPr algn="ctr"/>
            <a:r>
              <a:rPr lang="en-GB" sz="3827" b="1" dirty="0">
                <a:solidFill>
                  <a:srgbClr val="002060"/>
                </a:solidFill>
              </a:rPr>
              <a:t>Discussion 2 – Outcomes of Cluster Recommendations</a:t>
            </a:r>
          </a:p>
        </p:txBody>
      </p:sp>
      <p:sp>
        <p:nvSpPr>
          <p:cNvPr id="5" name="TextBox 4">
            <a:extLst>
              <a:ext uri="{FF2B5EF4-FFF2-40B4-BE49-F238E27FC236}">
                <a16:creationId xmlns:a16="http://schemas.microsoft.com/office/drawing/2014/main" id="{718CCD19-A193-AC1F-2D4F-7A9B967AE598}"/>
              </a:ext>
            </a:extLst>
          </p:cNvPr>
          <p:cNvSpPr txBox="1"/>
          <p:nvPr/>
        </p:nvSpPr>
        <p:spPr>
          <a:xfrm>
            <a:off x="476224" y="1954080"/>
            <a:ext cx="7639219" cy="3603743"/>
          </a:xfrm>
          <a:prstGeom prst="rect">
            <a:avLst/>
          </a:prstGeom>
          <a:noFill/>
        </p:spPr>
        <p:txBody>
          <a:bodyPr wrap="square">
            <a:spAutoFit/>
          </a:bodyPr>
          <a:lstStyle/>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Aptos" panose="020B0004020202020204" pitchFamily="34" charset="0"/>
              </a:rPr>
              <a:t>Extra transition plans implemented </a:t>
            </a:r>
          </a:p>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Calibri" panose="020F0502020204030204" pitchFamily="34" charset="0"/>
              </a:rPr>
              <a:t>D</a:t>
            </a:r>
            <a:r>
              <a:rPr lang="en-GB" sz="1984" dirty="0">
                <a:solidFill>
                  <a:prstClr val="black"/>
                </a:solidFill>
                <a:latin typeface="Aptos" panose="02110004020202020204"/>
                <a:ea typeface="Aptos" panose="020B0004020202020204" pitchFamily="34" charset="0"/>
                <a:cs typeface="Aptos" panose="020B0004020202020204" pitchFamily="34" charset="0"/>
              </a:rPr>
              <a:t>iscussion around his self-esteem</a:t>
            </a:r>
          </a:p>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Aptos" panose="020B0004020202020204" pitchFamily="34" charset="0"/>
              </a:rPr>
              <a:t>Interventions for self-esteem, resilience &amp; aspirations</a:t>
            </a:r>
          </a:p>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Calibri" panose="020F0502020204030204" pitchFamily="34" charset="0"/>
              </a:rPr>
              <a:t>D</a:t>
            </a:r>
            <a:r>
              <a:rPr lang="en-GB" sz="1984" dirty="0">
                <a:solidFill>
                  <a:prstClr val="black"/>
                </a:solidFill>
                <a:latin typeface="Aptos" panose="02110004020202020204"/>
                <a:ea typeface="Aptos" panose="020B0004020202020204" pitchFamily="34" charset="0"/>
                <a:cs typeface="Aptos" panose="020B0004020202020204" pitchFamily="34" charset="0"/>
              </a:rPr>
              <a:t>iscovered interest in gardening and physical work where he can see the difference</a:t>
            </a:r>
          </a:p>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Aptos" panose="020B0004020202020204" pitchFamily="34" charset="0"/>
              </a:rPr>
              <a:t>Daily Maths &amp; English lessons </a:t>
            </a:r>
          </a:p>
          <a:p>
            <a:pPr marL="648035" indent="-324018" defTabSz="648035">
              <a:lnSpc>
                <a:spcPct val="150000"/>
              </a:lnSpc>
              <a:buFont typeface="Wingdings" panose="05000000000000000000" pitchFamily="2" charset="2"/>
              <a:buChar char="§"/>
            </a:pPr>
            <a:r>
              <a:rPr lang="en-GB" sz="1984" dirty="0">
                <a:solidFill>
                  <a:prstClr val="black"/>
                </a:solidFill>
                <a:latin typeface="Aptos" panose="02110004020202020204"/>
                <a:ea typeface="Aptos" panose="020B0004020202020204" pitchFamily="34" charset="0"/>
                <a:cs typeface="Aptos" panose="020B0004020202020204" pitchFamily="34" charset="0"/>
              </a:rPr>
              <a:t>Bespoke afternoon tasks</a:t>
            </a:r>
          </a:p>
          <a:p>
            <a:pPr marL="324018" defTabSz="648035"/>
            <a:endParaRPr lang="en-GB" sz="1984" dirty="0">
              <a:solidFill>
                <a:prstClr val="black"/>
              </a:solidFill>
              <a:latin typeface="Aptos" panose="02110004020202020204"/>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852956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4948" y="4766206"/>
            <a:ext cx="8082899" cy="610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endParaRPr lang="en-GB" sz="1276">
              <a:solidFill>
                <a:prstClr val="white"/>
              </a:solidFill>
              <a:latin typeface="Aptos" panose="02110004020202020204"/>
            </a:endParaRPr>
          </a:p>
        </p:txBody>
      </p:sp>
      <p:sp>
        <p:nvSpPr>
          <p:cNvPr id="3" name="Subtitle 2"/>
          <p:cNvSpPr>
            <a:spLocks noGrp="1"/>
          </p:cNvSpPr>
          <p:nvPr>
            <p:ph type="subTitle" idx="1"/>
          </p:nvPr>
        </p:nvSpPr>
        <p:spPr>
          <a:xfrm>
            <a:off x="1203038" y="1633805"/>
            <a:ext cx="6018185" cy="427583"/>
          </a:xfrm>
        </p:spPr>
        <p:txBody>
          <a:bodyPr>
            <a:normAutofit/>
          </a:bodyPr>
          <a:lstStyle/>
          <a:p>
            <a:pPr algn="l"/>
            <a:r>
              <a:rPr lang="en-GB" sz="1772" b="1" u="sng">
                <a:solidFill>
                  <a:schemeClr val="tx1"/>
                </a:solidFill>
              </a:rPr>
              <a:t>Specific Examples </a:t>
            </a:r>
          </a:p>
          <a:p>
            <a:pPr algn="l"/>
            <a:endParaRPr lang="en-GB"/>
          </a:p>
          <a:p>
            <a:pPr algn="l"/>
            <a:endParaRPr lang="en-GB"/>
          </a:p>
          <a:p>
            <a:pPr algn="l"/>
            <a:endParaRPr lang="en-GB"/>
          </a:p>
        </p:txBody>
      </p:sp>
      <p:sp>
        <p:nvSpPr>
          <p:cNvPr id="4" name="Rectangle 3"/>
          <p:cNvSpPr/>
          <p:nvPr/>
        </p:nvSpPr>
        <p:spPr>
          <a:xfrm>
            <a:off x="2160191" y="3012640"/>
            <a:ext cx="4320381" cy="288669"/>
          </a:xfrm>
          <a:prstGeom prst="rect">
            <a:avLst/>
          </a:prstGeom>
        </p:spPr>
        <p:txBody>
          <a:bodyPr>
            <a:spAutoFit/>
          </a:bodyPr>
          <a:lstStyle/>
          <a:p>
            <a:pPr defTabSz="648035"/>
            <a:endParaRPr lang="en-GB" sz="1276">
              <a:solidFill>
                <a:prstClr val="black"/>
              </a:solidFill>
              <a:latin typeface="Aptos" panose="02110004020202020204"/>
            </a:endParaRPr>
          </a:p>
        </p:txBody>
      </p:sp>
      <p:sp>
        <p:nvSpPr>
          <p:cNvPr id="5" name="Rectangle 4"/>
          <p:cNvSpPr/>
          <p:nvPr/>
        </p:nvSpPr>
        <p:spPr>
          <a:xfrm>
            <a:off x="730456" y="2531609"/>
            <a:ext cx="4320381" cy="288669"/>
          </a:xfrm>
          <a:prstGeom prst="rect">
            <a:avLst/>
          </a:prstGeom>
        </p:spPr>
        <p:txBody>
          <a:bodyPr>
            <a:spAutoFit/>
          </a:bodyPr>
          <a:lstStyle/>
          <a:p>
            <a:pPr defTabSz="648035"/>
            <a:endParaRPr lang="en-GB" sz="1276">
              <a:solidFill>
                <a:prstClr val="black"/>
              </a:solidFill>
              <a:latin typeface="Aptos" panose="02110004020202020204"/>
            </a:endParaRPr>
          </a:p>
        </p:txBody>
      </p:sp>
      <p:sp>
        <p:nvSpPr>
          <p:cNvPr id="6" name="Rectangle 5"/>
          <p:cNvSpPr/>
          <p:nvPr/>
        </p:nvSpPr>
        <p:spPr>
          <a:xfrm>
            <a:off x="234948" y="4766206"/>
            <a:ext cx="8082899" cy="637739"/>
          </a:xfrm>
          <a:prstGeom prst="rect">
            <a:avLst/>
          </a:prstGeom>
        </p:spPr>
        <p:txBody>
          <a:bodyPr wrap="square">
            <a:spAutoFit/>
          </a:bodyPr>
          <a:lstStyle/>
          <a:p>
            <a:pPr defTabSz="648035"/>
            <a:r>
              <a:rPr lang="en-GB" sz="1772">
                <a:solidFill>
                  <a:prstClr val="black"/>
                </a:solidFill>
                <a:latin typeface="Aptos" panose="02110004020202020204"/>
              </a:rPr>
              <a:t>Confidence in being able to meet the needs of the child prior to discussion: 4</a:t>
            </a:r>
          </a:p>
          <a:p>
            <a:pPr defTabSz="648035"/>
            <a:r>
              <a:rPr lang="en-GB" sz="1772">
                <a:solidFill>
                  <a:prstClr val="black"/>
                </a:solidFill>
                <a:latin typeface="Aptos" panose="02110004020202020204"/>
              </a:rPr>
              <a:t>Confidence in being able to meet the needs of the child prior to discussion: 7</a:t>
            </a:r>
          </a:p>
        </p:txBody>
      </p:sp>
      <p:graphicFrame>
        <p:nvGraphicFramePr>
          <p:cNvPr id="7" name="Table 6"/>
          <p:cNvGraphicFramePr>
            <a:graphicFrameLocks noGrp="1"/>
          </p:cNvGraphicFramePr>
          <p:nvPr/>
        </p:nvGraphicFramePr>
        <p:xfrm>
          <a:off x="541910" y="2068652"/>
          <a:ext cx="7342284" cy="2484686"/>
        </p:xfrm>
        <a:graphic>
          <a:graphicData uri="http://schemas.openxmlformats.org/drawingml/2006/table">
            <a:tbl>
              <a:tblPr firstRow="1" firstCol="1" bandRow="1">
                <a:tableStyleId>{5C22544A-7EE6-4342-B048-85BDC9FD1C3A}</a:tableStyleId>
              </a:tblPr>
              <a:tblGrid>
                <a:gridCol w="3783587">
                  <a:extLst>
                    <a:ext uri="{9D8B030D-6E8A-4147-A177-3AD203B41FA5}">
                      <a16:colId xmlns:a16="http://schemas.microsoft.com/office/drawing/2014/main" val="3065228957"/>
                    </a:ext>
                  </a:extLst>
                </a:gridCol>
                <a:gridCol w="3558697">
                  <a:extLst>
                    <a:ext uri="{9D8B030D-6E8A-4147-A177-3AD203B41FA5}">
                      <a16:colId xmlns:a16="http://schemas.microsoft.com/office/drawing/2014/main" val="574812696"/>
                    </a:ext>
                  </a:extLst>
                </a:gridCol>
              </a:tblGrid>
              <a:tr h="2484686">
                <a:tc>
                  <a:txBody>
                    <a:bodyPr/>
                    <a:lstStyle/>
                    <a:p>
                      <a:pPr marL="342900" lvl="0" indent="-342900">
                        <a:lnSpc>
                          <a:spcPct val="107000"/>
                        </a:lnSpc>
                        <a:spcAft>
                          <a:spcPts val="0"/>
                        </a:spcAft>
                        <a:buFont typeface="Symbol" panose="05050102010706020507" pitchFamily="18" charset="2"/>
                        <a:buChar char=""/>
                      </a:pPr>
                      <a:r>
                        <a:rPr lang="en-GB" sz="1700">
                          <a:solidFill>
                            <a:schemeClr val="tx1"/>
                          </a:solidFill>
                          <a:effectLst/>
                        </a:rPr>
                        <a:t>Part-time timetable (accessing 3 hours 20 mins initially)</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Previous suspensions/</a:t>
                      </a:r>
                      <a:r>
                        <a:rPr lang="en-GB" sz="1700" baseline="0">
                          <a:solidFill>
                            <a:schemeClr val="tx1"/>
                          </a:solidFill>
                          <a:effectLst/>
                        </a:rPr>
                        <a:t> p</a:t>
                      </a:r>
                      <a:r>
                        <a:rPr lang="en-GB" sz="1700">
                          <a:solidFill>
                            <a:schemeClr val="tx1"/>
                          </a:solidFill>
                          <a:effectLst/>
                        </a:rPr>
                        <a:t>hysically aggressive/ verbally abusive/ unsafe behaviours</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Arial" panose="020B0604020202020204" pitchFamily="34" charset="0"/>
                        <a:buChar char="•"/>
                      </a:pPr>
                      <a:r>
                        <a:rPr lang="en-GB" sz="1700">
                          <a:solidFill>
                            <a:schemeClr val="tx1"/>
                          </a:solidFill>
                          <a:effectLst/>
                          <a:latin typeface="Calibri"/>
                          <a:ea typeface="Calibri"/>
                          <a:cs typeface="Times New Roman"/>
                        </a:rPr>
                        <a:t>Identified need around self-esteem and resilience</a:t>
                      </a:r>
                    </a:p>
                  </a:txBody>
                  <a:tcPr marL="47871" marR="47871" marT="0" marB="0">
                    <a:solidFill>
                      <a:schemeClr val="tx2">
                        <a:lumMod val="50000"/>
                        <a:lumOff val="50000"/>
                      </a:schemeClr>
                    </a:solidFill>
                  </a:tcPr>
                </a:tc>
                <a:tc>
                  <a:txBody>
                    <a:bodyPr/>
                    <a:lstStyle/>
                    <a:p>
                      <a:pPr marL="342900" lvl="0" indent="-342900">
                        <a:lnSpc>
                          <a:spcPct val="107000"/>
                        </a:lnSpc>
                        <a:spcAft>
                          <a:spcPts val="0"/>
                        </a:spcAft>
                        <a:buFont typeface="Symbol" panose="05050102010706020507" pitchFamily="18" charset="2"/>
                        <a:buChar char=""/>
                      </a:pPr>
                      <a:r>
                        <a:rPr lang="en-GB" sz="1700">
                          <a:solidFill>
                            <a:schemeClr val="tx1"/>
                          </a:solidFill>
                          <a:effectLst/>
                        </a:rPr>
                        <a:t>Accessing school full-time</a:t>
                      </a:r>
                    </a:p>
                    <a:p>
                      <a:pPr marL="342900" lvl="0" indent="-342900">
                        <a:lnSpc>
                          <a:spcPct val="107000"/>
                        </a:lnSpc>
                        <a:spcAft>
                          <a:spcPts val="0"/>
                        </a:spcAft>
                        <a:buFont typeface="Symbol" panose="05050102010706020507" pitchFamily="18" charset="2"/>
                        <a:buChar char=""/>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Able to access mainstream lessons for half</a:t>
                      </a:r>
                      <a:r>
                        <a:rPr lang="en-GB" sz="1700" baseline="0">
                          <a:solidFill>
                            <a:schemeClr val="tx1"/>
                          </a:solidFill>
                          <a:effectLst/>
                        </a:rPr>
                        <a:t> of each school day plus bespoke learning for the remainder of each day</a:t>
                      </a:r>
                    </a:p>
                    <a:p>
                      <a:pPr marL="0" lvl="0" indent="0">
                        <a:lnSpc>
                          <a:spcPct val="107000"/>
                        </a:lnSpc>
                        <a:spcAft>
                          <a:spcPts val="0"/>
                        </a:spcAft>
                        <a:buFont typeface="Symbol" panose="05050102010706020507" pitchFamily="18" charset="2"/>
                        <a:buNone/>
                      </a:pPr>
                      <a:endParaRPr lang="en-GB" sz="1700">
                        <a:solidFill>
                          <a:schemeClr val="tx1"/>
                        </a:solidFill>
                        <a:effectLst/>
                      </a:endParaRPr>
                    </a:p>
                    <a:p>
                      <a:pPr marL="342900" lvl="0" indent="-342900">
                        <a:lnSpc>
                          <a:spcPct val="107000"/>
                        </a:lnSpc>
                        <a:spcAft>
                          <a:spcPts val="0"/>
                        </a:spcAft>
                        <a:buFont typeface="Symbol" panose="05050102010706020507" pitchFamily="18" charset="2"/>
                        <a:buChar char=""/>
                      </a:pPr>
                      <a:r>
                        <a:rPr lang="en-GB" sz="1700">
                          <a:solidFill>
                            <a:schemeClr val="tx1"/>
                          </a:solidFill>
                          <a:effectLst/>
                        </a:rPr>
                        <a:t>Improved regulation</a:t>
                      </a:r>
                      <a:endParaRPr lang="en-GB" sz="1700">
                        <a:solidFill>
                          <a:schemeClr val="tx1"/>
                        </a:solidFill>
                        <a:effectLst/>
                        <a:latin typeface="Calibri"/>
                        <a:ea typeface="Calibri"/>
                        <a:cs typeface="Times New Roman"/>
                      </a:endParaRPr>
                    </a:p>
                  </a:txBody>
                  <a:tcPr marL="47871" marR="47871" marT="0" marB="0">
                    <a:solidFill>
                      <a:schemeClr val="accent3">
                        <a:lumMod val="60000"/>
                        <a:lumOff val="40000"/>
                      </a:schemeClr>
                    </a:solidFill>
                  </a:tcPr>
                </a:tc>
                <a:extLst>
                  <a:ext uri="{0D108BD9-81ED-4DB2-BD59-A6C34878D82A}">
                    <a16:rowId xmlns:a16="http://schemas.microsoft.com/office/drawing/2014/main" val="2836122567"/>
                  </a:ext>
                </a:extLst>
              </a:tr>
            </a:tbl>
          </a:graphicData>
        </a:graphic>
      </p:graphicFrame>
      <p:sp>
        <p:nvSpPr>
          <p:cNvPr id="11" name="Title 1">
            <a:extLst>
              <a:ext uri="{FF2B5EF4-FFF2-40B4-BE49-F238E27FC236}">
                <a16:creationId xmlns:a16="http://schemas.microsoft.com/office/drawing/2014/main" id="{93B0B412-949C-9F65-7339-AF05C1642E38}"/>
              </a:ext>
            </a:extLst>
          </p:cNvPr>
          <p:cNvSpPr txBox="1">
            <a:spLocks/>
          </p:cNvSpPr>
          <p:nvPr/>
        </p:nvSpPr>
        <p:spPr>
          <a:xfrm>
            <a:off x="485802" y="657202"/>
            <a:ext cx="7452658" cy="939455"/>
          </a:xfrm>
          <a:prstGeom prst="rect">
            <a:avLst/>
          </a:prstGeom>
          <a:noFill/>
          <a:ln>
            <a:noFill/>
          </a:ln>
        </p:spPr>
        <p:txBody>
          <a:bodyPr vert="horz" wrap="square" lIns="64806" tIns="32403" rIns="64806" bIns="32403" anchor="b" anchorCtr="1" compatLnSpc="1">
            <a:normAutofit/>
          </a:bodyPr>
          <a:lstStyle>
            <a:lvl1pPr marL="0" marR="0" lvl="0" indent="0" algn="ctr" defTabSz="914400" rtl="0" fontAlgn="auto" hangingPunct="1">
              <a:lnSpc>
                <a:spcPct val="90000"/>
              </a:lnSpc>
              <a:spcBef>
                <a:spcPts val="0"/>
              </a:spcBef>
              <a:spcAft>
                <a:spcPts val="0"/>
              </a:spcAft>
              <a:buNone/>
              <a:tabLst/>
              <a:defRPr lang="en-US" sz="6000" b="0" i="0" u="none" strike="noStrike" kern="1200" cap="none" spc="0" baseline="0">
                <a:solidFill>
                  <a:srgbClr val="000000"/>
                </a:solidFill>
                <a:uFillTx/>
                <a:latin typeface="Aptos Display"/>
              </a:defRPr>
            </a:lvl1pPr>
          </a:lstStyle>
          <a:p>
            <a:pPr defTabSz="648035"/>
            <a:r>
              <a:rPr lang="en-GB" sz="3827" b="1" dirty="0">
                <a:solidFill>
                  <a:srgbClr val="002060"/>
                </a:solidFill>
              </a:rPr>
              <a:t>Cluster 9 - Discussion 2</a:t>
            </a:r>
          </a:p>
        </p:txBody>
      </p:sp>
    </p:spTree>
    <p:extLst>
      <p:ext uri="{BB962C8B-B14F-4D97-AF65-F5344CB8AC3E}">
        <p14:creationId xmlns:p14="http://schemas.microsoft.com/office/powerpoint/2010/main" val="615037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169" y="908631"/>
            <a:ext cx="5289751" cy="706804"/>
          </a:xfrm>
        </p:spPr>
        <p:txBody>
          <a:bodyPr/>
          <a:lstStyle/>
          <a:p>
            <a:r>
              <a:rPr lang="en-GB"/>
              <a:t>Cluster 9</a:t>
            </a:r>
          </a:p>
        </p:txBody>
      </p:sp>
      <p:sp>
        <p:nvSpPr>
          <p:cNvPr id="3" name="Subtitle 2"/>
          <p:cNvSpPr>
            <a:spLocks noGrp="1"/>
          </p:cNvSpPr>
          <p:nvPr>
            <p:ph type="subTitle" idx="1"/>
          </p:nvPr>
        </p:nvSpPr>
        <p:spPr>
          <a:xfrm>
            <a:off x="167601" y="2160224"/>
            <a:ext cx="6217997" cy="3110448"/>
          </a:xfrm>
        </p:spPr>
        <p:txBody>
          <a:bodyPr>
            <a:normAutofit fontScale="85000" lnSpcReduction="20000"/>
          </a:bodyPr>
          <a:lstStyle/>
          <a:p>
            <a:pPr marL="405022" indent="-405022" algn="l">
              <a:buFont typeface="Wingdings" panose="05000000000000000000" pitchFamily="2" charset="2"/>
              <a:buChar char="Ø"/>
            </a:pPr>
            <a:r>
              <a:rPr lang="en-GB" sz="1984" b="1">
                <a:solidFill>
                  <a:schemeClr val="tx1"/>
                </a:solidFill>
              </a:rPr>
              <a:t>Intensive Interaction </a:t>
            </a:r>
            <a:r>
              <a:rPr lang="en-GB" sz="1984">
                <a:solidFill>
                  <a:schemeClr val="tx1"/>
                </a:solidFill>
              </a:rPr>
              <a:t>- £1500</a:t>
            </a:r>
          </a:p>
          <a:p>
            <a:pPr algn="l"/>
            <a:r>
              <a:rPr lang="en-GB" sz="1984">
                <a:solidFill>
                  <a:schemeClr val="tx1"/>
                </a:solidFill>
              </a:rPr>
              <a:t>	(22 staff trained, 41 children across 8 settings 	impacted)</a:t>
            </a:r>
          </a:p>
          <a:p>
            <a:pPr marL="324018" indent="-324018" algn="l">
              <a:buFont typeface="Wingdings" panose="05000000000000000000" pitchFamily="2" charset="2"/>
              <a:buChar char="Ø"/>
            </a:pPr>
            <a:endParaRPr lang="en-GB" sz="1984">
              <a:solidFill>
                <a:schemeClr val="tx1"/>
              </a:solidFill>
            </a:endParaRPr>
          </a:p>
          <a:p>
            <a:pPr marL="324018" indent="-324018" algn="l">
              <a:buFont typeface="Wingdings" panose="05000000000000000000" pitchFamily="2" charset="2"/>
              <a:buChar char="Ø"/>
            </a:pPr>
            <a:r>
              <a:rPr lang="en-GB" sz="1984" b="1">
                <a:solidFill>
                  <a:schemeClr val="tx1"/>
                </a:solidFill>
              </a:rPr>
              <a:t>Lunchtime supervisor AET training </a:t>
            </a:r>
            <a:r>
              <a:rPr lang="en-GB" sz="1984">
                <a:solidFill>
                  <a:schemeClr val="tx1"/>
                </a:solidFill>
              </a:rPr>
              <a:t>-  £902</a:t>
            </a:r>
          </a:p>
          <a:p>
            <a:pPr algn="l"/>
            <a:r>
              <a:rPr lang="en-GB" sz="1984">
                <a:solidFill>
                  <a:schemeClr val="tx1"/>
                </a:solidFill>
              </a:rPr>
              <a:t>	 Delivered by CCI &amp; EYSEND</a:t>
            </a:r>
          </a:p>
          <a:p>
            <a:pPr algn="l"/>
            <a:r>
              <a:rPr lang="en-GB" sz="1984">
                <a:solidFill>
                  <a:schemeClr val="tx1"/>
                </a:solidFill>
              </a:rPr>
              <a:t>	(32 staff trained, 350 children across 4 settings 	impacted)</a:t>
            </a:r>
          </a:p>
          <a:p>
            <a:pPr marL="324018" indent="-324018" algn="l">
              <a:buFont typeface="Wingdings" panose="05000000000000000000" pitchFamily="2" charset="2"/>
              <a:buChar char="Ø"/>
            </a:pPr>
            <a:endParaRPr lang="en-GB" sz="1984">
              <a:solidFill>
                <a:schemeClr val="tx1"/>
              </a:solidFill>
            </a:endParaRPr>
          </a:p>
          <a:p>
            <a:pPr marL="324018" indent="-324018" algn="l">
              <a:buFont typeface="Wingdings" panose="05000000000000000000" pitchFamily="2" charset="2"/>
              <a:buChar char="Ø"/>
            </a:pPr>
            <a:r>
              <a:rPr lang="en-GB" sz="1984" b="1">
                <a:solidFill>
                  <a:schemeClr val="tx1"/>
                </a:solidFill>
              </a:rPr>
              <a:t> </a:t>
            </a:r>
            <a:r>
              <a:rPr lang="en-GB" sz="1984" b="1" err="1">
                <a:solidFill>
                  <a:schemeClr val="tx1"/>
                </a:solidFill>
              </a:rPr>
              <a:t>Widgit</a:t>
            </a:r>
            <a:r>
              <a:rPr lang="en-GB" sz="1984" b="1">
                <a:solidFill>
                  <a:schemeClr val="tx1"/>
                </a:solidFill>
              </a:rPr>
              <a:t> </a:t>
            </a:r>
            <a:r>
              <a:rPr lang="en-GB" sz="1984">
                <a:solidFill>
                  <a:schemeClr val="tx1"/>
                </a:solidFill>
              </a:rPr>
              <a:t>- £2920</a:t>
            </a:r>
          </a:p>
          <a:p>
            <a:pPr algn="l"/>
            <a:r>
              <a:rPr lang="en-GB" sz="1984">
                <a:solidFill>
                  <a:schemeClr val="tx1"/>
                </a:solidFill>
              </a:rPr>
              <a:t>	(139 staff using, 1932 children across all 11 settings 	impacted)</a:t>
            </a:r>
          </a:p>
        </p:txBody>
      </p:sp>
      <p:sp>
        <p:nvSpPr>
          <p:cNvPr id="4" name="Rectangle 3"/>
          <p:cNvSpPr/>
          <p:nvPr/>
        </p:nvSpPr>
        <p:spPr>
          <a:xfrm>
            <a:off x="501800" y="1615434"/>
            <a:ext cx="4341198" cy="414445"/>
          </a:xfrm>
          <a:prstGeom prst="rect">
            <a:avLst/>
          </a:prstGeom>
        </p:spPr>
        <p:txBody>
          <a:bodyPr wrap="none" lIns="64806" tIns="32403" rIns="64806" bIns="32403" anchor="t">
            <a:spAutoFit/>
          </a:bodyPr>
          <a:lstStyle/>
          <a:p>
            <a:pPr defTabSz="648035"/>
            <a:r>
              <a:rPr lang="en-GB" sz="2268" b="1" u="sng">
                <a:solidFill>
                  <a:prstClr val="black"/>
                </a:solidFill>
                <a:latin typeface="Aptos" panose="02110004020202020204"/>
              </a:rPr>
              <a:t>Cluster-wide training/resources</a:t>
            </a:r>
          </a:p>
        </p:txBody>
      </p:sp>
      <p:pic>
        <p:nvPicPr>
          <p:cNvPr id="2050" name="Picture 2" descr="Support Visual Learning With Symbols | Widgit">
            <a:extLst>
              <a:ext uri="{FF2B5EF4-FFF2-40B4-BE49-F238E27FC236}">
                <a16:creationId xmlns:a16="http://schemas.microsoft.com/office/drawing/2014/main" id="{9152376B-9586-D118-1002-D583E4F96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44" y="4385879"/>
            <a:ext cx="2074644" cy="1148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aching Assistants &amp; Support Staff | NSMtraining &amp; Consultancy">
            <a:extLst>
              <a:ext uri="{FF2B5EF4-FFF2-40B4-BE49-F238E27FC236}">
                <a16:creationId xmlns:a16="http://schemas.microsoft.com/office/drawing/2014/main" id="{BAEB5444-D630-39CC-BC71-854677E7D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245" y="3214969"/>
            <a:ext cx="2074644" cy="10993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nsive Interaction: Sasha &amp; Riana (3) | Intensive interaction ...">
            <a:extLst>
              <a:ext uri="{FF2B5EF4-FFF2-40B4-BE49-F238E27FC236}">
                <a16:creationId xmlns:a16="http://schemas.microsoft.com/office/drawing/2014/main" id="{79071597-18DB-4ED2-73AE-98C1CC7A24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52" b="16518"/>
          <a:stretch>
            <a:fillRect/>
          </a:stretch>
        </p:blipFill>
        <p:spPr bwMode="auto">
          <a:xfrm>
            <a:off x="6456245" y="1995213"/>
            <a:ext cx="2074644" cy="114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202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3189" y="933949"/>
            <a:ext cx="3044658" cy="684911"/>
          </a:xfrm>
        </p:spPr>
        <p:txBody>
          <a:bodyPr/>
          <a:lstStyle/>
          <a:p>
            <a:r>
              <a:rPr lang="en-GB"/>
              <a:t>Cluster 9</a:t>
            </a:r>
          </a:p>
        </p:txBody>
      </p:sp>
      <p:sp>
        <p:nvSpPr>
          <p:cNvPr id="3" name="Subtitle 2"/>
          <p:cNvSpPr>
            <a:spLocks noGrp="1"/>
          </p:cNvSpPr>
          <p:nvPr>
            <p:ph type="subTitle" idx="1"/>
          </p:nvPr>
        </p:nvSpPr>
        <p:spPr>
          <a:xfrm>
            <a:off x="-24085" y="2219080"/>
            <a:ext cx="5996948" cy="2296006"/>
          </a:xfrm>
        </p:spPr>
        <p:txBody>
          <a:bodyPr>
            <a:normAutofit/>
          </a:bodyPr>
          <a:lstStyle/>
          <a:p>
            <a:pPr marL="243013" indent="-243013" algn="l">
              <a:buFont typeface="Arial" panose="020B0604020202020204" pitchFamily="34" charset="0"/>
              <a:buChar char="•"/>
            </a:pPr>
            <a:r>
              <a:rPr lang="en-GB">
                <a:solidFill>
                  <a:schemeClr val="tx1"/>
                </a:solidFill>
              </a:rPr>
              <a:t>Professional relationships, guidance, support</a:t>
            </a:r>
          </a:p>
          <a:p>
            <a:pPr marL="243013" indent="-243013" algn="l">
              <a:buFont typeface="Arial" panose="020B0604020202020204" pitchFamily="34" charset="0"/>
              <a:buChar char="•"/>
            </a:pPr>
            <a:r>
              <a:rPr lang="en-GB">
                <a:solidFill>
                  <a:schemeClr val="tx1"/>
                </a:solidFill>
              </a:rPr>
              <a:t>TAC</a:t>
            </a:r>
          </a:p>
          <a:p>
            <a:pPr marL="243013" indent="-243013" algn="l">
              <a:buFont typeface="Arial" panose="020B0604020202020204" pitchFamily="34" charset="0"/>
              <a:buChar char="•"/>
            </a:pPr>
            <a:r>
              <a:rPr lang="en-GB">
                <a:solidFill>
                  <a:schemeClr val="tx1"/>
                </a:solidFill>
              </a:rPr>
              <a:t>Transition</a:t>
            </a:r>
          </a:p>
          <a:p>
            <a:pPr marL="243013" indent="-243013" algn="l">
              <a:buFont typeface="Arial" panose="020B0604020202020204" pitchFamily="34" charset="0"/>
              <a:buChar char="•"/>
            </a:pPr>
            <a:r>
              <a:rPr lang="en-GB">
                <a:solidFill>
                  <a:schemeClr val="tx1"/>
                </a:solidFill>
              </a:rPr>
              <a:t>Consistency</a:t>
            </a:r>
          </a:p>
          <a:p>
            <a:pPr marL="243013" indent="-243013" algn="l">
              <a:buFont typeface="Arial" panose="020B0604020202020204" pitchFamily="34" charset="0"/>
              <a:buChar char="•"/>
            </a:pPr>
            <a:r>
              <a:rPr lang="en-GB">
                <a:solidFill>
                  <a:schemeClr val="tx1"/>
                </a:solidFill>
              </a:rPr>
              <a:t>Deepening understanding </a:t>
            </a:r>
          </a:p>
          <a:p>
            <a:pPr marL="243013" indent="-243013" algn="l">
              <a:buFont typeface="Arial" panose="020B0604020202020204" pitchFamily="34" charset="0"/>
              <a:buChar char="•"/>
            </a:pPr>
            <a:r>
              <a:rPr lang="en-GB">
                <a:solidFill>
                  <a:schemeClr val="tx1"/>
                </a:solidFill>
              </a:rPr>
              <a:t>More preventative and proactive, and less reactive </a:t>
            </a:r>
          </a:p>
          <a:p>
            <a:pPr marL="243013" indent="-243013" algn="l">
              <a:buFont typeface="Arial" panose="020B0604020202020204" pitchFamily="34" charset="0"/>
              <a:buChar char="•"/>
            </a:pPr>
            <a:r>
              <a:rPr lang="en-GB">
                <a:solidFill>
                  <a:schemeClr val="tx1"/>
                </a:solidFill>
              </a:rPr>
              <a:t>Learning process/ developing expertise</a:t>
            </a:r>
            <a:endParaRPr lang="en-GB" sz="1984"/>
          </a:p>
          <a:p>
            <a:pPr algn="l"/>
            <a:endParaRPr lang="en-GB"/>
          </a:p>
          <a:p>
            <a:pPr algn="l"/>
            <a:endParaRPr lang="en-GB"/>
          </a:p>
        </p:txBody>
      </p:sp>
      <p:sp>
        <p:nvSpPr>
          <p:cNvPr id="4" name="Rectangle 3"/>
          <p:cNvSpPr/>
          <p:nvPr/>
        </p:nvSpPr>
        <p:spPr>
          <a:xfrm>
            <a:off x="545251" y="1567018"/>
            <a:ext cx="1917008" cy="370779"/>
          </a:xfrm>
          <a:prstGeom prst="rect">
            <a:avLst/>
          </a:prstGeom>
        </p:spPr>
        <p:txBody>
          <a:bodyPr wrap="none" lIns="64806" tIns="32403" rIns="64806" bIns="32403" anchor="t">
            <a:spAutoFit/>
          </a:bodyPr>
          <a:lstStyle/>
          <a:p>
            <a:pPr defTabSz="648035"/>
            <a:r>
              <a:rPr lang="en-GB" sz="1984" b="1" u="sng">
                <a:solidFill>
                  <a:prstClr val="black"/>
                </a:solidFill>
                <a:latin typeface="Aptos" panose="02110004020202020204"/>
              </a:rPr>
              <a:t>Positive Impact</a:t>
            </a:r>
          </a:p>
        </p:txBody>
      </p:sp>
      <p:sp>
        <p:nvSpPr>
          <p:cNvPr id="5" name="Speech Bubble: Rectangle with Corners Rounded 4">
            <a:extLst>
              <a:ext uri="{FF2B5EF4-FFF2-40B4-BE49-F238E27FC236}">
                <a16:creationId xmlns:a16="http://schemas.microsoft.com/office/drawing/2014/main" id="{21776269-8B9F-A6AB-9A9F-30506176ED31}"/>
              </a:ext>
            </a:extLst>
          </p:cNvPr>
          <p:cNvSpPr/>
          <p:nvPr/>
        </p:nvSpPr>
        <p:spPr>
          <a:xfrm>
            <a:off x="5742067" y="901242"/>
            <a:ext cx="2603708" cy="59764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417">
                <a:solidFill>
                  <a:prstClr val="white"/>
                </a:solidFill>
                <a:latin typeface="Aptos" panose="02110004020202020204"/>
              </a:rPr>
              <a:t>Lots of ideas from a range of professionals.</a:t>
            </a:r>
          </a:p>
        </p:txBody>
      </p:sp>
      <p:sp>
        <p:nvSpPr>
          <p:cNvPr id="6" name="Speech Bubble: Rectangle with Corners Rounded 5">
            <a:extLst>
              <a:ext uri="{FF2B5EF4-FFF2-40B4-BE49-F238E27FC236}">
                <a16:creationId xmlns:a16="http://schemas.microsoft.com/office/drawing/2014/main" id="{83E71910-F709-F78F-0CB7-4C8A65A5F656}"/>
              </a:ext>
            </a:extLst>
          </p:cNvPr>
          <p:cNvSpPr/>
          <p:nvPr/>
        </p:nvSpPr>
        <p:spPr>
          <a:xfrm>
            <a:off x="5742065" y="2749466"/>
            <a:ext cx="2603708" cy="110058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417">
                <a:solidFill>
                  <a:prstClr val="white"/>
                </a:solidFill>
                <a:latin typeface="Aptos" panose="02110004020202020204"/>
              </a:rPr>
              <a:t>Having the opportunity to talk with high school SENCOs and building that relationship to aid transition</a:t>
            </a:r>
          </a:p>
        </p:txBody>
      </p:sp>
      <p:sp>
        <p:nvSpPr>
          <p:cNvPr id="7" name="Speech Bubble: Rectangle with Corners Rounded 6">
            <a:extLst>
              <a:ext uri="{FF2B5EF4-FFF2-40B4-BE49-F238E27FC236}">
                <a16:creationId xmlns:a16="http://schemas.microsoft.com/office/drawing/2014/main" id="{9837F58C-524A-B7AA-1059-5B13617A5EE6}"/>
              </a:ext>
            </a:extLst>
          </p:cNvPr>
          <p:cNvSpPr/>
          <p:nvPr/>
        </p:nvSpPr>
        <p:spPr>
          <a:xfrm>
            <a:off x="5742065" y="4926713"/>
            <a:ext cx="2603708" cy="65539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417">
                <a:solidFill>
                  <a:prstClr val="white"/>
                </a:solidFill>
                <a:latin typeface="Aptos" panose="02110004020202020204"/>
              </a:rPr>
              <a:t>Cluster 9 is a really supportive group.</a:t>
            </a:r>
          </a:p>
        </p:txBody>
      </p:sp>
      <p:sp>
        <p:nvSpPr>
          <p:cNvPr id="8" name="Speech Bubble: Rectangle with Corners Rounded 7">
            <a:extLst>
              <a:ext uri="{FF2B5EF4-FFF2-40B4-BE49-F238E27FC236}">
                <a16:creationId xmlns:a16="http://schemas.microsoft.com/office/drawing/2014/main" id="{A7744D63-10C7-B2F1-C583-CBF261E26DD5}"/>
              </a:ext>
            </a:extLst>
          </p:cNvPr>
          <p:cNvSpPr/>
          <p:nvPr/>
        </p:nvSpPr>
        <p:spPr>
          <a:xfrm>
            <a:off x="5742065" y="4036240"/>
            <a:ext cx="2603708" cy="68838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417">
                <a:solidFill>
                  <a:prstClr val="white"/>
                </a:solidFill>
                <a:latin typeface="Aptos" panose="02110004020202020204"/>
              </a:rPr>
              <a:t>Access to a range of professionals face-to-face</a:t>
            </a:r>
            <a:r>
              <a:rPr lang="en-GB" sz="1276">
                <a:solidFill>
                  <a:prstClr val="white"/>
                </a:solidFill>
                <a:latin typeface="Aptos" panose="02110004020202020204"/>
              </a:rPr>
              <a:t>.</a:t>
            </a:r>
          </a:p>
        </p:txBody>
      </p:sp>
      <p:sp>
        <p:nvSpPr>
          <p:cNvPr id="9" name="Speech Bubble: Rectangle with Corners Rounded 8">
            <a:extLst>
              <a:ext uri="{FF2B5EF4-FFF2-40B4-BE49-F238E27FC236}">
                <a16:creationId xmlns:a16="http://schemas.microsoft.com/office/drawing/2014/main" id="{3D404503-AC46-8190-7650-2B0E3E880484}"/>
              </a:ext>
            </a:extLst>
          </p:cNvPr>
          <p:cNvSpPr/>
          <p:nvPr/>
        </p:nvSpPr>
        <p:spPr>
          <a:xfrm>
            <a:off x="5742066" y="1618648"/>
            <a:ext cx="2603708" cy="96091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417">
                <a:solidFill>
                  <a:prstClr val="white"/>
                </a:solidFill>
                <a:latin typeface="Aptos" panose="02110004020202020204"/>
              </a:rPr>
              <a:t>Signposting for other support to access for children and parents.</a:t>
            </a:r>
          </a:p>
        </p:txBody>
      </p:sp>
    </p:spTree>
    <p:extLst>
      <p:ext uri="{BB962C8B-B14F-4D97-AF65-F5344CB8AC3E}">
        <p14:creationId xmlns:p14="http://schemas.microsoft.com/office/powerpoint/2010/main" val="2993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2"/>
          <p:cNvSpPr/>
          <p:nvPr/>
        </p:nvSpPr>
        <p:spPr>
          <a:xfrm>
            <a:off x="3996262" y="4610482"/>
            <a:ext cx="4258271" cy="734112"/>
          </a:xfrm>
          <a:prstGeom prst="wedgeEllipseCallout">
            <a:avLst>
              <a:gd name="adj1" fmla="val -32998"/>
              <a:gd name="adj2" fmla="val -235033"/>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practical, immediate, relevant</a:t>
            </a:r>
          </a:p>
        </p:txBody>
      </p:sp>
      <p:sp>
        <p:nvSpPr>
          <p:cNvPr id="4" name="TextBox 3"/>
          <p:cNvSpPr txBox="1"/>
          <p:nvPr/>
        </p:nvSpPr>
        <p:spPr>
          <a:xfrm>
            <a:off x="1166502" y="2712933"/>
            <a:ext cx="5361320" cy="484876"/>
          </a:xfrm>
          <a:prstGeom prst="rect">
            <a:avLst/>
          </a:prstGeom>
          <a:noFill/>
        </p:spPr>
        <p:txBody>
          <a:bodyPr wrap="square" rtlCol="0">
            <a:spAutoFit/>
          </a:bodyPr>
          <a:lstStyle/>
          <a:p>
            <a:pPr defTabSz="648035">
              <a:defRPr/>
            </a:pPr>
            <a:r>
              <a:rPr lang="en-GB" sz="2551" dirty="0">
                <a:solidFill>
                  <a:prstClr val="black"/>
                </a:solidFill>
                <a:latin typeface="Tahoma"/>
              </a:rPr>
              <a:t>            PORTAGE PRINCIPLES</a:t>
            </a:r>
          </a:p>
        </p:txBody>
      </p:sp>
      <p:sp>
        <p:nvSpPr>
          <p:cNvPr id="5" name="Oval Callout 4"/>
          <p:cNvSpPr/>
          <p:nvPr/>
        </p:nvSpPr>
        <p:spPr>
          <a:xfrm>
            <a:off x="464449" y="2389721"/>
            <a:ext cx="1292856" cy="781282"/>
          </a:xfrm>
          <a:prstGeom prst="wedgeEllipseCallout">
            <a:avLst>
              <a:gd name="adj1" fmla="val 63038"/>
              <a:gd name="adj2" fmla="val 2538"/>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small steps</a:t>
            </a:r>
          </a:p>
        </p:txBody>
      </p:sp>
      <p:sp>
        <p:nvSpPr>
          <p:cNvPr id="6" name="Oval Callout 5"/>
          <p:cNvSpPr/>
          <p:nvPr/>
        </p:nvSpPr>
        <p:spPr>
          <a:xfrm>
            <a:off x="464450" y="1557560"/>
            <a:ext cx="2563075" cy="781282"/>
          </a:xfrm>
          <a:prstGeom prst="wedgeEllipseCallout">
            <a:avLst>
              <a:gd name="adj1" fmla="val 34746"/>
              <a:gd name="adj2" fmla="val 74101"/>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celebrating success</a:t>
            </a:r>
          </a:p>
        </p:txBody>
      </p:sp>
      <p:sp>
        <p:nvSpPr>
          <p:cNvPr id="7" name="Oval Callout 6"/>
          <p:cNvSpPr/>
          <p:nvPr/>
        </p:nvSpPr>
        <p:spPr>
          <a:xfrm>
            <a:off x="1757304" y="1047222"/>
            <a:ext cx="2495032" cy="510338"/>
          </a:xfrm>
          <a:prstGeom prst="wedgeEllipseCallout">
            <a:avLst>
              <a:gd name="adj1" fmla="val 24236"/>
              <a:gd name="adj2" fmla="val 174339"/>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partnership</a:t>
            </a:r>
          </a:p>
        </p:txBody>
      </p:sp>
      <p:sp>
        <p:nvSpPr>
          <p:cNvPr id="8" name="Oval Callout 7"/>
          <p:cNvSpPr/>
          <p:nvPr/>
        </p:nvSpPr>
        <p:spPr>
          <a:xfrm>
            <a:off x="3726002" y="1811854"/>
            <a:ext cx="1920298" cy="674944"/>
          </a:xfrm>
          <a:prstGeom prst="wedgeEllipseCallout">
            <a:avLst>
              <a:gd name="adj1" fmla="val -19015"/>
              <a:gd name="adj2" fmla="val 90020"/>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inclusion</a:t>
            </a:r>
          </a:p>
        </p:txBody>
      </p:sp>
      <p:sp>
        <p:nvSpPr>
          <p:cNvPr id="9" name="Oval Callout 8"/>
          <p:cNvSpPr/>
          <p:nvPr/>
        </p:nvSpPr>
        <p:spPr>
          <a:xfrm>
            <a:off x="5535384" y="1193402"/>
            <a:ext cx="2585712" cy="763893"/>
          </a:xfrm>
          <a:prstGeom prst="wedgeEllipseCallout">
            <a:avLst>
              <a:gd name="adj1" fmla="val -47126"/>
              <a:gd name="adj2" fmla="val 106046"/>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generalising skills</a:t>
            </a:r>
          </a:p>
        </p:txBody>
      </p:sp>
      <p:sp>
        <p:nvSpPr>
          <p:cNvPr id="10" name="Oval Callout 9"/>
          <p:cNvSpPr/>
          <p:nvPr/>
        </p:nvSpPr>
        <p:spPr>
          <a:xfrm>
            <a:off x="6021508" y="2053484"/>
            <a:ext cx="2483165" cy="659448"/>
          </a:xfrm>
          <a:prstGeom prst="wedgeEllipseCallout">
            <a:avLst>
              <a:gd name="adj1" fmla="val -53412"/>
              <a:gd name="adj2" fmla="val 41873"/>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celebrating diversity</a:t>
            </a:r>
          </a:p>
        </p:txBody>
      </p:sp>
      <p:sp>
        <p:nvSpPr>
          <p:cNvPr id="11" name="Oval Callout 10"/>
          <p:cNvSpPr/>
          <p:nvPr/>
        </p:nvSpPr>
        <p:spPr>
          <a:xfrm>
            <a:off x="6380500" y="3042103"/>
            <a:ext cx="2037401" cy="581010"/>
          </a:xfrm>
          <a:prstGeom prst="wedgeEllipseCallout">
            <a:avLst>
              <a:gd name="adj1" fmla="val -68010"/>
              <a:gd name="adj2" fmla="val -44629"/>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enabling</a:t>
            </a:r>
          </a:p>
        </p:txBody>
      </p:sp>
      <p:sp>
        <p:nvSpPr>
          <p:cNvPr id="14" name="Oval Callout 13"/>
          <p:cNvSpPr/>
          <p:nvPr/>
        </p:nvSpPr>
        <p:spPr>
          <a:xfrm>
            <a:off x="2896194" y="3421884"/>
            <a:ext cx="2363606" cy="598129"/>
          </a:xfrm>
          <a:prstGeom prst="wedgeEllipseCallout">
            <a:avLst>
              <a:gd name="adj1" fmla="val 11335"/>
              <a:gd name="adj2" fmla="val -87310"/>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supporting</a:t>
            </a:r>
          </a:p>
        </p:txBody>
      </p:sp>
      <p:sp>
        <p:nvSpPr>
          <p:cNvPr id="15" name="Oval Callout 14"/>
          <p:cNvSpPr/>
          <p:nvPr/>
        </p:nvSpPr>
        <p:spPr>
          <a:xfrm>
            <a:off x="169632" y="4020014"/>
            <a:ext cx="4082704" cy="957524"/>
          </a:xfrm>
          <a:prstGeom prst="wedgeEllipseCallout">
            <a:avLst>
              <a:gd name="adj1" fmla="val 15163"/>
              <a:gd name="adj2" fmla="val -109476"/>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whole child, family and community</a:t>
            </a:r>
          </a:p>
        </p:txBody>
      </p:sp>
      <p:sp>
        <p:nvSpPr>
          <p:cNvPr id="16" name="Oval Callout 15"/>
          <p:cNvSpPr/>
          <p:nvPr/>
        </p:nvSpPr>
        <p:spPr>
          <a:xfrm>
            <a:off x="92175" y="3330871"/>
            <a:ext cx="2037401" cy="581010"/>
          </a:xfrm>
          <a:prstGeom prst="wedgeEllipseCallout">
            <a:avLst>
              <a:gd name="adj1" fmla="val 86664"/>
              <a:gd name="adj2" fmla="val -83996"/>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being positive</a:t>
            </a:r>
          </a:p>
        </p:txBody>
      </p:sp>
      <p:sp>
        <p:nvSpPr>
          <p:cNvPr id="12" name="Oval Callout 11"/>
          <p:cNvSpPr/>
          <p:nvPr/>
        </p:nvSpPr>
        <p:spPr>
          <a:xfrm>
            <a:off x="5093091" y="3835874"/>
            <a:ext cx="3470297" cy="581010"/>
          </a:xfrm>
          <a:prstGeom prst="wedgeEllipseCallout">
            <a:avLst>
              <a:gd name="adj1" fmla="val -41646"/>
              <a:gd name="adj2" fmla="val -158355"/>
            </a:avLst>
          </a:prstGeom>
          <a:solidFill>
            <a:schemeClr val="accent1">
              <a:lumMod val="20000"/>
              <a:lumOff val="80000"/>
            </a:schemeClr>
          </a:solid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r>
              <a:rPr lang="en-GB" sz="1701" dirty="0">
                <a:solidFill>
                  <a:prstClr val="black"/>
                </a:solidFill>
                <a:latin typeface="Tahoma"/>
              </a:rPr>
              <a:t>looking forward</a:t>
            </a:r>
          </a:p>
        </p:txBody>
      </p:sp>
      <p:sp>
        <p:nvSpPr>
          <p:cNvPr id="2" name="Slide Number Placeholder 1"/>
          <p:cNvSpPr>
            <a:spLocks noGrp="1"/>
          </p:cNvSpPr>
          <p:nvPr>
            <p:ph type="sldNum" sz="quarter" idx="12"/>
          </p:nvPr>
        </p:nvSpPr>
        <p:spPr/>
        <p:txBody>
          <a:bodyPr/>
          <a:lstStyle/>
          <a:p>
            <a:pPr defTabSz="648035">
              <a:defRPr/>
            </a:pPr>
            <a:fld id="{D7E63A33-8271-4DD0-9C48-789913D7C115}" type="slidenum">
              <a:rPr lang="en-US">
                <a:solidFill>
                  <a:prstClr val="black"/>
                </a:solidFill>
                <a:latin typeface="Tahoma"/>
              </a:rPr>
              <a:pPr defTabSz="648035">
                <a:defRPr/>
              </a:pPr>
              <a:t>7</a:t>
            </a:fld>
            <a:endParaRPr lang="en-US">
              <a:solidFill>
                <a:prstClr val="black"/>
              </a:solidFill>
              <a:latin typeface="Tahoma"/>
            </a:endParaRPr>
          </a:p>
        </p:txBody>
      </p:sp>
    </p:spTree>
    <p:extLst>
      <p:ext uri="{BB962C8B-B14F-4D97-AF65-F5344CB8AC3E}">
        <p14:creationId xmlns:p14="http://schemas.microsoft.com/office/powerpoint/2010/main" val="689064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1933" y="959872"/>
            <a:ext cx="2671949" cy="684911"/>
          </a:xfrm>
        </p:spPr>
        <p:txBody>
          <a:bodyPr/>
          <a:lstStyle/>
          <a:p>
            <a:r>
              <a:rPr lang="en-GB"/>
              <a:t>Cluster 9</a:t>
            </a:r>
          </a:p>
        </p:txBody>
      </p:sp>
      <p:sp>
        <p:nvSpPr>
          <p:cNvPr id="4" name="Rectangle 3"/>
          <p:cNvSpPr/>
          <p:nvPr/>
        </p:nvSpPr>
        <p:spPr>
          <a:xfrm>
            <a:off x="3194547" y="1989145"/>
            <a:ext cx="4860659" cy="1655811"/>
          </a:xfrm>
          <a:prstGeom prst="rect">
            <a:avLst/>
          </a:prstGeom>
        </p:spPr>
        <p:txBody>
          <a:bodyPr wrap="square" lIns="64806" tIns="32403" rIns="64806" bIns="32403" anchor="t">
            <a:spAutoFit/>
          </a:bodyPr>
          <a:lstStyle/>
          <a:p>
            <a:pPr defTabSz="648035"/>
            <a:r>
              <a:rPr lang="en-GB" sz="1984" b="1" u="sng">
                <a:solidFill>
                  <a:prstClr val="black"/>
                </a:solidFill>
                <a:latin typeface="Aptos" panose="02110004020202020204"/>
              </a:rPr>
              <a:t>Challenges</a:t>
            </a:r>
          </a:p>
          <a:p>
            <a:pPr defTabSz="648035"/>
            <a:endParaRPr lang="en-GB" sz="2268" b="1" u="sng">
              <a:solidFill>
                <a:prstClr val="black"/>
              </a:solidFill>
              <a:latin typeface="Aptos" panose="02110004020202020204"/>
            </a:endParaRPr>
          </a:p>
          <a:p>
            <a:pPr marL="243013" indent="-243013" defTabSz="648035">
              <a:lnSpc>
                <a:spcPct val="90000"/>
              </a:lnSpc>
              <a:spcBef>
                <a:spcPts val="709"/>
              </a:spcBef>
              <a:buSzPct val="100000"/>
              <a:buFont typeface="Arial" panose="020B0604020202020204" pitchFamily="34" charset="0"/>
              <a:buChar char="•"/>
              <a:defRPr/>
            </a:pPr>
            <a:r>
              <a:rPr lang="en-GB" sz="1701">
                <a:solidFill>
                  <a:prstClr val="black"/>
                </a:solidFill>
                <a:latin typeface="Aptos"/>
              </a:rPr>
              <a:t>Ensuring efficient use of cluster funds</a:t>
            </a:r>
          </a:p>
          <a:p>
            <a:pPr defTabSz="648035"/>
            <a:endParaRPr lang="en-GB" sz="1984" b="1" u="sng">
              <a:solidFill>
                <a:prstClr val="black"/>
              </a:solidFill>
              <a:latin typeface="Aptos" panose="02110004020202020204"/>
            </a:endParaRPr>
          </a:p>
          <a:p>
            <a:pPr defTabSz="648035"/>
            <a:endParaRPr lang="en-GB" sz="1984" b="1" u="sng">
              <a:solidFill>
                <a:prstClr val="black"/>
              </a:solidFill>
              <a:latin typeface="Aptos" panose="02110004020202020204"/>
            </a:endParaRPr>
          </a:p>
        </p:txBody>
      </p:sp>
      <p:sp>
        <p:nvSpPr>
          <p:cNvPr id="5" name="Subtitle 2">
            <a:extLst>
              <a:ext uri="{FF2B5EF4-FFF2-40B4-BE49-F238E27FC236}">
                <a16:creationId xmlns:a16="http://schemas.microsoft.com/office/drawing/2014/main" id="{B6FF2538-5AC3-9D98-1FF0-F59BF1302E99}"/>
              </a:ext>
            </a:extLst>
          </p:cNvPr>
          <p:cNvSpPr txBox="1">
            <a:spLocks/>
          </p:cNvSpPr>
          <p:nvPr/>
        </p:nvSpPr>
        <p:spPr>
          <a:xfrm>
            <a:off x="-116661" y="3241675"/>
            <a:ext cx="6457564" cy="2477270"/>
          </a:xfrm>
          <a:prstGeom prst="rect">
            <a:avLst/>
          </a:prstGeom>
          <a:noFill/>
          <a:ln>
            <a:noFill/>
          </a:ln>
        </p:spPr>
        <p:txBody>
          <a:bodyPr vert="horz" wrap="square" lIns="64806" tIns="32403" rIns="64806" bIns="32403" anchor="t" anchorCtr="1" compatLnSpc="1">
            <a:norm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en-US" sz="24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3013" indent="-243013" algn="l" defTabSz="648035">
              <a:spcBef>
                <a:spcPts val="709"/>
              </a:spcBef>
              <a:buFont typeface="Arial" panose="020B0604020202020204" pitchFamily="34" charset="0"/>
              <a:buChar char="•"/>
            </a:pPr>
            <a:endParaRPr lang="en-GB" sz="1417"/>
          </a:p>
          <a:p>
            <a:pPr algn="l" defTabSz="648035">
              <a:spcBef>
                <a:spcPts val="709"/>
              </a:spcBef>
            </a:pPr>
            <a:r>
              <a:rPr lang="en-GB" sz="1701" b="1" u="sng"/>
              <a:t>Key priorities 26-27</a:t>
            </a:r>
          </a:p>
          <a:p>
            <a:pPr algn="l" defTabSz="648035">
              <a:spcBef>
                <a:spcPts val="709"/>
              </a:spcBef>
            </a:pPr>
            <a:endParaRPr lang="en-GB" sz="1701">
              <a:solidFill>
                <a:prstClr val="black"/>
              </a:solidFill>
            </a:endParaRPr>
          </a:p>
          <a:p>
            <a:pPr marL="243013" indent="-243013" algn="l" defTabSz="648035">
              <a:spcBef>
                <a:spcPts val="709"/>
              </a:spcBef>
              <a:buFont typeface="Arial" panose="020B0604020202020204" pitchFamily="34" charset="0"/>
              <a:buChar char="•"/>
            </a:pPr>
            <a:r>
              <a:rPr lang="en-GB" sz="1701">
                <a:solidFill>
                  <a:prstClr val="black"/>
                </a:solidFill>
              </a:rPr>
              <a:t>Continue to develop a proactive, preventative approach</a:t>
            </a:r>
          </a:p>
          <a:p>
            <a:pPr marL="243013" indent="-243013" algn="l" defTabSz="648035">
              <a:spcBef>
                <a:spcPts val="709"/>
              </a:spcBef>
              <a:buFont typeface="Arial" panose="020B0604020202020204" pitchFamily="34" charset="0"/>
              <a:buChar char="•"/>
            </a:pPr>
            <a:r>
              <a:rPr lang="en-GB" sz="1701">
                <a:solidFill>
                  <a:prstClr val="black"/>
                </a:solidFill>
              </a:rPr>
              <a:t>Consistency of QFT in all school</a:t>
            </a:r>
          </a:p>
          <a:p>
            <a:pPr marL="243013" indent="-243013" algn="l" defTabSz="648035">
              <a:spcBef>
                <a:spcPts val="709"/>
              </a:spcBef>
              <a:buFont typeface="Arial" panose="020B0604020202020204" pitchFamily="34" charset="0"/>
              <a:buChar char="•"/>
            </a:pPr>
            <a:r>
              <a:rPr lang="en-GB" sz="1701">
                <a:solidFill>
                  <a:prstClr val="black"/>
                </a:solidFill>
              </a:rPr>
              <a:t>Keep abreast of updates and latest developments</a:t>
            </a:r>
            <a:endParaRPr lang="en-GB" sz="1984"/>
          </a:p>
          <a:p>
            <a:pPr algn="l" defTabSz="648035">
              <a:spcBef>
                <a:spcPts val="709"/>
              </a:spcBef>
            </a:pPr>
            <a:endParaRPr lang="en-GB" sz="1701"/>
          </a:p>
        </p:txBody>
      </p:sp>
      <p:pic>
        <p:nvPicPr>
          <p:cNvPr id="7" name="Picture 6">
            <a:extLst>
              <a:ext uri="{FF2B5EF4-FFF2-40B4-BE49-F238E27FC236}">
                <a16:creationId xmlns:a16="http://schemas.microsoft.com/office/drawing/2014/main" id="{95928759-B97C-7E6E-DC13-4080B5194BAC}"/>
              </a:ext>
            </a:extLst>
          </p:cNvPr>
          <p:cNvPicPr>
            <a:picLocks noChangeAspect="1"/>
          </p:cNvPicPr>
          <p:nvPr/>
        </p:nvPicPr>
        <p:blipFill>
          <a:blip r:embed="rId3"/>
          <a:stretch>
            <a:fillRect/>
          </a:stretch>
        </p:blipFill>
        <p:spPr>
          <a:xfrm>
            <a:off x="240350" y="1860918"/>
            <a:ext cx="2671950" cy="1490271"/>
          </a:xfrm>
          <a:prstGeom prst="rect">
            <a:avLst/>
          </a:prstGeom>
        </p:spPr>
      </p:pic>
      <p:pic>
        <p:nvPicPr>
          <p:cNvPr id="10" name="Picture 9">
            <a:extLst>
              <a:ext uri="{FF2B5EF4-FFF2-40B4-BE49-F238E27FC236}">
                <a16:creationId xmlns:a16="http://schemas.microsoft.com/office/drawing/2014/main" id="{5714B149-7E14-29B4-F40C-09C995CC48F9}"/>
              </a:ext>
            </a:extLst>
          </p:cNvPr>
          <p:cNvPicPr>
            <a:picLocks noChangeAspect="1"/>
          </p:cNvPicPr>
          <p:nvPr/>
        </p:nvPicPr>
        <p:blipFill>
          <a:blip r:embed="rId4"/>
          <a:stretch>
            <a:fillRect/>
          </a:stretch>
        </p:blipFill>
        <p:spPr>
          <a:xfrm>
            <a:off x="6275202" y="3700908"/>
            <a:ext cx="1845706" cy="1751370"/>
          </a:xfrm>
          <a:prstGeom prst="rect">
            <a:avLst/>
          </a:prstGeom>
        </p:spPr>
      </p:pic>
    </p:spTree>
    <p:extLst>
      <p:ext uri="{BB962C8B-B14F-4D97-AF65-F5344CB8AC3E}">
        <p14:creationId xmlns:p14="http://schemas.microsoft.com/office/powerpoint/2010/main" val="2054719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B729-BCA1-8F05-911D-677F697B479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990E563-C72C-F3A8-E9A7-638DE1DB59BA}"/>
              </a:ext>
            </a:extLst>
          </p:cNvPr>
          <p:cNvSpPr txBox="1"/>
          <p:nvPr/>
        </p:nvSpPr>
        <p:spPr>
          <a:xfrm>
            <a:off x="1138916" y="807959"/>
            <a:ext cx="6363933" cy="654383"/>
          </a:xfrm>
          <a:prstGeom prst="rect">
            <a:avLst/>
          </a:prstGeom>
          <a:noFill/>
        </p:spPr>
        <p:txBody>
          <a:bodyPr wrap="square" lIns="64806" tIns="32403" rIns="64806" bIns="32403" anchor="t">
            <a:spAutoFit/>
          </a:bodyPr>
          <a:lstStyle/>
          <a:p>
            <a:pPr defTabSz="648035"/>
            <a:r>
              <a:rPr lang="en-GB" sz="3827" b="1">
                <a:solidFill>
                  <a:srgbClr val="156082"/>
                </a:solidFill>
                <a:latin typeface="Arial"/>
                <a:cs typeface="Arial"/>
              </a:rPr>
              <a:t>SENDCo Survey Feedback</a:t>
            </a:r>
            <a:r>
              <a:rPr lang="en-GB" sz="3827" b="1">
                <a:solidFill>
                  <a:prstClr val="black"/>
                </a:solidFill>
                <a:latin typeface="Arial"/>
                <a:cs typeface="Arial"/>
              </a:rPr>
              <a:t> </a:t>
            </a:r>
          </a:p>
        </p:txBody>
      </p:sp>
      <p:sp>
        <p:nvSpPr>
          <p:cNvPr id="2" name="TextBox 1">
            <a:extLst>
              <a:ext uri="{FF2B5EF4-FFF2-40B4-BE49-F238E27FC236}">
                <a16:creationId xmlns:a16="http://schemas.microsoft.com/office/drawing/2014/main" id="{D23C7A95-AE76-2D70-E910-4B672E9B4518}"/>
              </a:ext>
            </a:extLst>
          </p:cNvPr>
          <p:cNvSpPr txBox="1"/>
          <p:nvPr/>
        </p:nvSpPr>
        <p:spPr>
          <a:xfrm>
            <a:off x="665496" y="1719492"/>
            <a:ext cx="5041728" cy="3118454"/>
          </a:xfrm>
          <a:prstGeom prst="rect">
            <a:avLst/>
          </a:prstGeom>
          <a:noFill/>
        </p:spPr>
        <p:txBody>
          <a:bodyPr rot="0" spcFirstLastPara="0" vertOverflow="overflow" horzOverflow="overflow" vert="horz" wrap="square" lIns="64806" tIns="32403" rIns="64806" bIns="32403" numCol="1" spcCol="0" rtlCol="0" fromWordArt="0" anchor="t" anchorCtr="0" forceAA="0" compatLnSpc="1">
            <a:prstTxWarp prst="textNoShape">
              <a:avLst/>
            </a:prstTxWarp>
            <a:spAutoFit/>
          </a:bodyPr>
          <a:lstStyle/>
          <a:p>
            <a:pPr marL="202511" indent="-202511" defTabSz="648035">
              <a:buFont typeface="Wingdings" panose="05000000000000000000" pitchFamily="2" charset="2"/>
              <a:buChar char="ü"/>
            </a:pPr>
            <a:r>
              <a:rPr lang="en-GB" sz="1417">
                <a:solidFill>
                  <a:prstClr val="black"/>
                </a:solidFill>
                <a:latin typeface="Aptos" panose="02110004020202020204"/>
              </a:rPr>
              <a:t>Positive attendance and engagement</a:t>
            </a:r>
          </a:p>
          <a:p>
            <a:pPr marL="202511" indent="-202511" defTabSz="648035">
              <a:buFont typeface="Wingdings" panose="05000000000000000000" pitchFamily="2" charset="2"/>
              <a:buChar char="ü"/>
            </a:pPr>
            <a:r>
              <a:rPr lang="en-GB" sz="1417">
                <a:solidFill>
                  <a:prstClr val="black"/>
                </a:solidFill>
                <a:latin typeface="Aptos" panose="02110004020202020204"/>
              </a:rPr>
              <a:t>Time to unpick</a:t>
            </a:r>
          </a:p>
          <a:p>
            <a:pPr marL="202511" indent="-202511" defTabSz="648035">
              <a:buFont typeface="Wingdings" panose="05000000000000000000" pitchFamily="2" charset="2"/>
              <a:buChar char="ü"/>
            </a:pPr>
            <a:r>
              <a:rPr lang="en-GB" sz="1417">
                <a:solidFill>
                  <a:prstClr val="black"/>
                </a:solidFill>
                <a:latin typeface="Aptos" panose="02110004020202020204"/>
              </a:rPr>
              <a:t>Sharing ideas, knowledge and strategies</a:t>
            </a:r>
          </a:p>
          <a:p>
            <a:pPr marL="202511" indent="-202511" defTabSz="648035">
              <a:buFont typeface="Wingdings" panose="05000000000000000000" pitchFamily="2" charset="2"/>
              <a:buChar char="ü"/>
            </a:pPr>
            <a:r>
              <a:rPr lang="en-GB" sz="1417">
                <a:solidFill>
                  <a:prstClr val="black"/>
                </a:solidFill>
                <a:latin typeface="Aptos" panose="02110004020202020204"/>
              </a:rPr>
              <a:t>Developing consistency of provision</a:t>
            </a:r>
          </a:p>
          <a:p>
            <a:pPr marL="202511" indent="-202511" defTabSz="648035">
              <a:buFont typeface="Wingdings" panose="05000000000000000000" pitchFamily="2" charset="2"/>
              <a:buChar char="ü"/>
            </a:pPr>
            <a:r>
              <a:rPr lang="en-GB" sz="1417">
                <a:solidFill>
                  <a:prstClr val="black"/>
                </a:solidFill>
                <a:latin typeface="Aptos" panose="02110004020202020204"/>
              </a:rPr>
              <a:t>Fresh pair of eyes &amp; alternative viewpoint</a:t>
            </a:r>
          </a:p>
          <a:p>
            <a:pPr marL="202511" indent="-202511" defTabSz="648035">
              <a:buFont typeface="Wingdings" panose="05000000000000000000" pitchFamily="2" charset="2"/>
              <a:buChar char="ü"/>
            </a:pPr>
            <a:r>
              <a:rPr lang="en-GB" sz="1417">
                <a:solidFill>
                  <a:prstClr val="black"/>
                </a:solidFill>
                <a:latin typeface="Aptos" panose="02110004020202020204"/>
              </a:rPr>
              <a:t>Advice from a range of professionals</a:t>
            </a:r>
          </a:p>
          <a:p>
            <a:pPr marL="202511" indent="-202511" defTabSz="648035">
              <a:buFont typeface="Wingdings" panose="05000000000000000000" pitchFamily="2" charset="2"/>
              <a:buChar char="ü"/>
            </a:pPr>
            <a:r>
              <a:rPr lang="en-GB" sz="1417">
                <a:solidFill>
                  <a:prstClr val="black"/>
                </a:solidFill>
                <a:latin typeface="Aptos" panose="02110004020202020204"/>
              </a:rPr>
              <a:t>Training/CPD opportunities</a:t>
            </a:r>
          </a:p>
          <a:p>
            <a:pPr marL="202511" indent="-202511" defTabSz="648035">
              <a:buFont typeface="Wingdings" panose="05000000000000000000" pitchFamily="2" charset="2"/>
              <a:buChar char="ü"/>
            </a:pPr>
            <a:r>
              <a:rPr lang="en-GB" sz="1417">
                <a:solidFill>
                  <a:prstClr val="black"/>
                </a:solidFill>
                <a:latin typeface="Aptos" panose="02110004020202020204"/>
              </a:rPr>
              <a:t>Reassurance or confirmation about choices or next steps</a:t>
            </a:r>
          </a:p>
          <a:p>
            <a:pPr marL="202511" indent="-202511" defTabSz="648035">
              <a:buFont typeface="Wingdings" panose="05000000000000000000" pitchFamily="2" charset="2"/>
              <a:buChar char="ü"/>
            </a:pPr>
            <a:r>
              <a:rPr lang="en-GB" sz="1417">
                <a:solidFill>
                  <a:prstClr val="black"/>
                </a:solidFill>
                <a:latin typeface="Aptos" panose="02110004020202020204"/>
              </a:rPr>
              <a:t>Networking and building relationships</a:t>
            </a:r>
          </a:p>
          <a:p>
            <a:pPr marL="202511" indent="-202511" defTabSz="648035">
              <a:buFont typeface="Wingdings" panose="05000000000000000000" pitchFamily="2" charset="2"/>
              <a:buChar char="ü"/>
            </a:pPr>
            <a:r>
              <a:rPr lang="en-GB" sz="1417">
                <a:solidFill>
                  <a:prstClr val="black"/>
                </a:solidFill>
                <a:latin typeface="Aptos" panose="02110004020202020204"/>
              </a:rPr>
              <a:t>Greater collaboration and strategic thinking</a:t>
            </a:r>
          </a:p>
          <a:p>
            <a:pPr marL="202511" indent="-202511" defTabSz="648035">
              <a:buFont typeface="Wingdings" panose="05000000000000000000" pitchFamily="2" charset="2"/>
              <a:buChar char="ü"/>
            </a:pPr>
            <a:r>
              <a:rPr lang="en-GB" sz="1417">
                <a:solidFill>
                  <a:prstClr val="black"/>
                </a:solidFill>
                <a:latin typeface="Aptos" panose="02110004020202020204"/>
              </a:rPr>
              <a:t>Improved pathways to support</a:t>
            </a:r>
          </a:p>
          <a:p>
            <a:pPr marL="202511" indent="-202511" defTabSz="648035">
              <a:buFont typeface="Wingdings" panose="05000000000000000000" pitchFamily="2" charset="2"/>
              <a:buChar char="ü"/>
            </a:pPr>
            <a:r>
              <a:rPr lang="en-GB" sz="1417">
                <a:solidFill>
                  <a:prstClr val="black"/>
                </a:solidFill>
                <a:latin typeface="Aptos" panose="02110004020202020204"/>
              </a:rPr>
              <a:t>Improved transition between phases</a:t>
            </a:r>
          </a:p>
          <a:p>
            <a:pPr marL="202511" indent="-202511" defTabSz="648035">
              <a:buFont typeface="Wingdings" panose="05000000000000000000" pitchFamily="2" charset="2"/>
              <a:buChar char="ü"/>
            </a:pPr>
            <a:r>
              <a:rPr lang="en-GB" sz="1417">
                <a:solidFill>
                  <a:prstClr val="black"/>
                </a:solidFill>
                <a:latin typeface="Aptos" panose="02110004020202020204"/>
              </a:rPr>
              <a:t>Funding and resources (including ‘exceptional funding’)</a:t>
            </a:r>
          </a:p>
          <a:p>
            <a:pPr marL="202511" indent="-202511" defTabSz="648035">
              <a:buFont typeface="Wingdings" panose="05000000000000000000" pitchFamily="2" charset="2"/>
              <a:buChar char="ü"/>
            </a:pPr>
            <a:r>
              <a:rPr lang="en-GB" sz="1417">
                <a:solidFill>
                  <a:prstClr val="black"/>
                </a:solidFill>
                <a:latin typeface="Aptos" panose="02110004020202020204"/>
              </a:rPr>
              <a:t>Supports SENDCo Wellbeing</a:t>
            </a:r>
            <a:endParaRPr lang="en-GB" sz="1276">
              <a:solidFill>
                <a:prstClr val="black"/>
              </a:solidFill>
              <a:latin typeface="Aptos" panose="02110004020202020204"/>
            </a:endParaRPr>
          </a:p>
        </p:txBody>
      </p:sp>
      <p:sp>
        <p:nvSpPr>
          <p:cNvPr id="4" name="Speech Bubble: Oval 3">
            <a:extLst>
              <a:ext uri="{FF2B5EF4-FFF2-40B4-BE49-F238E27FC236}">
                <a16:creationId xmlns:a16="http://schemas.microsoft.com/office/drawing/2014/main" id="{E6527D10-BE5B-416C-4E72-9E396FF58771}"/>
              </a:ext>
            </a:extLst>
          </p:cNvPr>
          <p:cNvSpPr/>
          <p:nvPr/>
        </p:nvSpPr>
        <p:spPr>
          <a:xfrm>
            <a:off x="5254649" y="1505499"/>
            <a:ext cx="3041548" cy="1198906"/>
          </a:xfrm>
          <a:prstGeom prst="wedgeEllipseCallout">
            <a:avLst>
              <a:gd name="adj1" fmla="val -33830"/>
              <a:gd name="adj2" fmla="val 7060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276">
                <a:solidFill>
                  <a:prstClr val="black"/>
                </a:solidFill>
                <a:latin typeface="Aptos" panose="02110004020202020204"/>
              </a:rPr>
              <a:t>‘It helps with things you might not have thought of-you can’t always see things when you are in the middle of it.’</a:t>
            </a:r>
          </a:p>
        </p:txBody>
      </p:sp>
      <p:sp>
        <p:nvSpPr>
          <p:cNvPr id="6" name="Speech Bubble: Oval 5">
            <a:extLst>
              <a:ext uri="{FF2B5EF4-FFF2-40B4-BE49-F238E27FC236}">
                <a16:creationId xmlns:a16="http://schemas.microsoft.com/office/drawing/2014/main" id="{39CEA922-E916-9DA1-B74E-F6E3048826A8}"/>
              </a:ext>
            </a:extLst>
          </p:cNvPr>
          <p:cNvSpPr/>
          <p:nvPr/>
        </p:nvSpPr>
        <p:spPr>
          <a:xfrm>
            <a:off x="5123972" y="3215753"/>
            <a:ext cx="3041548" cy="1367362"/>
          </a:xfrm>
          <a:prstGeom prst="wedgeEllipseCallout">
            <a:avLst>
              <a:gd name="adj1" fmla="val 36695"/>
              <a:gd name="adj2" fmla="val 710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8035"/>
            <a:r>
              <a:rPr lang="en-GB" sz="1276">
                <a:solidFill>
                  <a:prstClr val="black"/>
                </a:solidFill>
                <a:latin typeface="Aptos" panose="02110004020202020204"/>
              </a:rPr>
              <a:t>‘Talking with a range of professionals to share good practice and ideas to support a child/group of children. It is supportive and non-judgemental.’</a:t>
            </a:r>
          </a:p>
        </p:txBody>
      </p:sp>
    </p:spTree>
    <p:extLst>
      <p:ext uri="{BB962C8B-B14F-4D97-AF65-F5344CB8AC3E}">
        <p14:creationId xmlns:p14="http://schemas.microsoft.com/office/powerpoint/2010/main" val="33013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426118D-E57B-74DD-C746-0690EAB0C6C7}"/>
              </a:ext>
            </a:extLst>
          </p:cNvPr>
          <p:cNvSpPr/>
          <p:nvPr/>
        </p:nvSpPr>
        <p:spPr>
          <a:xfrm>
            <a:off x="1010205" y="1956235"/>
            <a:ext cx="6620352" cy="88816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02511" indent="-202511" defTabSz="648035">
              <a:buFont typeface="Wingdings"/>
              <a:buChar char="§"/>
            </a:pPr>
            <a:r>
              <a:rPr lang="en-GB" sz="1701" b="1">
                <a:solidFill>
                  <a:prstClr val="black"/>
                </a:solidFill>
                <a:latin typeface="Aptos" panose="02110004020202020204"/>
                <a:ea typeface="Calibri"/>
                <a:cs typeface="Calibri"/>
              </a:rPr>
              <a:t>100%</a:t>
            </a:r>
            <a:r>
              <a:rPr lang="en-GB" sz="1701">
                <a:solidFill>
                  <a:prstClr val="black"/>
                </a:solidFill>
                <a:latin typeface="Aptos" panose="02110004020202020204"/>
                <a:ea typeface="Calibri"/>
                <a:cs typeface="Calibri"/>
              </a:rPr>
              <a:t> of SENDCos answered that clusters are having a positive impact on their practice (92% in 2025)</a:t>
            </a:r>
            <a:endParaRPr lang="en-US" sz="1701">
              <a:solidFill>
                <a:prstClr val="black"/>
              </a:solidFill>
              <a:latin typeface="Aptos" panose="02110004020202020204"/>
            </a:endParaRPr>
          </a:p>
          <a:p>
            <a:pPr marL="202511" indent="-202511" defTabSz="648035">
              <a:buFont typeface="Wingdings"/>
              <a:buChar char="§"/>
            </a:pPr>
            <a:r>
              <a:rPr lang="en-GB" sz="1701">
                <a:solidFill>
                  <a:prstClr val="black"/>
                </a:solidFill>
                <a:latin typeface="Aptos" panose="02110004020202020204"/>
                <a:ea typeface="Calibri"/>
                <a:cs typeface="Calibri"/>
              </a:rPr>
              <a:t>Average score </a:t>
            </a:r>
            <a:r>
              <a:rPr lang="en-GB" sz="1701" b="1">
                <a:solidFill>
                  <a:prstClr val="black"/>
                </a:solidFill>
                <a:latin typeface="Aptos" panose="02110004020202020204"/>
                <a:ea typeface="Calibri"/>
                <a:cs typeface="Calibri"/>
              </a:rPr>
              <a:t>3.6/5 </a:t>
            </a:r>
            <a:r>
              <a:rPr lang="en-GB" sz="1701">
                <a:solidFill>
                  <a:prstClr val="black"/>
                </a:solidFill>
                <a:latin typeface="Aptos" panose="02110004020202020204"/>
                <a:ea typeface="Calibri"/>
                <a:cs typeface="Calibri"/>
              </a:rPr>
              <a:t>(3.1 in 2025)</a:t>
            </a:r>
            <a:endParaRPr lang="en-GB" sz="1701">
              <a:solidFill>
                <a:prstClr val="black"/>
              </a:solidFill>
              <a:latin typeface="Aptos" panose="02110004020202020204"/>
            </a:endParaRPr>
          </a:p>
        </p:txBody>
      </p:sp>
      <p:sp>
        <p:nvSpPr>
          <p:cNvPr id="2" name="Rectangle: Rounded Corners 1">
            <a:extLst>
              <a:ext uri="{FF2B5EF4-FFF2-40B4-BE49-F238E27FC236}">
                <a16:creationId xmlns:a16="http://schemas.microsoft.com/office/drawing/2014/main" id="{6DC5D617-6D8E-C049-83AC-D8D68B0B43C3}"/>
              </a:ext>
            </a:extLst>
          </p:cNvPr>
          <p:cNvSpPr/>
          <p:nvPr/>
        </p:nvSpPr>
        <p:spPr>
          <a:xfrm>
            <a:off x="1010205" y="3125506"/>
            <a:ext cx="6620353" cy="143582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48035"/>
            <a:r>
              <a:rPr lang="en-GB" sz="1701" b="1">
                <a:solidFill>
                  <a:prstClr val="black"/>
                </a:solidFill>
                <a:highlight>
                  <a:srgbClr val="FFFFFF"/>
                </a:highlight>
                <a:latin typeface="Aptos" panose="02110004020202020204"/>
                <a:ea typeface="Calibri"/>
                <a:cs typeface="Calibri"/>
              </a:rPr>
              <a:t>Key Impacts</a:t>
            </a:r>
            <a:endParaRPr lang="en-US" sz="1701" b="1">
              <a:solidFill>
                <a:prstClr val="black"/>
              </a:solidFill>
              <a:latin typeface="Aptos" panose="02110004020202020204"/>
              <a:ea typeface="Calibri"/>
              <a:cs typeface="Calibri"/>
            </a:endParaRPr>
          </a:p>
          <a:p>
            <a:pPr marL="202511" indent="-202511" defTabSz="648035">
              <a:buFont typeface="Arial"/>
              <a:buChar char="•"/>
            </a:pPr>
            <a:r>
              <a:rPr lang="en-GB" sz="1701">
                <a:solidFill>
                  <a:prstClr val="black"/>
                </a:solidFill>
                <a:highlight>
                  <a:srgbClr val="FFFFFF"/>
                </a:highlight>
                <a:latin typeface="Aptos" panose="02110004020202020204"/>
                <a:ea typeface="Calibri"/>
                <a:cs typeface="Calibri"/>
              </a:rPr>
              <a:t>Implementation of new strategies and interventions</a:t>
            </a:r>
            <a:endParaRPr lang="en-US" sz="1701">
              <a:solidFill>
                <a:prstClr val="black"/>
              </a:solidFill>
              <a:latin typeface="Aptos" panose="02110004020202020204"/>
              <a:ea typeface="Calibri"/>
              <a:cs typeface="Calibri"/>
            </a:endParaRPr>
          </a:p>
          <a:p>
            <a:pPr marL="202511" indent="-202511" defTabSz="648035">
              <a:buFont typeface="Arial"/>
              <a:buChar char="•"/>
            </a:pPr>
            <a:r>
              <a:rPr lang="en-GB" sz="1701">
                <a:solidFill>
                  <a:prstClr val="black"/>
                </a:solidFill>
                <a:highlight>
                  <a:srgbClr val="FFFFFF"/>
                </a:highlight>
                <a:latin typeface="Aptos" panose="02110004020202020204"/>
                <a:ea typeface="Calibri"/>
                <a:cs typeface="Calibri"/>
              </a:rPr>
              <a:t>Improved staff training and confidence</a:t>
            </a:r>
            <a:endParaRPr lang="en-US" sz="1701">
              <a:solidFill>
                <a:prstClr val="black"/>
              </a:solidFill>
              <a:latin typeface="Aptos" panose="02110004020202020204"/>
              <a:ea typeface="Calibri"/>
              <a:cs typeface="Calibri"/>
            </a:endParaRPr>
          </a:p>
          <a:p>
            <a:pPr marL="202511" indent="-202511" defTabSz="648035">
              <a:buFont typeface="Arial"/>
              <a:buChar char="•"/>
            </a:pPr>
            <a:r>
              <a:rPr lang="en-GB" sz="1701">
                <a:solidFill>
                  <a:prstClr val="black"/>
                </a:solidFill>
                <a:highlight>
                  <a:srgbClr val="FFFFFF"/>
                </a:highlight>
                <a:latin typeface="Aptos" panose="02110004020202020204"/>
                <a:ea typeface="Calibri"/>
                <a:cs typeface="Calibri"/>
              </a:rPr>
              <a:t>Greater awareness of services, pathways, and resources</a:t>
            </a:r>
            <a:endParaRPr lang="en-US" sz="1701">
              <a:solidFill>
                <a:prstClr val="black"/>
              </a:solidFill>
              <a:latin typeface="Aptos" panose="02110004020202020204"/>
              <a:ea typeface="Calibri"/>
              <a:cs typeface="Calibri"/>
            </a:endParaRPr>
          </a:p>
          <a:p>
            <a:pPr marL="202511" indent="-202511" defTabSz="648035">
              <a:buFont typeface="Arial"/>
              <a:buChar char="•"/>
            </a:pPr>
            <a:r>
              <a:rPr lang="en-GB" sz="1701">
                <a:solidFill>
                  <a:prstClr val="black"/>
                </a:solidFill>
                <a:highlight>
                  <a:srgbClr val="FFFFFF"/>
                </a:highlight>
                <a:latin typeface="Aptos" panose="02110004020202020204"/>
                <a:ea typeface="Calibri"/>
                <a:cs typeface="Calibri"/>
              </a:rPr>
              <a:t>More strategic and reflective SEND practice</a:t>
            </a:r>
            <a:endParaRPr lang="en-US" sz="1701">
              <a:solidFill>
                <a:prstClr val="black"/>
              </a:solidFill>
              <a:latin typeface="Aptos" panose="02110004020202020204"/>
              <a:ea typeface="Calibri"/>
              <a:cs typeface="Calibri"/>
            </a:endParaRPr>
          </a:p>
          <a:p>
            <a:pPr marL="202511" indent="-202511" defTabSz="648035">
              <a:buFont typeface="Arial"/>
              <a:buChar char="•"/>
            </a:pPr>
            <a:endParaRPr lang="en-GB" sz="709">
              <a:solidFill>
                <a:srgbClr val="00B050"/>
              </a:solidFill>
              <a:latin typeface="Aptos" panose="02110004020202020204"/>
              <a:ea typeface="Calibri"/>
              <a:cs typeface="Calibri"/>
            </a:endParaRPr>
          </a:p>
        </p:txBody>
      </p:sp>
      <p:sp>
        <p:nvSpPr>
          <p:cNvPr id="3" name="TextBox 2">
            <a:extLst>
              <a:ext uri="{FF2B5EF4-FFF2-40B4-BE49-F238E27FC236}">
                <a16:creationId xmlns:a16="http://schemas.microsoft.com/office/drawing/2014/main" id="{3E76FE1B-E72F-8468-454A-FAD74D82CA8F}"/>
              </a:ext>
            </a:extLst>
          </p:cNvPr>
          <p:cNvSpPr txBox="1"/>
          <p:nvPr/>
        </p:nvSpPr>
        <p:spPr>
          <a:xfrm>
            <a:off x="1080947" y="931813"/>
            <a:ext cx="6130621" cy="790345"/>
          </a:xfrm>
          <a:prstGeom prst="rect">
            <a:avLst/>
          </a:prstGeom>
          <a:noFill/>
        </p:spPr>
        <p:txBody>
          <a:bodyPr wrap="square" rtlCol="0">
            <a:spAutoFit/>
          </a:bodyPr>
          <a:lstStyle/>
          <a:p>
            <a:pPr algn="ctr" defTabSz="648035"/>
            <a:r>
              <a:rPr lang="en-GB" sz="2268" b="1">
                <a:solidFill>
                  <a:srgbClr val="156082"/>
                </a:solidFill>
                <a:latin typeface="Aptos" panose="02110004020202020204"/>
              </a:rPr>
              <a:t>How much has cluster working impacted positively on your practice?</a:t>
            </a:r>
          </a:p>
        </p:txBody>
      </p:sp>
    </p:spTree>
    <p:extLst>
      <p:ext uri="{BB962C8B-B14F-4D97-AF65-F5344CB8AC3E}">
        <p14:creationId xmlns:p14="http://schemas.microsoft.com/office/powerpoint/2010/main" val="3352456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CDDE7-C1C7-50A7-2DDF-1C204D898DB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8B9CCA-D27A-B5A9-851A-265F91A4767B}"/>
              </a:ext>
            </a:extLst>
          </p:cNvPr>
          <p:cNvSpPr/>
          <p:nvPr/>
        </p:nvSpPr>
        <p:spPr>
          <a:xfrm>
            <a:off x="1326697" y="2002766"/>
            <a:ext cx="5987366" cy="96312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43013" indent="-243013" defTabSz="648035">
              <a:buFont typeface="Wingdings" panose="05000000000000000000" pitchFamily="2" charset="2"/>
              <a:buChar char="Ø"/>
            </a:pPr>
            <a:r>
              <a:rPr lang="en-GB" sz="1701" b="1">
                <a:solidFill>
                  <a:prstClr val="black"/>
                </a:solidFill>
                <a:latin typeface="Aptos" panose="02110004020202020204"/>
                <a:ea typeface="Calibri"/>
                <a:cs typeface="Calibri"/>
              </a:rPr>
              <a:t>98%</a:t>
            </a:r>
            <a:r>
              <a:rPr lang="en-GB" sz="1701">
                <a:solidFill>
                  <a:prstClr val="black"/>
                </a:solidFill>
                <a:latin typeface="Aptos" panose="02110004020202020204"/>
                <a:ea typeface="Calibri"/>
                <a:cs typeface="Calibri"/>
              </a:rPr>
              <a:t> of SENDCos answered that clusters are having a positive impact on children with SEND (90% in 2025)</a:t>
            </a:r>
            <a:endParaRPr lang="en-US" sz="1417">
              <a:solidFill>
                <a:prstClr val="black"/>
              </a:solidFill>
              <a:latin typeface="Aptos" panose="02110004020202020204"/>
            </a:endParaRPr>
          </a:p>
          <a:p>
            <a:pPr marL="243013" indent="-243013" defTabSz="648035">
              <a:buFont typeface="Wingdings" panose="05000000000000000000" pitchFamily="2" charset="2"/>
              <a:buChar char="Ø"/>
            </a:pPr>
            <a:r>
              <a:rPr lang="en-GB" sz="1701">
                <a:solidFill>
                  <a:prstClr val="black"/>
                </a:solidFill>
                <a:latin typeface="Aptos" panose="02110004020202020204"/>
                <a:ea typeface="Calibri"/>
                <a:cs typeface="Calibri"/>
              </a:rPr>
              <a:t>Average score </a:t>
            </a:r>
            <a:r>
              <a:rPr lang="en-GB" sz="1701" b="1">
                <a:solidFill>
                  <a:prstClr val="black"/>
                </a:solidFill>
                <a:latin typeface="Aptos" panose="02110004020202020204"/>
                <a:ea typeface="Calibri"/>
                <a:cs typeface="Calibri"/>
              </a:rPr>
              <a:t>3.6/5</a:t>
            </a:r>
            <a:r>
              <a:rPr lang="en-GB" sz="1701">
                <a:solidFill>
                  <a:prstClr val="black"/>
                </a:solidFill>
                <a:latin typeface="Aptos" panose="02110004020202020204"/>
                <a:ea typeface="Calibri"/>
                <a:cs typeface="Calibri"/>
              </a:rPr>
              <a:t> (2.9 in 2025)</a:t>
            </a:r>
          </a:p>
          <a:p>
            <a:pPr marL="202511" indent="-202511" defTabSz="648035">
              <a:buFont typeface="Wingdings"/>
              <a:buChar char="§"/>
            </a:pPr>
            <a:endParaRPr lang="en-GB" sz="1417">
              <a:solidFill>
                <a:prstClr val="black"/>
              </a:solidFill>
              <a:latin typeface="Aptos" panose="02110004020202020204"/>
              <a:ea typeface="Calibri"/>
              <a:cs typeface="Calibri"/>
            </a:endParaRPr>
          </a:p>
        </p:txBody>
      </p:sp>
      <p:sp>
        <p:nvSpPr>
          <p:cNvPr id="5" name="Rectangle: Rounded Corners 4">
            <a:extLst>
              <a:ext uri="{FF2B5EF4-FFF2-40B4-BE49-F238E27FC236}">
                <a16:creationId xmlns:a16="http://schemas.microsoft.com/office/drawing/2014/main" id="{21BC643A-5745-D232-FC51-06B279AB2631}"/>
              </a:ext>
            </a:extLst>
          </p:cNvPr>
          <p:cNvSpPr/>
          <p:nvPr/>
        </p:nvSpPr>
        <p:spPr>
          <a:xfrm>
            <a:off x="1216088" y="3160955"/>
            <a:ext cx="6208584" cy="181455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48035"/>
            <a:r>
              <a:rPr lang="en-GB" sz="1701" b="1">
                <a:solidFill>
                  <a:prstClr val="black"/>
                </a:solidFill>
                <a:highlight>
                  <a:srgbClr val="FFFFFF"/>
                </a:highlight>
                <a:latin typeface="Aptos" panose="02110004020202020204"/>
                <a:ea typeface="Calibri" panose="020F0502020204030204" pitchFamily="34" charset="0"/>
                <a:cs typeface="Calibri" panose="020F0502020204030204" pitchFamily="34" charset="0"/>
              </a:rPr>
              <a:t>Evidence of Impact</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43013" indent="-243013" defTabSz="648035">
              <a:buFont typeface="Wingdings" panose="05000000000000000000" pitchFamily="2" charset="2"/>
              <a:buChar char="Ø"/>
            </a:pPr>
            <a:r>
              <a:rPr lang="en-GB" sz="1701">
                <a:solidFill>
                  <a:prstClr val="black"/>
                </a:solidFill>
                <a:highlight>
                  <a:srgbClr val="FFFFFF"/>
                </a:highlight>
                <a:latin typeface="Aptos" panose="02110004020202020204"/>
                <a:ea typeface="Calibri" panose="020F0502020204030204" pitchFamily="34" charset="0"/>
                <a:cs typeface="Calibri" panose="020F0502020204030204" pitchFamily="34" charset="0"/>
              </a:rPr>
              <a:t>Improved pupil progress, engagement, and wellbeing</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43013" indent="-243013" defTabSz="648035">
              <a:buFont typeface="Wingdings" panose="05000000000000000000" pitchFamily="2" charset="2"/>
              <a:buChar char="Ø"/>
            </a:pPr>
            <a:r>
              <a:rPr lang="en-GB" sz="1701">
                <a:solidFill>
                  <a:prstClr val="black"/>
                </a:solidFill>
                <a:highlight>
                  <a:srgbClr val="FFFFFF"/>
                </a:highlight>
                <a:latin typeface="Aptos" panose="02110004020202020204"/>
                <a:ea typeface="Calibri" panose="020F0502020204030204" pitchFamily="34" charset="0"/>
                <a:cs typeface="Calibri" panose="020F0502020204030204" pitchFamily="34" charset="0"/>
              </a:rPr>
              <a:t>Increased access to targeted interventions</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43013" indent="-243013" defTabSz="648035">
              <a:buFont typeface="Wingdings" panose="05000000000000000000" pitchFamily="2" charset="2"/>
              <a:buChar char="Ø"/>
            </a:pPr>
            <a:r>
              <a:rPr lang="en-GB" sz="1701">
                <a:solidFill>
                  <a:prstClr val="black"/>
                </a:solidFill>
                <a:highlight>
                  <a:srgbClr val="FFFFFF"/>
                </a:highlight>
                <a:latin typeface="Aptos" panose="02110004020202020204"/>
                <a:ea typeface="Calibri" panose="020F0502020204030204" pitchFamily="34" charset="0"/>
                <a:cs typeface="Calibri" panose="020F0502020204030204" pitchFamily="34" charset="0"/>
              </a:rPr>
              <a:t>Enhanced speech and language support</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43013" indent="-243013" defTabSz="648035">
              <a:buFont typeface="Wingdings" panose="05000000000000000000" pitchFamily="2" charset="2"/>
              <a:buChar char="Ø"/>
            </a:pPr>
            <a:r>
              <a:rPr lang="en-GB" sz="1701">
                <a:solidFill>
                  <a:prstClr val="black"/>
                </a:solidFill>
                <a:highlight>
                  <a:srgbClr val="FFFFFF"/>
                </a:highlight>
                <a:latin typeface="Aptos" panose="02110004020202020204"/>
                <a:ea typeface="Calibri" panose="020F0502020204030204" pitchFamily="34" charset="0"/>
                <a:cs typeface="Calibri" panose="020F0502020204030204" pitchFamily="34" charset="0"/>
              </a:rPr>
              <a:t>Development of SEND provision spaces</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43013" indent="-243013" defTabSz="648035">
              <a:buFont typeface="Wingdings" panose="05000000000000000000" pitchFamily="2" charset="2"/>
              <a:buChar char="Ø"/>
            </a:pPr>
            <a:r>
              <a:rPr lang="en-GB" sz="1701">
                <a:solidFill>
                  <a:prstClr val="black"/>
                </a:solidFill>
                <a:highlight>
                  <a:srgbClr val="FFFFFF"/>
                </a:highlight>
                <a:latin typeface="Aptos" panose="02110004020202020204"/>
                <a:ea typeface="Calibri" panose="020F0502020204030204" pitchFamily="34" charset="0"/>
                <a:cs typeface="Calibri" panose="020F0502020204030204" pitchFamily="34" charset="0"/>
              </a:rPr>
              <a:t>Improved early intervention and referrals</a:t>
            </a:r>
            <a:endParaRPr lang="en-US" sz="1701" b="1">
              <a:solidFill>
                <a:prstClr val="black"/>
              </a:solidFill>
              <a:latin typeface="Aptos" panose="02110004020202020204"/>
              <a:ea typeface="Calibri" panose="020F0502020204030204" pitchFamily="34" charset="0"/>
              <a:cs typeface="Calibri" panose="020F0502020204030204" pitchFamily="34" charset="0"/>
            </a:endParaRPr>
          </a:p>
          <a:p>
            <a:pPr marL="202511" indent="-202511" defTabSz="648035">
              <a:buFont typeface="Arial"/>
              <a:buChar char="•"/>
            </a:pPr>
            <a:endParaRPr lang="en-GB" sz="1417">
              <a:solidFill>
                <a:prstClr val="black"/>
              </a:solidFill>
              <a:highlight>
                <a:srgbClr val="FFFFFF"/>
              </a:highlight>
              <a:latin typeface="Calibri"/>
              <a:ea typeface="Calibri"/>
              <a:cs typeface="Calibri"/>
            </a:endParaRPr>
          </a:p>
          <a:p>
            <a:pPr marL="202511" indent="-202511" defTabSz="648035">
              <a:buFont typeface="Arial"/>
              <a:buChar char="•"/>
            </a:pPr>
            <a:endParaRPr lang="en-GB" sz="709">
              <a:solidFill>
                <a:srgbClr val="00B050"/>
              </a:solidFill>
              <a:latin typeface="Aptos" panose="02110004020202020204"/>
              <a:ea typeface="Calibri"/>
              <a:cs typeface="Calibri"/>
            </a:endParaRPr>
          </a:p>
        </p:txBody>
      </p:sp>
      <p:sp>
        <p:nvSpPr>
          <p:cNvPr id="4" name="TextBox 3">
            <a:extLst>
              <a:ext uri="{FF2B5EF4-FFF2-40B4-BE49-F238E27FC236}">
                <a16:creationId xmlns:a16="http://schemas.microsoft.com/office/drawing/2014/main" id="{E7F49243-2AB1-BB67-8A0B-261CC3B809F0}"/>
              </a:ext>
            </a:extLst>
          </p:cNvPr>
          <p:cNvSpPr txBox="1"/>
          <p:nvPr/>
        </p:nvSpPr>
        <p:spPr>
          <a:xfrm>
            <a:off x="846697" y="960455"/>
            <a:ext cx="6947369" cy="790345"/>
          </a:xfrm>
          <a:prstGeom prst="rect">
            <a:avLst/>
          </a:prstGeom>
          <a:noFill/>
        </p:spPr>
        <p:txBody>
          <a:bodyPr wrap="square" rtlCol="0">
            <a:spAutoFit/>
          </a:bodyPr>
          <a:lstStyle/>
          <a:p>
            <a:pPr algn="ctr" defTabSz="648035"/>
            <a:r>
              <a:rPr lang="en-GB" sz="2268" b="1">
                <a:solidFill>
                  <a:srgbClr val="156082"/>
                </a:solidFill>
                <a:latin typeface="Aptos" panose="02110004020202020204"/>
              </a:rPr>
              <a:t>How much has cluster working impacted positively on provision for children with SEND in your school?</a:t>
            </a:r>
          </a:p>
        </p:txBody>
      </p:sp>
    </p:spTree>
    <p:extLst>
      <p:ext uri="{BB962C8B-B14F-4D97-AF65-F5344CB8AC3E}">
        <p14:creationId xmlns:p14="http://schemas.microsoft.com/office/powerpoint/2010/main" val="2218401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0F87-1A66-E870-2C60-CDBFFDE4FFD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726DB5E-393D-11EE-CAAD-2346F44FFBEA}"/>
              </a:ext>
            </a:extLst>
          </p:cNvPr>
          <p:cNvSpPr/>
          <p:nvPr/>
        </p:nvSpPr>
        <p:spPr>
          <a:xfrm>
            <a:off x="635452" y="2187537"/>
            <a:ext cx="3513707" cy="23713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48035"/>
            <a:r>
              <a:rPr lang="en-GB" sz="1276" b="1">
                <a:solidFill>
                  <a:prstClr val="black"/>
                </a:solidFill>
                <a:latin typeface="Aptos" panose="02110004020202020204"/>
                <a:ea typeface="Calibri"/>
                <a:cs typeface="Calibri"/>
              </a:rPr>
              <a:t>Training through Kirklees Offer:</a:t>
            </a:r>
            <a:endParaRPr lang="en-GB" sz="1276" b="1">
              <a:solidFill>
                <a:prstClr val="black"/>
              </a:solidFill>
              <a:latin typeface="Aptos" panose="02110004020202020204"/>
            </a:endParaRPr>
          </a:p>
          <a:p>
            <a:pPr marL="526529" lvl="1" indent="-202511" defTabSz="648035">
              <a:buFont typeface="Arial"/>
              <a:buChar char="•"/>
            </a:pPr>
            <a:endParaRPr lang="en-GB" sz="1276">
              <a:solidFill>
                <a:prstClr val="black"/>
              </a:solidFill>
              <a:latin typeface="Aptos" panose="02110004020202020204"/>
              <a:ea typeface="Calibri"/>
              <a:cs typeface="Calibri"/>
            </a:endParaRPr>
          </a:p>
          <a:p>
            <a:pPr marL="526529" lvl="1" indent="-202511" defTabSz="648035">
              <a:buFont typeface="Arial"/>
              <a:buChar char="•"/>
            </a:pPr>
            <a:r>
              <a:rPr lang="en-GB" sz="1276">
                <a:solidFill>
                  <a:prstClr val="black"/>
                </a:solidFill>
                <a:latin typeface="Aptos" panose="02110004020202020204"/>
                <a:ea typeface="Calibri"/>
                <a:cs typeface="Calibri"/>
              </a:rPr>
              <a:t>Supporting Neurodivergent Children</a:t>
            </a:r>
          </a:p>
          <a:p>
            <a:pPr marL="526529" lvl="1" indent="-202511" defTabSz="648035">
              <a:buFont typeface="Arial"/>
              <a:buChar char="•"/>
            </a:pPr>
            <a:r>
              <a:rPr lang="en-GB" sz="1276">
                <a:solidFill>
                  <a:prstClr val="black"/>
                </a:solidFill>
                <a:latin typeface="Aptos" panose="02110004020202020204"/>
                <a:ea typeface="Calibri"/>
                <a:cs typeface="Calibri"/>
              </a:rPr>
              <a:t>Circle of Friends</a:t>
            </a:r>
          </a:p>
          <a:p>
            <a:pPr marL="526529" lvl="1" indent="-202511" defTabSz="648035">
              <a:buFont typeface="Arial"/>
              <a:buChar char="•"/>
            </a:pPr>
            <a:r>
              <a:rPr lang="en-GB" sz="1276">
                <a:solidFill>
                  <a:prstClr val="black"/>
                </a:solidFill>
                <a:latin typeface="Aptos" panose="02110004020202020204"/>
                <a:ea typeface="Calibri"/>
                <a:cs typeface="Calibri"/>
              </a:rPr>
              <a:t>EBSA</a:t>
            </a:r>
          </a:p>
          <a:p>
            <a:pPr marL="526529" lvl="1" indent="-202511" defTabSz="648035">
              <a:buFont typeface="Arial"/>
              <a:buChar char="•"/>
            </a:pPr>
            <a:r>
              <a:rPr lang="en-GB" sz="1276">
                <a:solidFill>
                  <a:prstClr val="black"/>
                </a:solidFill>
                <a:latin typeface="Aptos" panose="02110004020202020204"/>
                <a:ea typeface="Calibri"/>
                <a:cs typeface="Calibri"/>
              </a:rPr>
              <a:t>Positive Guidance</a:t>
            </a:r>
          </a:p>
          <a:p>
            <a:pPr marL="526529" lvl="1" indent="-202511" defTabSz="648035">
              <a:buFont typeface="Arial"/>
              <a:buChar char="•"/>
            </a:pPr>
            <a:r>
              <a:rPr lang="en-GB" sz="1276">
                <a:solidFill>
                  <a:prstClr val="black"/>
                </a:solidFill>
                <a:latin typeface="Aptos" panose="02110004020202020204"/>
                <a:ea typeface="Calibri"/>
                <a:cs typeface="Calibri"/>
              </a:rPr>
              <a:t>Cognitive Learning Strategy</a:t>
            </a:r>
          </a:p>
          <a:p>
            <a:pPr marL="526529" lvl="1" indent="-202511" defTabSz="648035">
              <a:buFont typeface="Arial"/>
              <a:buChar char="•"/>
            </a:pPr>
            <a:r>
              <a:rPr lang="en-GB" sz="1276">
                <a:solidFill>
                  <a:prstClr val="black"/>
                </a:solidFill>
                <a:latin typeface="Aptos" panose="02110004020202020204"/>
                <a:ea typeface="Calibri"/>
                <a:cs typeface="Calibri"/>
              </a:rPr>
              <a:t>Executive Functioning</a:t>
            </a:r>
          </a:p>
          <a:p>
            <a:pPr marL="526529" lvl="1" indent="-202511" defTabSz="648035">
              <a:buFont typeface="Arial"/>
              <a:buChar char="•"/>
            </a:pPr>
            <a:r>
              <a:rPr lang="en-GB" sz="1276">
                <a:solidFill>
                  <a:prstClr val="black"/>
                </a:solidFill>
                <a:latin typeface="Aptos" panose="02110004020202020204"/>
                <a:ea typeface="Calibri"/>
                <a:cs typeface="Calibri"/>
              </a:rPr>
              <a:t>Transition to Year 1</a:t>
            </a:r>
          </a:p>
          <a:p>
            <a:pPr marL="526529" lvl="1" indent="-202511" defTabSz="648035">
              <a:buFont typeface="Arial"/>
              <a:buChar char="•"/>
            </a:pPr>
            <a:r>
              <a:rPr lang="en-GB" sz="1276">
                <a:solidFill>
                  <a:prstClr val="black"/>
                </a:solidFill>
                <a:latin typeface="Aptos" panose="02110004020202020204"/>
                <a:ea typeface="Calibri"/>
                <a:cs typeface="Calibri"/>
              </a:rPr>
              <a:t>Play training</a:t>
            </a:r>
          </a:p>
          <a:p>
            <a:pPr marL="526529" lvl="1" indent="-202511" defTabSz="648035">
              <a:buFont typeface="Arial"/>
              <a:buChar char="•"/>
            </a:pPr>
            <a:r>
              <a:rPr lang="en-GB" sz="1276">
                <a:solidFill>
                  <a:prstClr val="black"/>
                </a:solidFill>
                <a:latin typeface="Aptos" panose="02110004020202020204"/>
                <a:ea typeface="Calibri"/>
                <a:cs typeface="Calibri"/>
              </a:rPr>
              <a:t>Therapeutic Story Writing</a:t>
            </a:r>
          </a:p>
          <a:p>
            <a:pPr marL="526529" lvl="1" indent="-202511" defTabSz="648035">
              <a:buFont typeface="Arial"/>
              <a:buChar char="•"/>
            </a:pPr>
            <a:endParaRPr lang="en-GB" sz="1276">
              <a:solidFill>
                <a:prstClr val="black"/>
              </a:solidFill>
              <a:latin typeface="Aptos" panose="02110004020202020204"/>
              <a:ea typeface="Calibri"/>
              <a:cs typeface="Calibri"/>
            </a:endParaRPr>
          </a:p>
          <a:p>
            <a:pPr marL="526529" lvl="1" indent="-202511" defTabSz="648035">
              <a:buFont typeface="Arial"/>
              <a:buChar char="•"/>
            </a:pPr>
            <a:endParaRPr lang="en-GB" sz="1276">
              <a:solidFill>
                <a:prstClr val="black"/>
              </a:solidFill>
              <a:latin typeface="Aptos" panose="02110004020202020204"/>
              <a:ea typeface="Calibri"/>
              <a:cs typeface="Calibri"/>
            </a:endParaRPr>
          </a:p>
          <a:p>
            <a:pPr marL="526529" lvl="1" indent="-202511" defTabSz="648035">
              <a:buFont typeface="Arial"/>
              <a:buChar char="•"/>
            </a:pPr>
            <a:endParaRPr lang="en-GB" sz="1276">
              <a:solidFill>
                <a:prstClr val="black"/>
              </a:solidFill>
              <a:latin typeface="Aptos" panose="02110004020202020204"/>
              <a:ea typeface="Calibri"/>
              <a:cs typeface="Calibri"/>
            </a:endParaRPr>
          </a:p>
        </p:txBody>
      </p:sp>
      <p:sp>
        <p:nvSpPr>
          <p:cNvPr id="5" name="Rectangle: Rounded Corners 4">
            <a:extLst>
              <a:ext uri="{FF2B5EF4-FFF2-40B4-BE49-F238E27FC236}">
                <a16:creationId xmlns:a16="http://schemas.microsoft.com/office/drawing/2014/main" id="{26C15CC9-C074-F99B-9C68-C8F0E0600145}"/>
              </a:ext>
            </a:extLst>
          </p:cNvPr>
          <p:cNvSpPr/>
          <p:nvPr/>
        </p:nvSpPr>
        <p:spPr>
          <a:xfrm>
            <a:off x="4491603" y="888594"/>
            <a:ext cx="3513707" cy="43972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64806" tIns="32403" rIns="64806" bIns="324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48035"/>
            <a:r>
              <a:rPr lang="en-GB" sz="1276" b="1">
                <a:solidFill>
                  <a:prstClr val="black"/>
                </a:solidFill>
                <a:latin typeface="Aptos" panose="02110004020202020204"/>
              </a:rPr>
              <a:t>Some examples of use of funding:</a:t>
            </a:r>
          </a:p>
          <a:p>
            <a:pPr defTabSz="648035"/>
            <a:endParaRPr lang="en-GB" sz="1276">
              <a:solidFill>
                <a:prstClr val="black"/>
              </a:solidFill>
              <a:latin typeface="Aptos" panose="02110004020202020204"/>
            </a:endParaRPr>
          </a:p>
          <a:p>
            <a:pPr defTabSz="648035"/>
            <a:r>
              <a:rPr lang="en-GB" sz="1276">
                <a:solidFill>
                  <a:prstClr val="black"/>
                </a:solidFill>
                <a:latin typeface="Aptos" panose="02110004020202020204"/>
              </a:rPr>
              <a:t>Access to training:</a:t>
            </a:r>
          </a:p>
          <a:p>
            <a:pPr marL="202511" indent="-202511" defTabSz="648035">
              <a:buFont typeface="Arial" panose="020B0604020202020204" pitchFamily="34" charset="0"/>
              <a:buChar char="•"/>
            </a:pPr>
            <a:r>
              <a:rPr lang="en-GB" sz="1276">
                <a:solidFill>
                  <a:prstClr val="black"/>
                </a:solidFill>
                <a:latin typeface="Aptos" panose="02110004020202020204"/>
              </a:rPr>
              <a:t>ELKLAN</a:t>
            </a:r>
          </a:p>
          <a:p>
            <a:pPr marL="202511" indent="-202511" defTabSz="648035">
              <a:buFont typeface="Arial" panose="020B0604020202020204" pitchFamily="34" charset="0"/>
              <a:buChar char="•"/>
            </a:pPr>
            <a:r>
              <a:rPr lang="en-GB" sz="1276">
                <a:solidFill>
                  <a:prstClr val="black"/>
                </a:solidFill>
                <a:latin typeface="Aptos" panose="02110004020202020204"/>
              </a:rPr>
              <a:t>Intensive Interaction</a:t>
            </a:r>
          </a:p>
          <a:p>
            <a:pPr marL="202511" indent="-202511" defTabSz="648035">
              <a:buFont typeface="Arial" panose="020B0604020202020204" pitchFamily="34" charset="0"/>
              <a:buChar char="•"/>
            </a:pPr>
            <a:r>
              <a:rPr lang="en-GB" sz="1276">
                <a:solidFill>
                  <a:prstClr val="black"/>
                </a:solidFill>
                <a:latin typeface="Aptos" panose="02110004020202020204"/>
              </a:rPr>
              <a:t>Makaton</a:t>
            </a:r>
          </a:p>
          <a:p>
            <a:pPr marL="202511" indent="-202511" defTabSz="648035">
              <a:buFont typeface="Arial" panose="020B0604020202020204" pitchFamily="34" charset="0"/>
              <a:buChar char="•"/>
            </a:pPr>
            <a:r>
              <a:rPr lang="en-GB" sz="1276">
                <a:solidFill>
                  <a:prstClr val="black"/>
                </a:solidFill>
                <a:latin typeface="Aptos" panose="02110004020202020204"/>
              </a:rPr>
              <a:t>Drawing and Talking</a:t>
            </a:r>
          </a:p>
          <a:p>
            <a:pPr marL="202511" indent="-202511" defTabSz="648035">
              <a:buFont typeface="Arial" panose="020B0604020202020204" pitchFamily="34" charset="0"/>
              <a:buChar char="•"/>
            </a:pPr>
            <a:r>
              <a:rPr lang="en-GB" sz="1276">
                <a:solidFill>
                  <a:prstClr val="black"/>
                </a:solidFill>
                <a:latin typeface="Aptos" panose="02110004020202020204"/>
              </a:rPr>
              <a:t>Portage Workshop</a:t>
            </a:r>
          </a:p>
          <a:p>
            <a:pPr defTabSz="648035"/>
            <a:endParaRPr lang="en-GB" sz="1276">
              <a:solidFill>
                <a:prstClr val="black"/>
              </a:solidFill>
              <a:latin typeface="Aptos" panose="02110004020202020204"/>
            </a:endParaRPr>
          </a:p>
          <a:p>
            <a:pPr defTabSz="648035"/>
            <a:r>
              <a:rPr lang="en-GB" sz="1276">
                <a:solidFill>
                  <a:prstClr val="black"/>
                </a:solidFill>
                <a:latin typeface="Aptos" panose="02110004020202020204"/>
              </a:rPr>
              <a:t>Access to resources:</a:t>
            </a:r>
          </a:p>
          <a:p>
            <a:pPr marL="202511" indent="-202511" defTabSz="648035">
              <a:buFont typeface="Arial" panose="020B0604020202020204" pitchFamily="34" charset="0"/>
              <a:buChar char="•"/>
            </a:pPr>
            <a:r>
              <a:rPr lang="en-GB" sz="1276">
                <a:solidFill>
                  <a:prstClr val="black"/>
                </a:solidFill>
                <a:latin typeface="Aptos" panose="02110004020202020204"/>
              </a:rPr>
              <a:t>WELCOMM &amp; VERBO</a:t>
            </a:r>
          </a:p>
          <a:p>
            <a:pPr marL="202511" indent="-202511" defTabSz="648035">
              <a:buFont typeface="Arial" panose="020B0604020202020204" pitchFamily="34" charset="0"/>
              <a:buChar char="•"/>
            </a:pPr>
            <a:r>
              <a:rPr lang="en-GB" sz="1276">
                <a:solidFill>
                  <a:prstClr val="black"/>
                </a:solidFill>
                <a:latin typeface="Aptos" panose="02110004020202020204"/>
              </a:rPr>
              <a:t>Widget</a:t>
            </a:r>
          </a:p>
          <a:p>
            <a:pPr marL="202511" indent="-202511" defTabSz="648035">
              <a:buFont typeface="Arial" panose="020B0604020202020204" pitchFamily="34" charset="0"/>
              <a:buChar char="•"/>
            </a:pPr>
            <a:r>
              <a:rPr lang="en-GB" sz="1276">
                <a:solidFill>
                  <a:prstClr val="black"/>
                </a:solidFill>
                <a:latin typeface="Aptos" panose="02110004020202020204"/>
              </a:rPr>
              <a:t>See and Learn</a:t>
            </a:r>
          </a:p>
          <a:p>
            <a:pPr marL="202511" indent="-202511" defTabSz="648035">
              <a:buFont typeface="Arial" panose="020B0604020202020204" pitchFamily="34" charset="0"/>
              <a:buChar char="•"/>
            </a:pPr>
            <a:r>
              <a:rPr lang="en-GB" sz="1276">
                <a:solidFill>
                  <a:prstClr val="black"/>
                </a:solidFill>
                <a:latin typeface="Aptos" panose="02110004020202020204"/>
              </a:rPr>
              <a:t>Sensory resources</a:t>
            </a:r>
          </a:p>
          <a:p>
            <a:pPr marL="202511" indent="-202511" defTabSz="648035">
              <a:buFont typeface="Arial" panose="020B0604020202020204" pitchFamily="34" charset="0"/>
              <a:buChar char="•"/>
            </a:pPr>
            <a:r>
              <a:rPr lang="en-GB" sz="1276">
                <a:solidFill>
                  <a:prstClr val="black"/>
                </a:solidFill>
                <a:latin typeface="Aptos" panose="02110004020202020204"/>
              </a:rPr>
              <a:t>IDL</a:t>
            </a:r>
          </a:p>
          <a:p>
            <a:pPr marL="202511" indent="-202511" defTabSz="648035">
              <a:buFont typeface="Arial" panose="020B0604020202020204" pitchFamily="34" charset="0"/>
              <a:buChar char="•"/>
            </a:pPr>
            <a:r>
              <a:rPr lang="en-GB" sz="1276">
                <a:solidFill>
                  <a:prstClr val="black"/>
                </a:solidFill>
                <a:latin typeface="Aptos" panose="02110004020202020204"/>
              </a:rPr>
              <a:t>Clicker</a:t>
            </a:r>
          </a:p>
          <a:p>
            <a:pPr defTabSz="648035"/>
            <a:endParaRPr lang="en-GB" sz="1276">
              <a:solidFill>
                <a:prstClr val="black"/>
              </a:solidFill>
              <a:latin typeface="Aptos" panose="02110004020202020204"/>
            </a:endParaRPr>
          </a:p>
          <a:p>
            <a:pPr defTabSz="648035"/>
            <a:r>
              <a:rPr lang="en-GB" sz="1276">
                <a:solidFill>
                  <a:prstClr val="black"/>
                </a:solidFill>
                <a:latin typeface="Aptos" panose="02110004020202020204"/>
              </a:rPr>
              <a:t>Other:</a:t>
            </a:r>
          </a:p>
          <a:p>
            <a:pPr marL="202511" indent="-202511" defTabSz="648035">
              <a:buFont typeface="Arial" panose="020B0604020202020204" pitchFamily="34" charset="0"/>
              <a:buChar char="•"/>
            </a:pPr>
            <a:r>
              <a:rPr lang="en-GB" sz="1276">
                <a:solidFill>
                  <a:prstClr val="black"/>
                </a:solidFill>
                <a:latin typeface="Aptos" panose="02110004020202020204"/>
              </a:rPr>
              <a:t>Staff to provide time limited intervention</a:t>
            </a:r>
          </a:p>
          <a:p>
            <a:pPr marL="202511" indent="-202511" defTabSz="648035">
              <a:buFont typeface="Arial" panose="020B0604020202020204" pitchFamily="34" charset="0"/>
              <a:buChar char="•"/>
            </a:pPr>
            <a:r>
              <a:rPr lang="en-GB" sz="1276">
                <a:solidFill>
                  <a:prstClr val="black"/>
                </a:solidFill>
                <a:latin typeface="Aptos" panose="02110004020202020204"/>
              </a:rPr>
              <a:t>Therapeutic support </a:t>
            </a:r>
          </a:p>
          <a:p>
            <a:pPr marL="202511" indent="-202511" defTabSz="648035">
              <a:buFont typeface="Arial" panose="020B0604020202020204" pitchFamily="34" charset="0"/>
              <a:buChar char="•"/>
            </a:pPr>
            <a:r>
              <a:rPr lang="en-GB" sz="1276">
                <a:solidFill>
                  <a:prstClr val="black"/>
                </a:solidFill>
                <a:latin typeface="Aptos" panose="02110004020202020204"/>
              </a:rPr>
              <a:t>Speech and Language Therapist</a:t>
            </a:r>
          </a:p>
        </p:txBody>
      </p:sp>
      <p:sp>
        <p:nvSpPr>
          <p:cNvPr id="2" name="Rectangle 1">
            <a:extLst>
              <a:ext uri="{FF2B5EF4-FFF2-40B4-BE49-F238E27FC236}">
                <a16:creationId xmlns:a16="http://schemas.microsoft.com/office/drawing/2014/main" id="{B9695899-8138-33C2-F75A-27EDE4677966}"/>
              </a:ext>
            </a:extLst>
          </p:cNvPr>
          <p:cNvSpPr/>
          <p:nvPr/>
        </p:nvSpPr>
        <p:spPr>
          <a:xfrm>
            <a:off x="-392761" y="888594"/>
            <a:ext cx="5073174" cy="1112520"/>
          </a:xfrm>
          <a:prstGeom prst="rect">
            <a:avLst/>
          </a:prstGeom>
          <a:noFill/>
        </p:spPr>
        <p:txBody>
          <a:bodyPr wrap="square" lIns="64806" tIns="32403" rIns="64806" bIns="32403">
            <a:spAutoFit/>
          </a:bodyPr>
          <a:lstStyle/>
          <a:p>
            <a:pPr algn="ctr" defTabSz="648035"/>
            <a:r>
              <a:rPr lang="en-US" sz="3402" b="1">
                <a:ln w="0"/>
                <a:solidFill>
                  <a:srgbClr val="156082"/>
                </a:solidFill>
                <a:effectLst>
                  <a:outerShdw blurRad="38100" dist="25400" dir="5400000" algn="ctr" rotWithShape="0">
                    <a:srgbClr val="6E747A">
                      <a:alpha val="43000"/>
                    </a:srgbClr>
                  </a:outerShdw>
                </a:effectLst>
                <a:latin typeface="Aptos" panose="02110004020202020204"/>
              </a:rPr>
              <a:t>Cluster Training &amp; Resources</a:t>
            </a:r>
          </a:p>
        </p:txBody>
      </p:sp>
    </p:spTree>
    <p:extLst>
      <p:ext uri="{BB962C8B-B14F-4D97-AF65-F5344CB8AC3E}">
        <p14:creationId xmlns:p14="http://schemas.microsoft.com/office/powerpoint/2010/main" val="38871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0BCBE-1C49-6515-B1B4-67448BE583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43C124-4CEA-90F3-0B28-0E15E70650D4}"/>
              </a:ext>
            </a:extLst>
          </p:cNvPr>
          <p:cNvSpPr txBox="1"/>
          <p:nvPr/>
        </p:nvSpPr>
        <p:spPr>
          <a:xfrm>
            <a:off x="576027" y="1736587"/>
            <a:ext cx="7925845" cy="3029071"/>
          </a:xfrm>
          <a:prstGeom prst="rect">
            <a:avLst/>
          </a:prstGeom>
          <a:noFill/>
          <a:ln>
            <a:solidFill>
              <a:schemeClr val="bg1"/>
            </a:solidFill>
          </a:ln>
        </p:spPr>
        <p:txBody>
          <a:bodyPr wrap="square" lIns="64806" tIns="32403" rIns="64806" bIns="32403" anchor="t">
            <a:spAutoFit/>
          </a:bodyPr>
          <a:lstStyle/>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Greater consistency of Ordinarily Available Provision and Graduated Approach</a:t>
            </a: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Consistent focus on understanding CYP needs</a:t>
            </a: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Consistent use of solution focused approach</a:t>
            </a:r>
            <a:endParaRPr lang="en-US" sz="1701">
              <a:solidFill>
                <a:prstClr val="black"/>
              </a:solidFill>
              <a:latin typeface="Aptos" panose="02110004020202020204"/>
            </a:endParaRP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Shared understanding of expectations around reasonable adjustments</a:t>
            </a: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A broad range of cluster discussions </a:t>
            </a: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Effective use of cluster funding</a:t>
            </a:r>
            <a:endParaRPr lang="en-GB" sz="1701">
              <a:solidFill>
                <a:srgbClr val="FF0000"/>
              </a:solidFill>
              <a:latin typeface="Aptos" panose="02110004020202020204"/>
            </a:endParaRP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Continue to develop a shared vision of cluster working and funding allocation</a:t>
            </a:r>
          </a:p>
          <a:p>
            <a:pPr marL="202511" indent="-202511" defTabSz="648035">
              <a:spcBef>
                <a:spcPts val="283"/>
              </a:spcBef>
              <a:buFont typeface="Wingdings" panose="05000000000000000000" pitchFamily="2" charset="2"/>
              <a:buChar char="§"/>
            </a:pPr>
            <a:r>
              <a:rPr lang="en-GB" sz="1701">
                <a:solidFill>
                  <a:prstClr val="black"/>
                </a:solidFill>
                <a:latin typeface="Aptos" panose="02110004020202020204"/>
              </a:rPr>
              <a:t>Effective accountability measures for cluster funding </a:t>
            </a:r>
          </a:p>
          <a:p>
            <a:pPr marL="202511" indent="-202511" defTabSz="648035">
              <a:spcBef>
                <a:spcPts val="283"/>
              </a:spcBef>
              <a:buFont typeface="Wingdings" panose="05000000000000000000" pitchFamily="2" charset="2"/>
              <a:buChar char="§"/>
            </a:pPr>
            <a:r>
              <a:rPr lang="en-GB" sz="1701">
                <a:solidFill>
                  <a:prstClr val="black"/>
                </a:solidFill>
                <a:latin typeface="Aptos" panose="02110004020202020204"/>
              </a:rPr>
              <a:t>Effective impact measures</a:t>
            </a:r>
          </a:p>
          <a:p>
            <a:pPr marL="202511" indent="-202511" defTabSz="648035">
              <a:spcBef>
                <a:spcPts val="283"/>
              </a:spcBef>
              <a:buFont typeface="Wingdings,sans-serif" panose="05000000000000000000" pitchFamily="2" charset="2"/>
              <a:buChar char="§"/>
            </a:pPr>
            <a:r>
              <a:rPr lang="en-GB" sz="1701">
                <a:solidFill>
                  <a:prstClr val="black"/>
                </a:solidFill>
                <a:latin typeface="Aptos" panose="02110004020202020204"/>
              </a:rPr>
              <a:t>Support network for new SENDCos</a:t>
            </a:r>
          </a:p>
        </p:txBody>
      </p:sp>
      <p:sp>
        <p:nvSpPr>
          <p:cNvPr id="3" name="TextBox 2">
            <a:extLst>
              <a:ext uri="{FF2B5EF4-FFF2-40B4-BE49-F238E27FC236}">
                <a16:creationId xmlns:a16="http://schemas.microsoft.com/office/drawing/2014/main" id="{BF9BB3A1-8D08-B112-02CF-1ED2B0E6780D}"/>
              </a:ext>
            </a:extLst>
          </p:cNvPr>
          <p:cNvSpPr txBox="1"/>
          <p:nvPr/>
        </p:nvSpPr>
        <p:spPr>
          <a:xfrm>
            <a:off x="132410" y="1005878"/>
            <a:ext cx="8202974" cy="457982"/>
          </a:xfrm>
          <a:prstGeom prst="rect">
            <a:avLst/>
          </a:prstGeom>
          <a:noFill/>
        </p:spPr>
        <p:txBody>
          <a:bodyPr wrap="square" lIns="64806" tIns="32403" rIns="64806" bIns="32403" rtlCol="0" anchor="t">
            <a:spAutoFit/>
          </a:bodyPr>
          <a:lstStyle/>
          <a:p>
            <a:pPr defTabSz="648035"/>
            <a:r>
              <a:rPr lang="en-GB" sz="2551" b="1">
                <a:solidFill>
                  <a:srgbClr val="156082"/>
                </a:solidFill>
                <a:latin typeface="Aptos" panose="02110004020202020204"/>
              </a:rPr>
              <a:t>Future Aims and Objectives for cluster working?</a:t>
            </a:r>
          </a:p>
        </p:txBody>
      </p:sp>
    </p:spTree>
    <p:extLst>
      <p:ext uri="{BB962C8B-B14F-4D97-AF65-F5344CB8AC3E}">
        <p14:creationId xmlns:p14="http://schemas.microsoft.com/office/powerpoint/2010/main" val="3271330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ny questions Stock Photos, Royalty Free Any questions Images ...">
            <a:extLst>
              <a:ext uri="{FF2B5EF4-FFF2-40B4-BE49-F238E27FC236}">
                <a16:creationId xmlns:a16="http://schemas.microsoft.com/office/drawing/2014/main" id="{E9ADEF7A-E760-576B-C635-3A62A162A0C8}"/>
              </a:ext>
            </a:extLst>
          </p:cNvPr>
          <p:cNvSpPr>
            <a:spLocks noChangeAspect="1" noChangeArrowheads="1"/>
          </p:cNvSpPr>
          <p:nvPr/>
        </p:nvSpPr>
        <p:spPr bwMode="auto">
          <a:xfrm>
            <a:off x="2553122" y="1474416"/>
            <a:ext cx="1875269" cy="18752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806" tIns="32403" rIns="64806" bIns="32403" numCol="1" anchor="t" anchorCtr="0" compatLnSpc="1">
            <a:prstTxWarp prst="textNoShape">
              <a:avLst/>
            </a:prstTxWarp>
          </a:bodyPr>
          <a:lstStyle/>
          <a:p>
            <a:pPr defTabSz="648035"/>
            <a:endParaRPr lang="en-GB" sz="1276">
              <a:solidFill>
                <a:prstClr val="black"/>
              </a:solidFill>
              <a:latin typeface="Aptos" panose="02110004020202020204"/>
            </a:endParaRPr>
          </a:p>
        </p:txBody>
      </p:sp>
      <p:pic>
        <p:nvPicPr>
          <p:cNvPr id="5" name="Picture 4">
            <a:extLst>
              <a:ext uri="{FF2B5EF4-FFF2-40B4-BE49-F238E27FC236}">
                <a16:creationId xmlns:a16="http://schemas.microsoft.com/office/drawing/2014/main" id="{E5E23E87-5009-23AC-F959-172BF851D30A}"/>
              </a:ext>
            </a:extLst>
          </p:cNvPr>
          <p:cNvPicPr>
            <a:picLocks noChangeAspect="1"/>
          </p:cNvPicPr>
          <p:nvPr/>
        </p:nvPicPr>
        <p:blipFill>
          <a:blip r:embed="rId2"/>
          <a:stretch>
            <a:fillRect/>
          </a:stretch>
        </p:blipFill>
        <p:spPr>
          <a:xfrm>
            <a:off x="1929872" y="1157402"/>
            <a:ext cx="4781018" cy="3553890"/>
          </a:xfrm>
          <a:prstGeom prst="rect">
            <a:avLst/>
          </a:prstGeom>
        </p:spPr>
      </p:pic>
    </p:spTree>
    <p:extLst>
      <p:ext uri="{BB962C8B-B14F-4D97-AF65-F5344CB8AC3E}">
        <p14:creationId xmlns:p14="http://schemas.microsoft.com/office/powerpoint/2010/main" val="381693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44F4A-9A7C-08B4-548A-B9812FFB556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4CB518-EC81-A9E7-0CA4-D94001F7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811461"/>
            <a:ext cx="8640763" cy="486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48035"/>
            <a:endParaRPr lang="en-US" sz="1276">
              <a:solidFill>
                <a:prstClr val="white"/>
              </a:solidFill>
              <a:latin typeface="Tahoma"/>
            </a:endParaRPr>
          </a:p>
        </p:txBody>
      </p:sp>
      <p:sp>
        <p:nvSpPr>
          <p:cNvPr id="28" name="Freeform: Shape 27">
            <a:extLst>
              <a:ext uri="{FF2B5EF4-FFF2-40B4-BE49-F238E27FC236}">
                <a16:creationId xmlns:a16="http://schemas.microsoft.com/office/drawing/2014/main" id="{A49CE292-7759-2772-6F66-BDF31DBC1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441" y="4699804"/>
            <a:ext cx="1894322" cy="972086"/>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48035"/>
            <a:endParaRPr lang="en-US" sz="1276">
              <a:solidFill>
                <a:prstClr val="white"/>
              </a:solidFill>
              <a:latin typeface="Tahoma"/>
            </a:endParaRPr>
          </a:p>
        </p:txBody>
      </p:sp>
      <p:pic>
        <p:nvPicPr>
          <p:cNvPr id="4" name="Picture 3">
            <a:extLst>
              <a:ext uri="{FF2B5EF4-FFF2-40B4-BE49-F238E27FC236}">
                <a16:creationId xmlns:a16="http://schemas.microsoft.com/office/drawing/2014/main" id="{0CDCBB16-087A-0775-35D7-3888D7732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801" y="2216584"/>
            <a:ext cx="3385844" cy="19277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0" name="Arc 29">
            <a:extLst>
              <a:ext uri="{FF2B5EF4-FFF2-40B4-BE49-F238E27FC236}">
                <a16:creationId xmlns:a16="http://schemas.microsoft.com/office/drawing/2014/main" id="{C0805AC1-C0A0-DB0E-EFAA-A9755B523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1583" y="1272245"/>
            <a:ext cx="2117596" cy="2117596"/>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48035">
              <a:defRPr/>
            </a:pPr>
            <a:endParaRPr lang="en-US" sz="1276">
              <a:solidFill>
                <a:srgbClr val="000000"/>
              </a:solidFill>
              <a:latin typeface="Calibri" panose="020F0502020204030204"/>
            </a:endParaRPr>
          </a:p>
        </p:txBody>
      </p:sp>
      <p:sp>
        <p:nvSpPr>
          <p:cNvPr id="3" name="Title 2">
            <a:extLst>
              <a:ext uri="{FF2B5EF4-FFF2-40B4-BE49-F238E27FC236}">
                <a16:creationId xmlns:a16="http://schemas.microsoft.com/office/drawing/2014/main" id="{56DF0911-FD4C-5422-5215-922144A01113}"/>
              </a:ext>
            </a:extLst>
          </p:cNvPr>
          <p:cNvSpPr>
            <a:spLocks noGrp="1"/>
          </p:cNvSpPr>
          <p:nvPr>
            <p:ph type="title"/>
          </p:nvPr>
        </p:nvSpPr>
        <p:spPr>
          <a:xfrm>
            <a:off x="594053" y="1151289"/>
            <a:ext cx="3726329" cy="939458"/>
          </a:xfrm>
        </p:spPr>
        <p:txBody>
          <a:bodyPr>
            <a:normAutofit fontScale="90000"/>
          </a:bodyPr>
          <a:lstStyle/>
          <a:p>
            <a:r>
              <a:rPr lang="en-GB" dirty="0">
                <a:latin typeface="+mn-lt"/>
                <a:cs typeface="Arial" panose="020B0604020202020204" pitchFamily="34" charset="0"/>
              </a:rPr>
              <a:t>What is the Portage Workshop? </a:t>
            </a:r>
          </a:p>
        </p:txBody>
      </p:sp>
      <p:sp>
        <p:nvSpPr>
          <p:cNvPr id="2" name="Content Placeholder 1">
            <a:extLst>
              <a:ext uri="{FF2B5EF4-FFF2-40B4-BE49-F238E27FC236}">
                <a16:creationId xmlns:a16="http://schemas.microsoft.com/office/drawing/2014/main" id="{2894582B-C705-7E3C-A7B9-5A36506BDCFC}"/>
              </a:ext>
            </a:extLst>
          </p:cNvPr>
          <p:cNvSpPr>
            <a:spLocks noGrp="1"/>
          </p:cNvSpPr>
          <p:nvPr>
            <p:ph idx="1"/>
          </p:nvPr>
        </p:nvSpPr>
        <p:spPr>
          <a:xfrm>
            <a:off x="594053" y="2217883"/>
            <a:ext cx="3865198" cy="2971339"/>
          </a:xfrm>
        </p:spPr>
        <p:txBody>
          <a:bodyPr>
            <a:normAutofit lnSpcReduction="10000"/>
          </a:bodyPr>
          <a:lstStyle/>
          <a:p>
            <a:pPr marL="401782" indent="-324018"/>
            <a:r>
              <a:rPr lang="en-GB" sz="1701" dirty="0">
                <a:latin typeface="+mj-lt"/>
                <a:cs typeface="Arial" panose="020B0604020202020204" pitchFamily="34" charset="0"/>
              </a:rPr>
              <a:t>The workshop is delivered over 2 days plus a half day follow up</a:t>
            </a:r>
          </a:p>
          <a:p>
            <a:pPr marL="77764" indent="0">
              <a:buNone/>
            </a:pPr>
            <a:r>
              <a:rPr lang="en-GB" sz="1701" dirty="0">
                <a:latin typeface="+mj-lt"/>
                <a:cs typeface="Arial" panose="020B0604020202020204" pitchFamily="34" charset="0"/>
              </a:rPr>
              <a:t>     6 – 8 weeks later</a:t>
            </a:r>
          </a:p>
          <a:p>
            <a:pPr marL="401782" indent="-324018"/>
            <a:r>
              <a:rPr lang="en-GB" sz="1701" dirty="0">
                <a:latin typeface="+mj-lt"/>
                <a:cs typeface="Arial" panose="020B0604020202020204" pitchFamily="34" charset="0"/>
              </a:rPr>
              <a:t>It is a fully accredited course, and you receive an NPA linked certificate on completion</a:t>
            </a:r>
          </a:p>
          <a:p>
            <a:pPr marL="401782" indent="-324018"/>
            <a:r>
              <a:rPr lang="en-GB" sz="1701" dirty="0">
                <a:latin typeface="+mj-lt"/>
                <a:cs typeface="Arial" panose="020B0604020202020204" pitchFamily="34" charset="0"/>
              </a:rPr>
              <a:t>Current costs are £100 per person, or arrangements can be made for training through clusters </a:t>
            </a:r>
          </a:p>
          <a:p>
            <a:pPr marL="401782" indent="-324018"/>
            <a:r>
              <a:rPr lang="en-GB" sz="1701" dirty="0">
                <a:latin typeface="+mj-lt"/>
                <a:cs typeface="Arial" panose="020B0604020202020204" pitchFamily="34" charset="0"/>
              </a:rPr>
              <a:t>Maximum of 24 people per workshop</a:t>
            </a:r>
          </a:p>
          <a:p>
            <a:pPr marL="401782" indent="-324018"/>
            <a:endParaRPr lang="en-GB" sz="1701" dirty="0">
              <a:latin typeface="+mj-lt"/>
              <a:cs typeface="Arial" panose="020B0604020202020204" pitchFamily="34" charset="0"/>
            </a:endParaRPr>
          </a:p>
        </p:txBody>
      </p:sp>
      <p:sp>
        <p:nvSpPr>
          <p:cNvPr id="5" name="Slide Number Placeholder 4">
            <a:extLst>
              <a:ext uri="{FF2B5EF4-FFF2-40B4-BE49-F238E27FC236}">
                <a16:creationId xmlns:a16="http://schemas.microsoft.com/office/drawing/2014/main" id="{F783AFD9-8B55-DC11-FBB5-0815B11CD4D9}"/>
              </a:ext>
            </a:extLst>
          </p:cNvPr>
          <p:cNvSpPr>
            <a:spLocks noGrp="1"/>
          </p:cNvSpPr>
          <p:nvPr>
            <p:ph type="sldNum" sz="quarter" idx="12"/>
          </p:nvPr>
        </p:nvSpPr>
        <p:spPr>
          <a:xfrm>
            <a:off x="6102538" y="5316358"/>
            <a:ext cx="1944172" cy="258773"/>
          </a:xfrm>
        </p:spPr>
        <p:txBody>
          <a:bodyPr>
            <a:normAutofit/>
          </a:bodyPr>
          <a:lstStyle/>
          <a:p>
            <a:pPr defTabSz="648035">
              <a:spcAft>
                <a:spcPts val="425"/>
              </a:spcAft>
              <a:defRPr/>
            </a:pPr>
            <a:fld id="{D7E63A33-8271-4DD0-9C48-789913D7C115}" type="slidenum">
              <a:rPr lang="en-US">
                <a:solidFill>
                  <a:prstClr val="black">
                    <a:tint val="75000"/>
                  </a:prstClr>
                </a:solidFill>
                <a:latin typeface="Tahoma"/>
              </a:rPr>
              <a:pPr defTabSz="648035">
                <a:spcAft>
                  <a:spcPts val="425"/>
                </a:spcAft>
                <a:defRPr/>
              </a:pPr>
              <a:t>8</a:t>
            </a:fld>
            <a:endParaRPr lang="en-US">
              <a:solidFill>
                <a:prstClr val="black">
                  <a:tint val="75000"/>
                </a:prstClr>
              </a:solidFill>
              <a:latin typeface="Tahoma"/>
            </a:endParaRPr>
          </a:p>
        </p:txBody>
      </p:sp>
    </p:spTree>
    <p:extLst>
      <p:ext uri="{BB962C8B-B14F-4D97-AF65-F5344CB8AC3E}">
        <p14:creationId xmlns:p14="http://schemas.microsoft.com/office/powerpoint/2010/main" val="161303825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68C766-2B58-627A-9CD2-D84CB3DFA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372AE-25BE-D64D-EE89-F6AEDD2EE050}"/>
              </a:ext>
            </a:extLst>
          </p:cNvPr>
          <p:cNvSpPr>
            <a:spLocks noGrp="1"/>
          </p:cNvSpPr>
          <p:nvPr>
            <p:ph type="title"/>
          </p:nvPr>
        </p:nvSpPr>
        <p:spPr>
          <a:xfrm>
            <a:off x="454482" y="1256231"/>
            <a:ext cx="5648057" cy="939458"/>
          </a:xfrm>
        </p:spPr>
        <p:txBody>
          <a:bodyPr>
            <a:normAutofit/>
          </a:bodyPr>
          <a:lstStyle/>
          <a:p>
            <a:r>
              <a:rPr lang="en-GB" sz="2551" dirty="0">
                <a:latin typeface="Arial" panose="020B0604020202020204" pitchFamily="34" charset="0"/>
                <a:cs typeface="Arial" panose="020B0604020202020204" pitchFamily="34" charset="0"/>
              </a:rPr>
              <a:t>What difference can it make?  Impact from </a:t>
            </a:r>
            <a:r>
              <a:rPr lang="en-GB" sz="2551" dirty="0" err="1">
                <a:latin typeface="Arial" panose="020B0604020202020204" pitchFamily="34" charset="0"/>
                <a:cs typeface="Arial" panose="020B0604020202020204" pitchFamily="34" charset="0"/>
              </a:rPr>
              <a:t>Norrishthorpe</a:t>
            </a:r>
            <a:r>
              <a:rPr lang="en-GB" sz="2551" dirty="0">
                <a:latin typeface="Arial" panose="020B0604020202020204" pitchFamily="34" charset="0"/>
                <a:cs typeface="Arial" panose="020B0604020202020204" pitchFamily="34" charset="0"/>
              </a:rPr>
              <a:t> J &amp; I</a:t>
            </a:r>
          </a:p>
        </p:txBody>
      </p:sp>
      <p:sp>
        <p:nvSpPr>
          <p:cNvPr id="3" name="Content Placeholder 2">
            <a:extLst>
              <a:ext uri="{FF2B5EF4-FFF2-40B4-BE49-F238E27FC236}">
                <a16:creationId xmlns:a16="http://schemas.microsoft.com/office/drawing/2014/main" id="{E30DBBD2-D819-6815-2594-4849CEB7FA95}"/>
              </a:ext>
            </a:extLst>
          </p:cNvPr>
          <p:cNvSpPr>
            <a:spLocks noGrp="1"/>
          </p:cNvSpPr>
          <p:nvPr>
            <p:ph idx="1"/>
          </p:nvPr>
        </p:nvSpPr>
        <p:spPr>
          <a:xfrm>
            <a:off x="454482" y="2073910"/>
            <a:ext cx="4934865" cy="3501221"/>
          </a:xfrm>
        </p:spPr>
        <p:txBody>
          <a:bodyPr anchor="ctr">
            <a:normAutofit/>
          </a:bodyPr>
          <a:lstStyle/>
          <a:p>
            <a:endParaRPr lang="en-GB" sz="1701" dirty="0"/>
          </a:p>
          <a:p>
            <a:r>
              <a:rPr lang="en-GB" sz="1701" dirty="0"/>
              <a:t> </a:t>
            </a:r>
          </a:p>
          <a:p>
            <a:endParaRPr lang="en-GB" sz="1701" dirty="0"/>
          </a:p>
          <a:p>
            <a:endParaRPr lang="en-GB" sz="1701" dirty="0"/>
          </a:p>
          <a:p>
            <a:endParaRPr lang="en-GB" sz="1701" dirty="0"/>
          </a:p>
        </p:txBody>
      </p:sp>
      <p:sp>
        <p:nvSpPr>
          <p:cNvPr id="10" name="Rectangle 9">
            <a:extLst>
              <a:ext uri="{FF2B5EF4-FFF2-40B4-BE49-F238E27FC236}">
                <a16:creationId xmlns:a16="http://schemas.microsoft.com/office/drawing/2014/main" id="{F48B19C4-A90E-83B0-3A20-E888B35BB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0230" y="811461"/>
            <a:ext cx="1490532" cy="4860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sp>
        <p:nvSpPr>
          <p:cNvPr id="12" name="Oval 11">
            <a:extLst>
              <a:ext uri="{FF2B5EF4-FFF2-40B4-BE49-F238E27FC236}">
                <a16:creationId xmlns:a16="http://schemas.microsoft.com/office/drawing/2014/main" id="{AF739D46-B736-68AF-BCA9-4C2005051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8557" y="2483279"/>
            <a:ext cx="1516791" cy="1516791"/>
          </a:xfrm>
          <a:prstGeom prst="ellipse">
            <a:avLst/>
          </a:prstGeom>
          <a:solidFill>
            <a:srgbClr val="FFFFFF"/>
          </a:solidFill>
          <a:ln w="22225">
            <a:solidFill>
              <a:srgbClr val="2AA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8035">
              <a:defRPr/>
            </a:pPr>
            <a:endParaRPr lang="en-US" sz="1276">
              <a:solidFill>
                <a:prstClr val="white"/>
              </a:solidFill>
              <a:latin typeface="Tahoma"/>
            </a:endParaRPr>
          </a:p>
        </p:txBody>
      </p:sp>
      <p:pic>
        <p:nvPicPr>
          <p:cNvPr id="5" name="Picture 4">
            <a:extLst>
              <a:ext uri="{FF2B5EF4-FFF2-40B4-BE49-F238E27FC236}">
                <a16:creationId xmlns:a16="http://schemas.microsoft.com/office/drawing/2014/main" id="{971A8D62-8758-E3A3-A63D-3AD388534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44" y="2946683"/>
            <a:ext cx="1036217" cy="589984"/>
          </a:xfrm>
          <a:prstGeom prst="rect">
            <a:avLst/>
          </a:prstGeom>
        </p:spPr>
      </p:pic>
      <p:sp>
        <p:nvSpPr>
          <p:cNvPr id="4" name="Slide Number Placeholder 3">
            <a:extLst>
              <a:ext uri="{FF2B5EF4-FFF2-40B4-BE49-F238E27FC236}">
                <a16:creationId xmlns:a16="http://schemas.microsoft.com/office/drawing/2014/main" id="{6E4D4780-35DE-0D27-9403-A435B18E8668}"/>
              </a:ext>
            </a:extLst>
          </p:cNvPr>
          <p:cNvSpPr>
            <a:spLocks noGrp="1"/>
          </p:cNvSpPr>
          <p:nvPr>
            <p:ph type="sldNum" sz="quarter" idx="12"/>
          </p:nvPr>
        </p:nvSpPr>
        <p:spPr>
          <a:xfrm>
            <a:off x="7329218" y="5316358"/>
            <a:ext cx="717492" cy="258773"/>
          </a:xfrm>
        </p:spPr>
        <p:txBody>
          <a:bodyPr>
            <a:normAutofit/>
          </a:bodyPr>
          <a:lstStyle/>
          <a:p>
            <a:pPr defTabSz="648035">
              <a:spcAft>
                <a:spcPts val="425"/>
              </a:spcAft>
              <a:defRPr/>
            </a:pPr>
            <a:fld id="{D7E63A33-8271-4DD0-9C48-789913D7C115}" type="slidenum">
              <a:rPr lang="en-US">
                <a:solidFill>
                  <a:srgbClr val="FFFFFF"/>
                </a:solidFill>
                <a:latin typeface="Tahoma"/>
              </a:rPr>
              <a:pPr defTabSz="648035">
                <a:spcAft>
                  <a:spcPts val="425"/>
                </a:spcAft>
                <a:defRPr/>
              </a:pPr>
              <a:t>9</a:t>
            </a:fld>
            <a:endParaRPr lang="en-US">
              <a:solidFill>
                <a:srgbClr val="FFFFFF"/>
              </a:solidFill>
              <a:latin typeface="Tahoma"/>
            </a:endParaRPr>
          </a:p>
        </p:txBody>
      </p:sp>
      <p:sp>
        <p:nvSpPr>
          <p:cNvPr id="6" name="Speech Bubble: Rectangle with Corners Rounded 5">
            <a:extLst>
              <a:ext uri="{FF2B5EF4-FFF2-40B4-BE49-F238E27FC236}">
                <a16:creationId xmlns:a16="http://schemas.microsoft.com/office/drawing/2014/main" id="{A1DA568F-EA6A-1DC8-4F4E-53CFE7171E79}"/>
              </a:ext>
            </a:extLst>
          </p:cNvPr>
          <p:cNvSpPr/>
          <p:nvPr/>
        </p:nvSpPr>
        <p:spPr>
          <a:xfrm>
            <a:off x="628615" y="2314953"/>
            <a:ext cx="5100210" cy="254038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48035"/>
            <a:r>
              <a:rPr lang="en-GB" sz="1276" dirty="0">
                <a:solidFill>
                  <a:prstClr val="white"/>
                </a:solidFill>
                <a:latin typeface="Tahoma"/>
              </a:rPr>
              <a:t>We were fortunate to access the EYSEND Portage workshop through Cluster Funding. The sessions were enjoyable and very informative. There was a good mixture of sharing of information, hands on tasks and opportunities to share practice and engage in discussions and network with colleagues from other settings. We found the training beneficial and it gave us lots of ideas on how to improve our practice. </a:t>
            </a:r>
          </a:p>
          <a:p>
            <a:pPr defTabSz="648035"/>
            <a:r>
              <a:rPr lang="en-GB" sz="1276" dirty="0">
                <a:solidFill>
                  <a:prstClr val="white"/>
                </a:solidFill>
                <a:latin typeface="Tahoma"/>
              </a:rPr>
              <a:t>After attending the EYSEND Portage workshop, we began implementing several strategies based on the portage principles and other key learning. </a:t>
            </a:r>
          </a:p>
        </p:txBody>
      </p:sp>
    </p:spTree>
    <p:extLst>
      <p:ext uri="{BB962C8B-B14F-4D97-AF65-F5344CB8AC3E}">
        <p14:creationId xmlns:p14="http://schemas.microsoft.com/office/powerpoint/2010/main" val="1742696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4|19.4|7.2|3.4|2.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lklan PPT salmon">
  <a:themeElements>
    <a:clrScheme name="Elklan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arnardo's PPT Theme">
  <a:themeElements>
    <a:clrScheme name="Barnados Colour Theme">
      <a:dk1>
        <a:sysClr val="windowText" lastClr="000000"/>
      </a:dk1>
      <a:lt1>
        <a:sysClr val="window" lastClr="FFFFFF"/>
      </a:lt1>
      <a:dk2>
        <a:srgbClr val="0B463D"/>
      </a:dk2>
      <a:lt2>
        <a:srgbClr val="F7F6F1"/>
      </a:lt2>
      <a:accent1>
        <a:srgbClr val="8EFE9A"/>
      </a:accent1>
      <a:accent2>
        <a:srgbClr val="AA9EFF"/>
      </a:accent2>
      <a:accent3>
        <a:srgbClr val="FF955A"/>
      </a:accent3>
      <a:accent4>
        <a:srgbClr val="FFD45A"/>
      </a:accent4>
      <a:accent5>
        <a:srgbClr val="71ABFF"/>
      </a:accent5>
      <a:accent6>
        <a:srgbClr val="0B463D"/>
      </a:accent6>
      <a:hlink>
        <a:srgbClr val="71ABFF"/>
      </a:hlink>
      <a:folHlink>
        <a:srgbClr val="AA9EFF"/>
      </a:folHlink>
    </a:clrScheme>
    <a:fontScheme name="Barnados New Font Theme">
      <a:majorFont>
        <a:latin typeface="Impac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600"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600" dirty="0">
            <a:solidFill>
              <a:schemeClr val="tx2"/>
            </a:solidFill>
          </a:defRPr>
        </a:defPPr>
      </a:lstStyle>
    </a:txDef>
  </a:objectDefaults>
  <a:extraClrSchemeLst/>
  <a:extLst>
    <a:ext uri="{05A4C25C-085E-4340-85A3-A5531E510DB2}">
      <thm15:themeFamily xmlns:thm15="http://schemas.microsoft.com/office/thememl/2012/main" name="Barnardo's PowerPoint template.potx" id="{71231D34-20A7-4D3C-82E0-88BCFF202F28}" vid="{1630A2F1-F3C4-49BB-BD79-4E1AD81508A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3041</TotalTime>
  <Words>7421</Words>
  <Application>Microsoft Office PowerPoint</Application>
  <PresentationFormat>Custom</PresentationFormat>
  <Paragraphs>963</Paragraphs>
  <Slides>76</Slides>
  <Notes>48</Notes>
  <HiddenSlides>0</HiddenSlides>
  <MMClips>0</MMClips>
  <ScaleCrop>false</ScaleCrop>
  <HeadingPairs>
    <vt:vector size="6" baseType="variant">
      <vt:variant>
        <vt:lpstr>Fonts Used</vt:lpstr>
      </vt:variant>
      <vt:variant>
        <vt:i4>20</vt:i4>
      </vt:variant>
      <vt:variant>
        <vt:lpstr>Theme</vt:lpstr>
      </vt:variant>
      <vt:variant>
        <vt:i4>13</vt:i4>
      </vt:variant>
      <vt:variant>
        <vt:lpstr>Slide Titles</vt:lpstr>
      </vt:variant>
      <vt:variant>
        <vt:i4>76</vt:i4>
      </vt:variant>
    </vt:vector>
  </HeadingPairs>
  <TitlesOfParts>
    <vt:vector size="109" baseType="lpstr">
      <vt:lpstr>Aptos</vt:lpstr>
      <vt:lpstr>Aptos Display</vt:lpstr>
      <vt:lpstr>Arial</vt:lpstr>
      <vt:lpstr>Calibri</vt:lpstr>
      <vt:lpstr>Canva Sans</vt:lpstr>
      <vt:lpstr>Century Gothic</vt:lpstr>
      <vt:lpstr>Gill Alt One MT</vt:lpstr>
      <vt:lpstr>Gotham Light</vt:lpstr>
      <vt:lpstr>Gotham Medium</vt:lpstr>
      <vt:lpstr>Gotham-Medium</vt:lpstr>
      <vt:lpstr>Impact</vt:lpstr>
      <vt:lpstr>Inter</vt:lpstr>
      <vt:lpstr>Symbol</vt:lpstr>
      <vt:lpstr>Tahoma</vt:lpstr>
      <vt:lpstr>Trebuchet MS</vt:lpstr>
      <vt:lpstr>TT Hoves</vt:lpstr>
      <vt:lpstr>TT Hoves Bold</vt:lpstr>
      <vt:lpstr>Wingdings</vt:lpstr>
      <vt:lpstr>Wingdings 3</vt:lpstr>
      <vt:lpstr>Wingdings,sans-serif</vt:lpstr>
      <vt:lpstr>1_Office Theme</vt:lpstr>
      <vt:lpstr>2_Office Theme</vt:lpstr>
      <vt:lpstr>3_Office Theme</vt:lpstr>
      <vt:lpstr>4_Office Theme</vt:lpstr>
      <vt:lpstr>5_Office Theme</vt:lpstr>
      <vt:lpstr>Elklan PPT salmon</vt:lpstr>
      <vt:lpstr>Barnardo's PPT Theme</vt:lpstr>
      <vt:lpstr>Office Theme</vt:lpstr>
      <vt:lpstr>6_Office Theme</vt:lpstr>
      <vt:lpstr>7_Office Theme</vt:lpstr>
      <vt:lpstr>8_Office Theme</vt:lpstr>
      <vt:lpstr>9_Office Theme</vt:lpstr>
      <vt:lpstr>Facet</vt:lpstr>
      <vt:lpstr>Welcome to SENCoNet  Summer 2026 9:00 – 11:30</vt:lpstr>
      <vt:lpstr>PowerPoint Presentation</vt:lpstr>
      <vt:lpstr>PowerPoint Presentation</vt:lpstr>
      <vt:lpstr>PowerPoint Presentation</vt:lpstr>
      <vt:lpstr>Portage Workshop     Portage Workshop   What it is and how it can help mainstream settings      Sharon Jagger – EYSEND Strand lead and NPA Accredited Trainer </vt:lpstr>
      <vt:lpstr>What is Portage? </vt:lpstr>
      <vt:lpstr>PowerPoint Presentation</vt:lpstr>
      <vt:lpstr>What is the Portage Workshop? </vt:lpstr>
      <vt:lpstr>What difference can it make?  Impact from Norrishthorpe J &amp; I</vt:lpstr>
      <vt:lpstr>Who benefits from the Portage model of working? </vt:lpstr>
      <vt:lpstr>Introduced bespoke learning books for pupils with the most significant needs , focusing on small step targets </vt:lpstr>
      <vt:lpstr>Altered the way targets are written</vt:lpstr>
      <vt:lpstr>Introduced bespoke learning books for pupils with the most significant needs , focusing on small step targets </vt:lpstr>
      <vt:lpstr>Impact: </vt:lpstr>
      <vt:lpstr>Adapting some areas of our Reception class to make it more accessible and inclusive  </vt:lpstr>
      <vt:lpstr>Accessing through Clusters – feedback </vt:lpstr>
      <vt:lpstr>How to book. </vt:lpstr>
      <vt:lpstr>Final words…….</vt:lpstr>
      <vt:lpstr>PowerPoint Presentation</vt:lpstr>
      <vt:lpstr>Session aims</vt:lpstr>
      <vt:lpstr>What is ELKLAN</vt:lpstr>
      <vt:lpstr>Courses and Tutors</vt:lpstr>
      <vt:lpstr>Course overview </vt:lpstr>
      <vt:lpstr>Primary sessions</vt:lpstr>
      <vt:lpstr>Secondary sessions</vt:lpstr>
      <vt:lpstr>Time commitment per session</vt:lpstr>
      <vt:lpstr>Overview</vt:lpstr>
      <vt:lpstr>The benefits of completing an ELKLAN course</vt:lpstr>
      <vt:lpstr>What do other learners think?</vt:lpstr>
      <vt:lpstr>What do other learners think?</vt:lpstr>
      <vt:lpstr>What do other learners think?</vt:lpstr>
      <vt:lpstr>What do other learners think?</vt:lpstr>
      <vt:lpstr>PowerPoint Presentation</vt:lpstr>
      <vt:lpstr>Any questions? Please don’t hesitate to email: charlotte.renton@kirklees.gov.uk (primary) taylor.stone@kirklees.gov.uk (primary) charlotte.harte@kirklees.gov.uk (secondary) </vt:lpstr>
      <vt:lpstr>Kirklees Overview   </vt:lpstr>
      <vt:lpstr>EHC Needs Assessment Context</vt:lpstr>
      <vt:lpstr>EHC Plans by School Phase Breakdown</vt:lpstr>
      <vt:lpstr>EHC Plans Overview</vt:lpstr>
      <vt:lpstr>Annual Reviews</vt:lpstr>
      <vt:lpstr> West Yorkshire Neurodevelopmental Early Support Service (WYNESS)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Cluster 9</vt:lpstr>
      <vt:lpstr>Cluster 9</vt:lpstr>
      <vt:lpstr>Cluster 9 - Discussion 1</vt:lpstr>
      <vt:lpstr>Discussion 1 – Outcomes of Cluster Recommendations</vt:lpstr>
      <vt:lpstr>PowerPoint Presentation</vt:lpstr>
      <vt:lpstr>Cluster 9 - Discussion 2</vt:lpstr>
      <vt:lpstr>Discussion 2 – Outcomes of Cluster Recommendations</vt:lpstr>
      <vt:lpstr>PowerPoint Presentation</vt:lpstr>
      <vt:lpstr>Cluster 9</vt:lpstr>
      <vt:lpstr>Cluster 9</vt:lpstr>
      <vt:lpstr>Cluster 9</vt:lpstr>
      <vt:lpstr>PowerPoint Presentation</vt:lpstr>
      <vt:lpstr>PowerPoint Presentation</vt:lpstr>
      <vt:lpstr>PowerPoint Presentation</vt:lpstr>
      <vt:lpstr>PowerPoint Presentation</vt:lpstr>
      <vt:lpstr>PowerPoint Presentation</vt:lpstr>
      <vt:lpstr>PowerPoint Presentation</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10</cp:revision>
  <dcterms:created xsi:type="dcterms:W3CDTF">2019-10-30T09:07:00Z</dcterms:created>
  <dcterms:modified xsi:type="dcterms:W3CDTF">2026-06-26T10:27:13Z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2023-03-20T11:20:22Z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ies>
</file>